
<file path=[Content_Types].xml><?xml version="1.0" encoding="utf-8"?>
<Types xmlns="http://schemas.openxmlformats.org/package/2006/content-types">
  <Default Extension="vml" ContentType="application/vnd.openxmlformats-officedocument.vmlDrawing"/>
  <Default Extension="bin" ContentType="application/vnd.openxmlformats-officedocument.oleObject"/>
  <Default Extension="jpeg" ContentType="image/jpeg"/>
  <Default Extension="png" ContentType="image/png"/>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4"/>
  </p:notesMasterIdLst>
  <p:sldIdLst>
    <p:sldId id="258" r:id="rId3"/>
    <p:sldId id="323" r:id="rId4"/>
    <p:sldId id="325" r:id="rId5"/>
    <p:sldId id="558" r:id="rId6"/>
    <p:sldId id="391" r:id="rId7"/>
    <p:sldId id="392" r:id="rId8"/>
    <p:sldId id="328" r:id="rId9"/>
    <p:sldId id="330" r:id="rId10"/>
    <p:sldId id="331" r:id="rId11"/>
    <p:sldId id="393" r:id="rId12"/>
    <p:sldId id="332" r:id="rId13"/>
    <p:sldId id="560" r:id="rId14"/>
    <p:sldId id="339" r:id="rId15"/>
    <p:sldId id="395" r:id="rId16"/>
    <p:sldId id="340" r:id="rId17"/>
    <p:sldId id="341" r:id="rId18"/>
    <p:sldId id="342" r:id="rId19"/>
    <p:sldId id="343" r:id="rId20"/>
    <p:sldId id="344" r:id="rId21"/>
    <p:sldId id="345" r:id="rId22"/>
    <p:sldId id="346" r:id="rId23"/>
    <p:sldId id="347" r:id="rId24"/>
    <p:sldId id="348" r:id="rId25"/>
    <p:sldId id="349" r:id="rId26"/>
    <p:sldId id="350" r:id="rId27"/>
    <p:sldId id="559" r:id="rId28"/>
    <p:sldId id="351" r:id="rId29"/>
    <p:sldId id="353" r:id="rId30"/>
    <p:sldId id="354" r:id="rId31"/>
    <p:sldId id="355" r:id="rId32"/>
    <p:sldId id="356" r:id="rId33"/>
    <p:sldId id="357" r:id="rId35"/>
    <p:sldId id="358" r:id="rId36"/>
    <p:sldId id="359" r:id="rId37"/>
    <p:sldId id="360" r:id="rId38"/>
    <p:sldId id="361" r:id="rId39"/>
    <p:sldId id="362" r:id="rId40"/>
    <p:sldId id="363" r:id="rId41"/>
    <p:sldId id="364" r:id="rId42"/>
    <p:sldId id="365" r:id="rId43"/>
    <p:sldId id="366" r:id="rId44"/>
    <p:sldId id="367" r:id="rId45"/>
    <p:sldId id="368" r:id="rId46"/>
    <p:sldId id="369" r:id="rId47"/>
    <p:sldId id="370" r:id="rId48"/>
    <p:sldId id="371" r:id="rId49"/>
    <p:sldId id="372" r:id="rId50"/>
    <p:sldId id="373" r:id="rId51"/>
    <p:sldId id="374" r:id="rId52"/>
    <p:sldId id="375" r:id="rId53"/>
    <p:sldId id="376" r:id="rId54"/>
    <p:sldId id="377" r:id="rId55"/>
    <p:sldId id="378" r:id="rId56"/>
    <p:sldId id="379" r:id="rId57"/>
    <p:sldId id="380" r:id="rId58"/>
    <p:sldId id="381" r:id="rId59"/>
    <p:sldId id="382" r:id="rId60"/>
    <p:sldId id="383" r:id="rId61"/>
    <p:sldId id="384" r:id="rId62"/>
    <p:sldId id="385" r:id="rId63"/>
    <p:sldId id="386" r:id="rId64"/>
    <p:sldId id="387" r:id="rId65"/>
    <p:sldId id="388" r:id="rId66"/>
    <p:sldId id="389" r:id="rId67"/>
    <p:sldId id="454" r:id="rId68"/>
    <p:sldId id="455" r:id="rId69"/>
    <p:sldId id="458" r:id="rId70"/>
    <p:sldId id="459" r:id="rId71"/>
    <p:sldId id="460" r:id="rId72"/>
    <p:sldId id="461" r:id="rId73"/>
    <p:sldId id="462" r:id="rId74"/>
    <p:sldId id="463" r:id="rId75"/>
    <p:sldId id="464" r:id="rId76"/>
    <p:sldId id="465" r:id="rId77"/>
    <p:sldId id="466" r:id="rId78"/>
    <p:sldId id="467" r:id="rId79"/>
    <p:sldId id="468" r:id="rId80"/>
    <p:sldId id="469" r:id="rId81"/>
    <p:sldId id="470" r:id="rId82"/>
    <p:sldId id="471" r:id="rId83"/>
    <p:sldId id="472" r:id="rId84"/>
    <p:sldId id="473" r:id="rId85"/>
    <p:sldId id="474" r:id="rId86"/>
    <p:sldId id="475" r:id="rId87"/>
    <p:sldId id="476" r:id="rId88"/>
    <p:sldId id="477" r:id="rId89"/>
    <p:sldId id="478" r:id="rId90"/>
    <p:sldId id="479" r:id="rId91"/>
    <p:sldId id="480" r:id="rId92"/>
    <p:sldId id="481" r:id="rId93"/>
    <p:sldId id="482" r:id="rId94"/>
    <p:sldId id="483" r:id="rId95"/>
    <p:sldId id="484" r:id="rId96"/>
    <p:sldId id="485" r:id="rId97"/>
    <p:sldId id="486" r:id="rId98"/>
    <p:sldId id="487" r:id="rId99"/>
    <p:sldId id="488" r:id="rId100"/>
    <p:sldId id="512" r:id="rId101"/>
    <p:sldId id="513" r:id="rId102"/>
    <p:sldId id="489" r:id="rId103"/>
    <p:sldId id="490" r:id="rId104"/>
    <p:sldId id="491" r:id="rId105"/>
    <p:sldId id="492" r:id="rId106"/>
    <p:sldId id="493" r:id="rId107"/>
    <p:sldId id="494" r:id="rId108"/>
    <p:sldId id="497" r:id="rId109"/>
    <p:sldId id="498" r:id="rId110"/>
    <p:sldId id="688" r:id="rId111"/>
    <p:sldId id="501" r:id="rId112"/>
    <p:sldId id="502" r:id="rId113"/>
    <p:sldId id="503" r:id="rId114"/>
    <p:sldId id="504" r:id="rId115"/>
    <p:sldId id="505" r:id="rId116"/>
    <p:sldId id="506" r:id="rId117"/>
    <p:sldId id="507" r:id="rId118"/>
    <p:sldId id="508" r:id="rId119"/>
    <p:sldId id="510" r:id="rId120"/>
    <p:sldId id="511" r:id="rId121"/>
    <p:sldId id="547" r:id="rId122"/>
    <p:sldId id="545" r:id="rId123"/>
    <p:sldId id="538" r:id="rId124"/>
    <p:sldId id="539" r:id="rId125"/>
    <p:sldId id="546" r:id="rId126"/>
    <p:sldId id="540" r:id="rId127"/>
    <p:sldId id="541" r:id="rId128"/>
    <p:sldId id="542" r:id="rId129"/>
    <p:sldId id="543" r:id="rId130"/>
    <p:sldId id="544" r:id="rId131"/>
    <p:sldId id="257" r:id="rId132"/>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66"/>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4660"/>
  </p:normalViewPr>
  <p:slideViewPr>
    <p:cSldViewPr>
      <p:cViewPr varScale="1">
        <p:scale>
          <a:sx n="85" d="100"/>
          <a:sy n="85" d="100"/>
        </p:scale>
        <p:origin x="-924" y="-96"/>
      </p:cViewPr>
      <p:guideLst>
        <p:guide orient="horz" pos="2124"/>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6.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7.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6.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5.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4.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3.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notesMaster" Target="notesMasters/notesMaster1.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5" Type="http://schemas.openxmlformats.org/officeDocument/2006/relationships/tableStyles" Target="tableStyles.xml"/><Relationship Id="rId134" Type="http://schemas.openxmlformats.org/officeDocument/2006/relationships/viewProps" Target="viewProps.xml"/><Relationship Id="rId133" Type="http://schemas.openxmlformats.org/officeDocument/2006/relationships/presProps" Target="presProps.xml"/><Relationship Id="rId132" Type="http://schemas.openxmlformats.org/officeDocument/2006/relationships/slide" Target="slides/slide129.xml"/><Relationship Id="rId131" Type="http://schemas.openxmlformats.org/officeDocument/2006/relationships/slide" Target="slides/slide128.xml"/><Relationship Id="rId130" Type="http://schemas.openxmlformats.org/officeDocument/2006/relationships/slide" Target="slides/slide127.xml"/><Relationship Id="rId13" Type="http://schemas.openxmlformats.org/officeDocument/2006/relationships/slide" Target="slides/slide11.xml"/><Relationship Id="rId129" Type="http://schemas.openxmlformats.org/officeDocument/2006/relationships/slide" Target="slides/slide126.xml"/><Relationship Id="rId128" Type="http://schemas.openxmlformats.org/officeDocument/2006/relationships/slide" Target="slides/slide125.xml"/><Relationship Id="rId127" Type="http://schemas.openxmlformats.org/officeDocument/2006/relationships/slide" Target="slides/slide124.xml"/><Relationship Id="rId126" Type="http://schemas.openxmlformats.org/officeDocument/2006/relationships/slide" Target="slides/slide123.xml"/><Relationship Id="rId125" Type="http://schemas.openxmlformats.org/officeDocument/2006/relationships/slide" Target="slides/slide122.xml"/><Relationship Id="rId124" Type="http://schemas.openxmlformats.org/officeDocument/2006/relationships/slide" Target="slides/slide121.xml"/><Relationship Id="rId123" Type="http://schemas.openxmlformats.org/officeDocument/2006/relationships/slide" Target="slides/slide120.xml"/><Relationship Id="rId122" Type="http://schemas.openxmlformats.org/officeDocument/2006/relationships/slide" Target="slides/slide119.xml"/><Relationship Id="rId121" Type="http://schemas.openxmlformats.org/officeDocument/2006/relationships/slide" Target="slides/slide118.xml"/><Relationship Id="rId120" Type="http://schemas.openxmlformats.org/officeDocument/2006/relationships/slide" Target="slides/slide117.xml"/><Relationship Id="rId12" Type="http://schemas.openxmlformats.org/officeDocument/2006/relationships/slide" Target="slides/slide10.xml"/><Relationship Id="rId119" Type="http://schemas.openxmlformats.org/officeDocument/2006/relationships/slide" Target="slides/slide116.xml"/><Relationship Id="rId118" Type="http://schemas.openxmlformats.org/officeDocument/2006/relationships/slide" Target="slides/slide115.xml"/><Relationship Id="rId117" Type="http://schemas.openxmlformats.org/officeDocument/2006/relationships/slide" Target="slides/slide114.xml"/><Relationship Id="rId116" Type="http://schemas.openxmlformats.org/officeDocument/2006/relationships/slide" Target="slides/slide113.xml"/><Relationship Id="rId115" Type="http://schemas.openxmlformats.org/officeDocument/2006/relationships/slide" Target="slides/slide112.xml"/><Relationship Id="rId114" Type="http://schemas.openxmlformats.org/officeDocument/2006/relationships/slide" Target="slides/slide111.xml"/><Relationship Id="rId113" Type="http://schemas.openxmlformats.org/officeDocument/2006/relationships/slide" Target="slides/slide110.xml"/><Relationship Id="rId112" Type="http://schemas.openxmlformats.org/officeDocument/2006/relationships/slide" Target="slides/slide109.xml"/><Relationship Id="rId111" Type="http://schemas.openxmlformats.org/officeDocument/2006/relationships/slide" Target="slides/slide108.xml"/><Relationship Id="rId110" Type="http://schemas.openxmlformats.org/officeDocument/2006/relationships/slide" Target="slides/slide107.xml"/><Relationship Id="rId11" Type="http://schemas.openxmlformats.org/officeDocument/2006/relationships/slide" Target="slides/slide9.xml"/><Relationship Id="rId109" Type="http://schemas.openxmlformats.org/officeDocument/2006/relationships/slide" Target="slides/slide106.xml"/><Relationship Id="rId108" Type="http://schemas.openxmlformats.org/officeDocument/2006/relationships/slide" Target="slides/slide105.xml"/><Relationship Id="rId107" Type="http://schemas.openxmlformats.org/officeDocument/2006/relationships/slide" Target="slides/slide104.xml"/><Relationship Id="rId106" Type="http://schemas.openxmlformats.org/officeDocument/2006/relationships/slide" Target="slides/slide103.xml"/><Relationship Id="rId105" Type="http://schemas.openxmlformats.org/officeDocument/2006/relationships/slide" Target="slides/slide102.xml"/><Relationship Id="rId104" Type="http://schemas.openxmlformats.org/officeDocument/2006/relationships/slide" Target="slides/slide101.xml"/><Relationship Id="rId103" Type="http://schemas.openxmlformats.org/officeDocument/2006/relationships/slide" Target="slides/slide100.xml"/><Relationship Id="rId102" Type="http://schemas.openxmlformats.org/officeDocument/2006/relationships/slide" Target="slides/slide99.xml"/><Relationship Id="rId101" Type="http://schemas.openxmlformats.org/officeDocument/2006/relationships/slide" Target="slides/slide98.xml"/><Relationship Id="rId100" Type="http://schemas.openxmlformats.org/officeDocument/2006/relationships/slide" Target="slides/slide97.xml"/><Relationship Id="rId10" Type="http://schemas.openxmlformats.org/officeDocument/2006/relationships/slide" Target="slides/slide8.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9.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123DD06-80E0-4FE6-81F6-66C068209E61}"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979F713-E591-4BAA-98DC-A77FB579BE6A}"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30722" name="幻灯片图像占位符 1"/>
          <p:cNvSpPr>
            <a:spLocks noGrp="1" noRot="1" noTextEdit="1"/>
          </p:cNvSpPr>
          <p:nvPr>
            <p:ph type="sldImg"/>
          </p:nvPr>
        </p:nvSpPr>
        <p:spPr/>
      </p:sp>
      <p:sp>
        <p:nvSpPr>
          <p:cNvPr id="30723" name="文本占位符 2"/>
          <p:cNvSpPr>
            <a:spLocks noGrp="1"/>
          </p:cNvSpPr>
          <p:nvPr>
            <p:ph type="body"/>
          </p:nvPr>
        </p:nvSpPr>
        <p:spPr/>
        <p:txBody>
          <a:bodyPr wrap="square" lIns="91440" tIns="45720" rIns="91440" bIns="45720" anchor="t"/>
          <a:p>
            <a:pPr lvl="0" eaLnBrk="1" hangingPunct="1"/>
            <a:endParaRPr lang="zh-CN" altLang="en-US" dirty="0"/>
          </a:p>
        </p:txBody>
      </p:sp>
      <p:sp>
        <p:nvSpPr>
          <p:cNvPr id="30724" name="灯片编号占位符 3"/>
          <p:cNvSpPr txBox="1">
            <a:spLocks noGrp="1"/>
          </p:cNvSpPr>
          <p:nvPr>
            <p:ph type="sldNum" sz="quarter"/>
          </p:nvPr>
        </p:nvSpPr>
        <p:spPr>
          <a:xfrm>
            <a:off x="3884613" y="8685213"/>
            <a:ext cx="2971800" cy="458787"/>
          </a:xfrm>
          <a:prstGeom prst="rect">
            <a:avLst/>
          </a:prstGeom>
          <a:noFill/>
          <a:ln w="9525">
            <a:noFill/>
          </a:ln>
        </p:spPr>
        <p:txBody>
          <a:bodyPr anchor="b"/>
          <a:p>
            <a:pPr lvl="0" algn="r" eaLnBrk="1" hangingPunct="1"/>
            <a:fld id="{9A0DB2DC-4C9A-4742-B13C-FB6460FD3503}" type="slidenum">
              <a:rPr lang="zh-CN" altLang="en-US" sz="1200" dirty="0"/>
            </a:fld>
            <a:endParaRPr lang="zh-CN" altLang="en-US" sz="1200"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dirty="0"/>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843126" y="428604"/>
            <a:ext cx="8229600" cy="857256"/>
          </a:xfrm>
        </p:spPr>
        <p:txBody>
          <a:bodyPr>
            <a:normAutofit/>
          </a:bodyPr>
          <a:lstStyle>
            <a:lvl1pPr>
              <a:defRPr sz="3600"/>
            </a:lvl1pPr>
          </a:lstStyle>
          <a:p>
            <a:r>
              <a:rPr lang="zh-CN" altLang="en-US" smtClean="0"/>
              <a:t>单击此处编辑母版标题样式</a:t>
            </a:r>
            <a:endParaRPr lang="zh-CN" altLang="en-US" dirty="0"/>
          </a:p>
        </p:txBody>
      </p:sp>
      <p:sp>
        <p:nvSpPr>
          <p:cNvPr id="3" name="内容占位符 2"/>
          <p:cNvSpPr>
            <a:spLocks noGrp="1"/>
          </p:cNvSpPr>
          <p:nvPr>
            <p:ph idx="1"/>
          </p:nvPr>
        </p:nvSpPr>
        <p:spPr/>
        <p:txBody>
          <a:bodyPr>
            <a:normAutofit/>
          </a:bodyPr>
          <a:lstStyle>
            <a:lvl1pPr>
              <a:defRPr sz="2800"/>
            </a:lvl1pPr>
            <a:lvl2pPr>
              <a:defRPr sz="2400"/>
            </a:lvl2pPr>
            <a:lvl3pPr>
              <a:defRPr sz="2000"/>
            </a:lvl3pPr>
            <a:lvl4pPr>
              <a:defRPr sz="1800"/>
            </a:lvl4pPr>
            <a:lvl5pPr>
              <a:defRPr sz="1800"/>
            </a:lvl5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endParaRPr lang="zh-CN" altLang="en-US" smtClean="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1.jpe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1071538" y="274638"/>
            <a:ext cx="8229600" cy="1143000"/>
          </a:xfrm>
          <a:prstGeom prst="rect">
            <a:avLst/>
          </a:prstGeom>
        </p:spPr>
        <p:txBody>
          <a:bodyPr vert="horz" lIns="91440" tIns="45720" rIns="91440" bIns="45720" rtlCol="0" anchor="ctr">
            <a:normAutofit/>
          </a:bodyPr>
          <a:lstStyle/>
          <a:p>
            <a:r>
              <a:rPr lang="zh-CN" altLang="en-US" dirty="0" smtClean="0"/>
              <a:t>单击此处编辑母版标题样式</a:t>
            </a:r>
            <a:endParaRPr lang="zh-CN" altLang="en-US" dirty="0"/>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36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jpeg"/></Relationships>
</file>

<file path=ppt/slides/_rels/slide10.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8.png"/><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png"/></Relationships>
</file>

<file path=ppt/slides/_rels/slide10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1.png"/></Relationships>
</file>

<file path=ppt/slides/_rels/slide10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2.png"/></Relationships>
</file>

<file path=ppt/slides/_rels/slide10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3.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4.png"/></Relationships>
</file>

<file path=ppt/slides/_rels/slide1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5.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49.png"/><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image" Target="../media/image46.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9.emf"/></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0.png"/></Relationships>
</file>

<file path=ppt/slides/_rels/slide1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1.png"/></Relationships>
</file>

<file path=ppt/slides/_rels/slide1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2.png"/></Relationships>
</file>

<file path=ppt/slides/_rels/slide1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3.png"/></Relationships>
</file>

<file path=ppt/slides/_rels/slide1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4.png"/></Relationships>
</file>

<file path=ppt/slides/_rels/slide1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4.png"/></Relationships>
</file>

<file path=ppt/slides/_rels/slide1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5.png"/></Relationships>
</file>

<file path=ppt/slides/_rels/slide1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6.png"/></Relationships>
</file>

<file path=ppt/slides/_rels/slide12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7.jpe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hyperlink" Target="http://www.itcast.cn/images/logo.gif"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emf"/></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8.png"/><Relationship Id="rId1" Type="http://schemas.openxmlformats.org/officeDocument/2006/relationships/image" Target="../media/image17.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4" Type="http://schemas.openxmlformats.org/officeDocument/2006/relationships/vmlDrawing" Target="../drawings/vmlDrawing1.vml"/><Relationship Id="rId3" Type="http://schemas.openxmlformats.org/officeDocument/2006/relationships/slideLayout" Target="../slideLayouts/slideLayout1.xml"/><Relationship Id="rId2" Type="http://schemas.openxmlformats.org/officeDocument/2006/relationships/image" Target="../media/image19.emf"/><Relationship Id="rId1" Type="http://schemas.openxmlformats.org/officeDocument/2006/relationships/oleObject" Target="../embeddings/oleObject1.bin"/></Relationships>
</file>

<file path=ppt/slides/_rels/slide57.xml.rels><?xml version="1.0" encoding="UTF-8" standalone="yes"?>
<Relationships xmlns="http://schemas.openxmlformats.org/package/2006/relationships"><Relationship Id="rId5" Type="http://schemas.openxmlformats.org/officeDocument/2006/relationships/vmlDrawing" Target="../drawings/vmlDrawing2.vml"/><Relationship Id="rId4" Type="http://schemas.openxmlformats.org/officeDocument/2006/relationships/slideLayout" Target="../slideLayouts/slideLayout1.xml"/><Relationship Id="rId3" Type="http://schemas.openxmlformats.org/officeDocument/2006/relationships/image" Target="../media/image21.emf"/><Relationship Id="rId2" Type="http://schemas.openxmlformats.org/officeDocument/2006/relationships/oleObject" Target="../embeddings/oleObject2.bin"/><Relationship Id="rId1" Type="http://schemas.openxmlformats.org/officeDocument/2006/relationships/image" Target="../media/image20.jpeg"/></Relationships>
</file>

<file path=ppt/slides/_rels/slide5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2.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4.jpeg"/><Relationship Id="rId1" Type="http://schemas.openxmlformats.org/officeDocument/2006/relationships/image" Target="../media/image23.jpe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5.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6.png"/></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image" Target="../media/image2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8.jpeg"/></Relationships>
</file>

<file path=ppt/slides/_rels/slide8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9.jpeg"/></Relationships>
</file>

<file path=ppt/slides/_rels/slide8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0.jpe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2.png"/><Relationship Id="rId1" Type="http://schemas.openxmlformats.org/officeDocument/2006/relationships/image" Target="../media/image31.png"/></Relationships>
</file>

<file path=ppt/slides/_rels/slide8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3.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5.png"/><Relationship Id="rId1" Type="http://schemas.openxmlformats.org/officeDocument/2006/relationships/image" Target="../media/image34.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6.png"/></Relationships>
</file>

<file path=ppt/slides/_rels/slide9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7.emf"/></Relationships>
</file>

<file path=ppt/slides/_rels/slide9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8.jpeg"/></Relationships>
</file>

<file path=ppt/slides/_rels/slide9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9.png"/></Relationships>
</file>

<file path=ppt/slides/_rels/slide9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0.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8" name="Rectangle 2"/>
          <p:cNvSpPr>
            <a:spLocks noGrp="1" noChangeArrowheads="1"/>
          </p:cNvSpPr>
          <p:nvPr>
            <p:ph type="ctrTitle" idx="4294967295"/>
          </p:nvPr>
        </p:nvSpPr>
        <p:spPr>
          <a:xfrm>
            <a:off x="467544" y="2204864"/>
            <a:ext cx="8129614" cy="1851025"/>
          </a:xfrm>
        </p:spPr>
        <p:txBody>
          <a:bodyPr>
            <a:normAutofit/>
          </a:bodyPr>
          <a:lstStyle/>
          <a:p>
            <a:r>
              <a:rPr lang="en-US" altLang="zh-CN" sz="8000" b="1">
                <a:solidFill>
                  <a:srgbClr val="FFFF00"/>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HTML+CSS</a:t>
            </a:r>
            <a:br>
              <a:rPr lang="en-US" altLang="zh-CN" sz="8000" b="1">
                <a:solidFill>
                  <a:srgbClr val="FFFF00"/>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br>
            <a:r>
              <a:rPr lang="zh-CN" altLang="en-US" sz="2800" b="1">
                <a:solidFill>
                  <a:srgbClr val="FFFF00"/>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讲师：刘志远</a:t>
            </a:r>
            <a:endParaRPr lang="zh-CN" altLang="en-US" sz="2800" b="1">
              <a:solidFill>
                <a:srgbClr val="FFFF00"/>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7649" name="标题 31745"/>
          <p:cNvSpPr>
            <a:spLocks noGrp="1"/>
          </p:cNvSpPr>
          <p:nvPr>
            <p:ph type="title"/>
          </p:nvPr>
        </p:nvSpPr>
        <p:spPr>
          <a:xfrm>
            <a:off x="1485900" y="1694260"/>
            <a:ext cx="5869781" cy="227409"/>
          </a:xfrm>
          <a:solidFill>
            <a:srgbClr val="FFFFFF"/>
          </a:solidFill>
          <a:ln>
            <a:noFill/>
          </a:ln>
        </p:spPr>
        <p:txBody>
          <a:bodyPr anchor="ctr">
            <a:normAutofit fontScale="90000"/>
          </a:bodyPr>
          <a:p>
            <a:pPr marL="342900" indent="-342900" algn="l"/>
            <a:r>
              <a:rPr lang="zh-CN" altLang="en-US" sz="1800" b="1" dirty="0">
                <a:solidFill>
                  <a:srgbClr val="009ED6"/>
                </a:solidFill>
                <a:sym typeface="Arial" panose="020B0604020202020204" pitchFamily="34" charset="0"/>
              </a:rPr>
              <a:t>开发工具</a:t>
            </a:r>
            <a:endParaRPr lang="zh-CN" altLang="en-US" sz="1800" b="1" dirty="0">
              <a:solidFill>
                <a:srgbClr val="009ED6"/>
              </a:solidFill>
              <a:sym typeface="Arial" panose="020B0604020202020204" pitchFamily="34" charset="0"/>
            </a:endParaRPr>
          </a:p>
        </p:txBody>
      </p:sp>
      <p:sp>
        <p:nvSpPr>
          <p:cNvPr id="27650" name="向上箭头1 483"/>
          <p:cNvSpPr/>
          <p:nvPr/>
        </p:nvSpPr>
        <p:spPr>
          <a:xfrm>
            <a:off x="1849041" y="4673204"/>
            <a:ext cx="1057275" cy="492919"/>
          </a:xfrm>
          <a:custGeom>
            <a:avLst/>
            <a:gdLst/>
            <a:ahLst/>
            <a:cxnLst>
              <a:cxn ang="0">
                <a:pos x="1342413" y="265"/>
              </a:cxn>
              <a:cxn ang="0">
                <a:pos x="1393318" y="10826"/>
              </a:cxn>
              <a:cxn ang="0">
                <a:pos x="1394718" y="11472"/>
              </a:cxn>
              <a:cxn ang="0">
                <a:pos x="1404496" y="60079"/>
              </a:cxn>
              <a:cxn ang="0">
                <a:pos x="1383736" y="105958"/>
              </a:cxn>
              <a:cxn ang="0">
                <a:pos x="1222399" y="430650"/>
              </a:cxn>
              <a:cxn ang="0">
                <a:pos x="1221937" y="429551"/>
              </a:cxn>
              <a:cxn ang="0">
                <a:pos x="1157711" y="559028"/>
              </a:cxn>
              <a:cxn ang="0">
                <a:pos x="1124023" y="343663"/>
              </a:cxn>
              <a:cxn ang="0">
                <a:pos x="1097301" y="358406"/>
              </a:cxn>
              <a:cxn ang="0">
                <a:pos x="0" y="657225"/>
              </a:cxn>
              <a:cxn ang="0">
                <a:pos x="839283" y="238959"/>
              </a:cxn>
              <a:cxn ang="0">
                <a:pos x="892737" y="186727"/>
              </a:cxn>
              <a:cxn ang="0">
                <a:pos x="567435" y="164340"/>
              </a:cxn>
              <a:cxn ang="0">
                <a:pos x="1301386" y="6756"/>
              </a:cxn>
              <a:cxn ang="0">
                <a:pos x="1318581" y="3395"/>
              </a:cxn>
              <a:cxn ang="0">
                <a:pos x="1342413" y="265"/>
              </a:cxn>
            </a:cxnLst>
            <a:pathLst>
              <a:path w="2860172" h="2023853">
                <a:moveTo>
                  <a:pt x="2723651" y="817"/>
                </a:moveTo>
                <a:cubicBezTo>
                  <a:pt x="2768908" y="-3349"/>
                  <a:pt x="2804496" y="8545"/>
                  <a:pt x="2826935" y="33337"/>
                </a:cubicBezTo>
                <a:cubicBezTo>
                  <a:pt x="2828146" y="33729"/>
                  <a:pt x="2828970" y="34520"/>
                  <a:pt x="2829774" y="35326"/>
                </a:cubicBezTo>
                <a:cubicBezTo>
                  <a:pt x="2860445" y="66039"/>
                  <a:pt x="2869482" y="118360"/>
                  <a:pt x="2849613" y="185007"/>
                </a:cubicBezTo>
                <a:lnTo>
                  <a:pt x="2807494" y="326285"/>
                </a:lnTo>
                <a:lnTo>
                  <a:pt x="2480152" y="1326140"/>
                </a:lnTo>
                <a:lnTo>
                  <a:pt x="2479216" y="1322755"/>
                </a:lnTo>
                <a:lnTo>
                  <a:pt x="2348905" y="1721466"/>
                </a:lnTo>
                <a:lnTo>
                  <a:pt x="2280556" y="1058272"/>
                </a:lnTo>
                <a:lnTo>
                  <a:pt x="2226338" y="1103673"/>
                </a:lnTo>
                <a:cubicBezTo>
                  <a:pt x="1323053" y="1809646"/>
                  <a:pt x="162385" y="2005519"/>
                  <a:pt x="0" y="2023853"/>
                </a:cubicBezTo>
                <a:cubicBezTo>
                  <a:pt x="722027" y="1807246"/>
                  <a:pt x="1311081" y="1275400"/>
                  <a:pt x="1702841" y="735848"/>
                </a:cubicBezTo>
                <a:lnTo>
                  <a:pt x="1811294" y="575004"/>
                </a:lnTo>
                <a:lnTo>
                  <a:pt x="1151281" y="506068"/>
                </a:lnTo>
                <a:lnTo>
                  <a:pt x="2640411" y="20803"/>
                </a:lnTo>
                <a:lnTo>
                  <a:pt x="2675299" y="10454"/>
                </a:lnTo>
                <a:cubicBezTo>
                  <a:pt x="2692405" y="5379"/>
                  <a:pt x="2708565" y="2206"/>
                  <a:pt x="2723651" y="817"/>
                </a:cubicBezTo>
                <a:close/>
              </a:path>
            </a:pathLst>
          </a:custGeom>
          <a:noFill/>
          <a:ln w="28575" cap="flat" cmpd="sng">
            <a:solidFill>
              <a:srgbClr val="00ACE6"/>
            </a:solidFill>
            <a:prstDash val="solid"/>
            <a:round/>
            <a:headEnd type="none" w="med" len="med"/>
            <a:tailEnd type="none" w="med" len="med"/>
          </a:ln>
        </p:spPr>
        <p:txBody>
          <a:bodyPr/>
          <a:p>
            <a:endParaRPr lang="zh-CN" altLang="en-US" sz="1350"/>
          </a:p>
        </p:txBody>
      </p:sp>
      <p:pic>
        <p:nvPicPr>
          <p:cNvPr id="27651" name="图片 31748"/>
          <p:cNvPicPr>
            <a:picLocks noChangeAspect="1"/>
          </p:cNvPicPr>
          <p:nvPr/>
        </p:nvPicPr>
        <p:blipFill>
          <a:blip r:embed="rId1"/>
          <a:stretch>
            <a:fillRect/>
          </a:stretch>
        </p:blipFill>
        <p:spPr>
          <a:xfrm>
            <a:off x="3388519" y="4389835"/>
            <a:ext cx="1032272" cy="1032272"/>
          </a:xfrm>
          <a:prstGeom prst="rect">
            <a:avLst/>
          </a:prstGeom>
          <a:noFill/>
          <a:ln w="9525">
            <a:noFill/>
          </a:ln>
        </p:spPr>
      </p:pic>
      <p:pic>
        <p:nvPicPr>
          <p:cNvPr id="27652" name="图片 31749"/>
          <p:cNvPicPr>
            <a:picLocks noChangeAspect="1"/>
          </p:cNvPicPr>
          <p:nvPr/>
        </p:nvPicPr>
        <p:blipFill>
          <a:blip r:embed="rId2"/>
          <a:stretch>
            <a:fillRect/>
          </a:stretch>
        </p:blipFill>
        <p:spPr>
          <a:xfrm>
            <a:off x="3762375" y="3213497"/>
            <a:ext cx="2850356" cy="887015"/>
          </a:xfrm>
          <a:prstGeom prst="rect">
            <a:avLst/>
          </a:prstGeom>
          <a:noFill/>
          <a:ln w="9525">
            <a:noFill/>
          </a:ln>
        </p:spPr>
      </p:pic>
      <p:pic>
        <p:nvPicPr>
          <p:cNvPr id="27653" name="图片 30724"/>
          <p:cNvPicPr>
            <a:picLocks noChangeAspect="1"/>
          </p:cNvPicPr>
          <p:nvPr/>
        </p:nvPicPr>
        <p:blipFill>
          <a:blip r:embed="rId3"/>
          <a:stretch>
            <a:fillRect/>
          </a:stretch>
        </p:blipFill>
        <p:spPr>
          <a:xfrm>
            <a:off x="3059906" y="1808560"/>
            <a:ext cx="1254919" cy="1254919"/>
          </a:xfrm>
          <a:prstGeom prst="rect">
            <a:avLst/>
          </a:prstGeom>
          <a:noFill/>
          <a:ln w="9525">
            <a:noFill/>
          </a:ln>
        </p:spPr>
      </p:pic>
      <p:sp>
        <p:nvSpPr>
          <p:cNvPr id="27654" name="文本框 1"/>
          <p:cNvSpPr txBox="1"/>
          <p:nvPr/>
        </p:nvSpPr>
        <p:spPr>
          <a:xfrm>
            <a:off x="3226594" y="5432822"/>
            <a:ext cx="1345406" cy="299085"/>
          </a:xfrm>
          <a:prstGeom prst="rect">
            <a:avLst/>
          </a:prstGeom>
          <a:noFill/>
          <a:ln w="9525">
            <a:noFill/>
          </a:ln>
        </p:spPr>
        <p:txBody>
          <a:bodyPr wrap="square" anchor="t">
            <a:spAutoFit/>
          </a:bodyPr>
          <a:p>
            <a:r>
              <a:rPr lang="en-US" altLang="zh-CN" sz="1350">
                <a:latin typeface="Calibri" panose="020F0502020204030204" charset="0"/>
                <a:ea typeface="宋体" panose="02010600030101010101" pitchFamily="2" charset="-122"/>
              </a:rPr>
              <a:t>      Sublime</a:t>
            </a:r>
            <a:endParaRPr lang="en-US" altLang="zh-CN" sz="1350">
              <a:latin typeface="Calibri" panose="020F0502020204030204" charset="0"/>
              <a:ea typeface="宋体" panose="02010600030101010101" pitchFamily="2" charset="-122"/>
            </a:endParaRPr>
          </a:p>
        </p:txBody>
      </p:sp>
      <p:pic>
        <p:nvPicPr>
          <p:cNvPr id="2" name="图片 1"/>
          <p:cNvPicPr>
            <a:picLocks noChangeAspect="1"/>
          </p:cNvPicPr>
          <p:nvPr/>
        </p:nvPicPr>
        <p:blipFill>
          <a:blip r:embed="rId4"/>
          <a:stretch>
            <a:fillRect/>
          </a:stretch>
        </p:blipFill>
        <p:spPr>
          <a:xfrm>
            <a:off x="5370671" y="4709636"/>
            <a:ext cx="1100138" cy="392906"/>
          </a:xfrm>
          <a:prstGeom prst="rect">
            <a:avLst/>
          </a:prstGeom>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2" name="TextBox 3"/>
          <p:cNvSpPr txBox="1"/>
          <p:nvPr/>
        </p:nvSpPr>
        <p:spPr>
          <a:xfrm>
            <a:off x="1670447" y="1732121"/>
            <a:ext cx="2468880" cy="321945"/>
          </a:xfrm>
          <a:prstGeom prst="rect">
            <a:avLst/>
          </a:prstGeom>
          <a:noFill/>
          <a:ln w="9525">
            <a:noFill/>
          </a:ln>
        </p:spPr>
        <p:txBody>
          <a:bodyPr wrap="none" anchor="ctr">
            <a:spAutoFit/>
          </a:bodyPr>
          <a:p>
            <a:pPr lvl="0" eaLnBrk="1" hangingPunct="1"/>
            <a:r>
              <a:rPr lang="zh-CN" altLang="en-US" sz="1500" b="1" dirty="0">
                <a:latin typeface="微软雅黑" panose="020B0503020204020204" charset="-122"/>
                <a:ea typeface="微软雅黑" panose="020B0503020204020204" charset="-122"/>
                <a:sym typeface="Calibri" panose="020F0502020204030204" charset="0"/>
              </a:rPr>
              <a:t>盒子模型在谷歌的显示样式</a:t>
            </a:r>
            <a:endParaRPr lang="zh-CN" altLang="en-US" sz="1500" b="1" dirty="0">
              <a:latin typeface="微软雅黑" panose="020B0503020204020204" charset="-122"/>
              <a:ea typeface="微软雅黑" panose="020B0503020204020204" charset="-122"/>
              <a:sym typeface="Calibri" panose="020F0502020204030204" charset="0"/>
            </a:endParaRPr>
          </a:p>
        </p:txBody>
      </p:sp>
      <p:sp>
        <p:nvSpPr>
          <p:cNvPr id="15363" name="TextBox 4"/>
          <p:cNvSpPr txBox="1"/>
          <p:nvPr/>
        </p:nvSpPr>
        <p:spPr>
          <a:xfrm>
            <a:off x="1656160" y="2275285"/>
            <a:ext cx="1924685" cy="1198880"/>
          </a:xfrm>
          <a:prstGeom prst="rect">
            <a:avLst/>
          </a:prstGeom>
          <a:noFill/>
          <a:ln w="9525">
            <a:noFill/>
          </a:ln>
        </p:spPr>
        <p:txBody>
          <a:bodyPr wrap="none">
            <a:spAutoFit/>
          </a:bodyPr>
          <a:p>
            <a:pPr lvl="0" eaLnBrk="1" hangingPunct="1">
              <a:lnSpc>
                <a:spcPct val="150000"/>
              </a:lnSpc>
            </a:pPr>
            <a:r>
              <a:rPr lang="zh-CN" altLang="en-US" sz="1200" dirty="0">
                <a:latin typeface="微软雅黑" panose="020B0503020204020204" charset="-122"/>
                <a:ea typeface="微软雅黑" panose="020B0503020204020204" charset="-122"/>
                <a:sym typeface="Calibri" panose="020F0502020204030204" charset="0"/>
              </a:rPr>
              <a:t>粉色：</a:t>
            </a:r>
            <a:r>
              <a:rPr lang="en-US" altLang="zh-CN" sz="1200" dirty="0">
                <a:latin typeface="微软雅黑" panose="020B0503020204020204" charset="-122"/>
                <a:ea typeface="微软雅黑" panose="020B0503020204020204" charset="-122"/>
                <a:sym typeface="Calibri" panose="020F0502020204030204" charset="0"/>
              </a:rPr>
              <a:t>margin</a:t>
            </a:r>
            <a:endParaRPr lang="en-US" altLang="zh-CN" sz="1200" dirty="0">
              <a:latin typeface="微软雅黑" panose="020B0503020204020204" charset="-122"/>
              <a:ea typeface="微软雅黑" panose="020B0503020204020204" charset="-122"/>
              <a:sym typeface="Calibri" panose="020F0502020204030204" charset="0"/>
            </a:endParaRPr>
          </a:p>
          <a:p>
            <a:pPr lvl="0" eaLnBrk="1" hangingPunct="1">
              <a:lnSpc>
                <a:spcPct val="150000"/>
              </a:lnSpc>
            </a:pPr>
            <a:r>
              <a:rPr lang="zh-CN" altLang="en-US" sz="1200" dirty="0">
                <a:latin typeface="微软雅黑" panose="020B0503020204020204" charset="-122"/>
                <a:ea typeface="微软雅黑" panose="020B0503020204020204" charset="-122"/>
                <a:sym typeface="Calibri" panose="020F0502020204030204" charset="0"/>
              </a:rPr>
              <a:t>黄色：</a:t>
            </a:r>
            <a:r>
              <a:rPr lang="en-US" altLang="zh-CN" sz="1200" dirty="0">
                <a:latin typeface="微软雅黑" panose="020B0503020204020204" charset="-122"/>
                <a:ea typeface="微软雅黑" panose="020B0503020204020204" charset="-122"/>
                <a:sym typeface="Calibri" panose="020F0502020204030204" charset="0"/>
              </a:rPr>
              <a:t>border</a:t>
            </a:r>
            <a:endParaRPr lang="en-US" altLang="zh-CN" sz="1200" dirty="0">
              <a:latin typeface="微软雅黑" panose="020B0503020204020204" charset="-122"/>
              <a:ea typeface="微软雅黑" panose="020B0503020204020204" charset="-122"/>
              <a:sym typeface="Calibri" panose="020F0502020204030204" charset="0"/>
            </a:endParaRPr>
          </a:p>
          <a:p>
            <a:pPr lvl="0" eaLnBrk="1" hangingPunct="1">
              <a:lnSpc>
                <a:spcPct val="150000"/>
              </a:lnSpc>
            </a:pPr>
            <a:r>
              <a:rPr lang="zh-CN" altLang="en-US" sz="1200" dirty="0">
                <a:latin typeface="微软雅黑" panose="020B0503020204020204" charset="-122"/>
                <a:ea typeface="微软雅黑" panose="020B0503020204020204" charset="-122"/>
                <a:sym typeface="Calibri" panose="020F0502020204030204" charset="0"/>
              </a:rPr>
              <a:t>绿色：</a:t>
            </a:r>
            <a:r>
              <a:rPr lang="en-US" altLang="zh-CN" sz="1200" dirty="0">
                <a:latin typeface="微软雅黑" panose="020B0503020204020204" charset="-122"/>
                <a:ea typeface="微软雅黑" panose="020B0503020204020204" charset="-122"/>
                <a:sym typeface="Calibri" panose="020F0502020204030204" charset="0"/>
              </a:rPr>
              <a:t>padding</a:t>
            </a:r>
            <a:endParaRPr lang="en-US" altLang="zh-CN" sz="1200" dirty="0">
              <a:latin typeface="微软雅黑" panose="020B0503020204020204" charset="-122"/>
              <a:ea typeface="微软雅黑" panose="020B0503020204020204" charset="-122"/>
              <a:sym typeface="Calibri" panose="020F0502020204030204" charset="0"/>
            </a:endParaRPr>
          </a:p>
          <a:p>
            <a:pPr lvl="0" eaLnBrk="1" hangingPunct="1">
              <a:lnSpc>
                <a:spcPct val="150000"/>
              </a:lnSpc>
            </a:pPr>
            <a:r>
              <a:rPr lang="zh-CN" altLang="en-US" sz="1200" dirty="0">
                <a:latin typeface="微软雅黑" panose="020B0503020204020204" charset="-122"/>
                <a:ea typeface="微软雅黑" panose="020B0503020204020204" charset="-122"/>
                <a:sym typeface="Calibri" panose="020F0502020204030204" charset="0"/>
              </a:rPr>
              <a:t>浅蓝色：内容</a:t>
            </a:r>
            <a:r>
              <a:rPr lang="en-US" altLang="zh-CN" sz="1200" dirty="0">
                <a:latin typeface="微软雅黑" panose="020B0503020204020204" charset="-122"/>
                <a:ea typeface="微软雅黑" panose="020B0503020204020204" charset="-122"/>
                <a:sym typeface="Calibri" panose="020F0502020204030204" charset="0"/>
              </a:rPr>
              <a:t>/</a:t>
            </a:r>
            <a:r>
              <a:rPr lang="zh-CN" altLang="en-US" sz="1200" dirty="0">
                <a:latin typeface="微软雅黑" panose="020B0503020204020204" charset="-122"/>
                <a:ea typeface="微软雅黑" panose="020B0503020204020204" charset="-122"/>
                <a:sym typeface="Calibri" panose="020F0502020204030204" charset="0"/>
              </a:rPr>
              <a:t>实体化范围</a:t>
            </a:r>
            <a:endParaRPr lang="zh-CN" altLang="en-US" sz="1200" dirty="0">
              <a:latin typeface="微软雅黑" panose="020B0503020204020204" charset="-122"/>
              <a:ea typeface="微软雅黑" panose="020B0503020204020204" charset="-122"/>
              <a:sym typeface="Calibri" panose="020F0502020204030204" charset="0"/>
            </a:endParaRPr>
          </a:p>
        </p:txBody>
      </p:sp>
      <p:pic>
        <p:nvPicPr>
          <p:cNvPr id="15364" name="图片 1"/>
          <p:cNvPicPr>
            <a:picLocks noChangeAspect="1"/>
          </p:cNvPicPr>
          <p:nvPr/>
        </p:nvPicPr>
        <p:blipFill>
          <a:blip r:embed="rId1"/>
          <a:stretch>
            <a:fillRect/>
          </a:stretch>
        </p:blipFill>
        <p:spPr>
          <a:xfrm>
            <a:off x="5651897" y="2295525"/>
            <a:ext cx="1185863" cy="1143000"/>
          </a:xfrm>
          <a:prstGeom prst="rect">
            <a:avLst/>
          </a:prstGeom>
          <a:noFill/>
          <a:ln w="9525">
            <a:noFill/>
          </a:ln>
        </p:spPr>
      </p:pic>
    </p:spTree>
  </p:cSld>
  <p:clrMapOvr>
    <a:masterClrMapping/>
  </p:clrMapOvr>
  <p:transition spd="slow">
    <p:fade/>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386" name="TextBox 3"/>
          <p:cNvSpPr txBox="1"/>
          <p:nvPr/>
        </p:nvSpPr>
        <p:spPr>
          <a:xfrm>
            <a:off x="1670447" y="1732121"/>
            <a:ext cx="2165985" cy="321945"/>
          </a:xfrm>
          <a:prstGeom prst="rect">
            <a:avLst/>
          </a:prstGeom>
          <a:noFill/>
          <a:ln w="9525">
            <a:noFill/>
          </a:ln>
        </p:spPr>
        <p:txBody>
          <a:bodyPr wrap="none" anchor="ctr">
            <a:spAutoFit/>
          </a:bodyPr>
          <a:p>
            <a:pPr lvl="0" eaLnBrk="1" hangingPunct="1"/>
            <a:r>
              <a:rPr lang="zh-CN" altLang="en-US" sz="1500" b="1" dirty="0">
                <a:latin typeface="微软雅黑" panose="020B0503020204020204" charset="-122"/>
                <a:ea typeface="微软雅黑" panose="020B0503020204020204" charset="-122"/>
                <a:sym typeface="Calibri" panose="020F0502020204030204" charset="0"/>
              </a:rPr>
              <a:t>详解盒子模型的</a:t>
            </a:r>
            <a:r>
              <a:rPr lang="en-US" altLang="zh-CN" sz="1500" b="1" dirty="0">
                <a:latin typeface="微软雅黑" panose="020B0503020204020204" charset="-122"/>
                <a:ea typeface="微软雅黑" panose="020B0503020204020204" charset="-122"/>
                <a:sym typeface="Calibri" panose="020F0502020204030204" charset="0"/>
              </a:rPr>
              <a:t>border</a:t>
            </a:r>
            <a:endParaRPr lang="zh-CN" altLang="en-US" sz="1500" b="1" dirty="0">
              <a:latin typeface="微软雅黑" panose="020B0503020204020204" charset="-122"/>
              <a:ea typeface="微软雅黑" panose="020B0503020204020204" charset="-122"/>
              <a:sym typeface="Calibri" panose="020F0502020204030204" charset="0"/>
            </a:endParaRPr>
          </a:p>
        </p:txBody>
      </p:sp>
      <p:sp>
        <p:nvSpPr>
          <p:cNvPr id="16387" name="TextBox 4"/>
          <p:cNvSpPr txBox="1"/>
          <p:nvPr/>
        </p:nvSpPr>
        <p:spPr>
          <a:xfrm>
            <a:off x="1656160" y="2275285"/>
            <a:ext cx="2191385" cy="1476375"/>
          </a:xfrm>
          <a:prstGeom prst="rect">
            <a:avLst/>
          </a:prstGeom>
          <a:noFill/>
          <a:ln w="9525">
            <a:noFill/>
          </a:ln>
        </p:spPr>
        <p:txBody>
          <a:bodyPr wrap="none">
            <a:spAutoFit/>
          </a:bodyPr>
          <a:p>
            <a:pPr lvl="0" eaLnBrk="1" hangingPunct="1">
              <a:lnSpc>
                <a:spcPct val="150000"/>
              </a:lnSpc>
            </a:pPr>
            <a:r>
              <a:rPr lang="zh-CN" altLang="en-US" sz="1200" dirty="0">
                <a:latin typeface="微软雅黑" panose="020B0503020204020204" charset="-122"/>
                <a:ea typeface="微软雅黑" panose="020B0503020204020204" charset="-122"/>
                <a:sym typeface="Calibri" panose="020F0502020204030204" charset="0"/>
              </a:rPr>
              <a:t>顶部边框线：</a:t>
            </a:r>
            <a:r>
              <a:rPr lang="en-US" altLang="zh-CN" sz="1200" dirty="0">
                <a:latin typeface="微软雅黑" panose="020B0503020204020204" charset="-122"/>
                <a:ea typeface="微软雅黑" panose="020B0503020204020204" charset="-122"/>
                <a:sym typeface="Calibri" panose="020F0502020204030204" charset="0"/>
              </a:rPr>
              <a:t>border-top</a:t>
            </a:r>
            <a:endParaRPr lang="en-US" altLang="zh-CN" sz="1200" dirty="0">
              <a:latin typeface="微软雅黑" panose="020B0503020204020204" charset="-122"/>
              <a:ea typeface="微软雅黑" panose="020B0503020204020204" charset="-122"/>
              <a:sym typeface="Calibri" panose="020F0502020204030204" charset="0"/>
            </a:endParaRPr>
          </a:p>
          <a:p>
            <a:pPr lvl="0" eaLnBrk="1" hangingPunct="1">
              <a:lnSpc>
                <a:spcPct val="150000"/>
              </a:lnSpc>
            </a:pPr>
            <a:r>
              <a:rPr lang="zh-CN" altLang="en-US" sz="1200" dirty="0">
                <a:latin typeface="微软雅黑" panose="020B0503020204020204" charset="-122"/>
                <a:ea typeface="微软雅黑" panose="020B0503020204020204" charset="-122"/>
                <a:sym typeface="Calibri" panose="020F0502020204030204" charset="0"/>
              </a:rPr>
              <a:t>右侧边框线：</a:t>
            </a:r>
            <a:r>
              <a:rPr lang="en-US" altLang="zh-CN" sz="1200" dirty="0">
                <a:latin typeface="微软雅黑" panose="020B0503020204020204" charset="-122"/>
                <a:ea typeface="微软雅黑" panose="020B0503020204020204" charset="-122"/>
                <a:sym typeface="Calibri" panose="020F0502020204030204" charset="0"/>
              </a:rPr>
              <a:t>border-right</a:t>
            </a:r>
            <a:endParaRPr lang="en-US" altLang="zh-CN" sz="1200" dirty="0">
              <a:latin typeface="微软雅黑" panose="020B0503020204020204" charset="-122"/>
              <a:ea typeface="微软雅黑" panose="020B0503020204020204" charset="-122"/>
              <a:sym typeface="Calibri" panose="020F0502020204030204" charset="0"/>
            </a:endParaRPr>
          </a:p>
          <a:p>
            <a:pPr lvl="0" eaLnBrk="1" hangingPunct="1">
              <a:lnSpc>
                <a:spcPct val="150000"/>
              </a:lnSpc>
            </a:pPr>
            <a:r>
              <a:rPr lang="zh-CN" altLang="en-US" sz="1200" dirty="0">
                <a:latin typeface="微软雅黑" panose="020B0503020204020204" charset="-122"/>
                <a:ea typeface="微软雅黑" panose="020B0503020204020204" charset="-122"/>
                <a:sym typeface="Calibri" panose="020F0502020204030204" charset="0"/>
              </a:rPr>
              <a:t>底部边框线：</a:t>
            </a:r>
            <a:r>
              <a:rPr lang="en-US" altLang="zh-CN" sz="1200" dirty="0">
                <a:latin typeface="微软雅黑" panose="020B0503020204020204" charset="-122"/>
                <a:ea typeface="微软雅黑" panose="020B0503020204020204" charset="-122"/>
                <a:sym typeface="Calibri" panose="020F0502020204030204" charset="0"/>
              </a:rPr>
              <a:t>border-bottom</a:t>
            </a:r>
            <a:endParaRPr lang="en-US" altLang="zh-CN" sz="1200" dirty="0">
              <a:latin typeface="微软雅黑" panose="020B0503020204020204" charset="-122"/>
              <a:ea typeface="微软雅黑" panose="020B0503020204020204" charset="-122"/>
              <a:sym typeface="Calibri" panose="020F0502020204030204" charset="0"/>
            </a:endParaRPr>
          </a:p>
          <a:p>
            <a:pPr lvl="0" eaLnBrk="1" hangingPunct="1">
              <a:lnSpc>
                <a:spcPct val="150000"/>
              </a:lnSpc>
            </a:pPr>
            <a:r>
              <a:rPr lang="zh-CN" altLang="en-US" sz="1200" dirty="0">
                <a:latin typeface="微软雅黑" panose="020B0503020204020204" charset="-122"/>
                <a:ea typeface="微软雅黑" panose="020B0503020204020204" charset="-122"/>
                <a:sym typeface="Calibri" panose="020F0502020204030204" charset="0"/>
              </a:rPr>
              <a:t>左侧边框线：</a:t>
            </a:r>
            <a:r>
              <a:rPr lang="en-US" altLang="zh-CN" sz="1200" dirty="0">
                <a:latin typeface="微软雅黑" panose="020B0503020204020204" charset="-122"/>
                <a:ea typeface="微软雅黑" panose="020B0503020204020204" charset="-122"/>
                <a:sym typeface="Calibri" panose="020F0502020204030204" charset="0"/>
              </a:rPr>
              <a:t>border-left</a:t>
            </a:r>
            <a:endParaRPr lang="en-US" altLang="zh-CN" sz="1200" dirty="0">
              <a:latin typeface="微软雅黑" panose="020B0503020204020204" charset="-122"/>
              <a:ea typeface="微软雅黑" panose="020B0503020204020204" charset="-122"/>
              <a:sym typeface="Calibri" panose="020F0502020204030204" charset="0"/>
            </a:endParaRPr>
          </a:p>
          <a:p>
            <a:pPr lvl="0" eaLnBrk="1" hangingPunct="1">
              <a:lnSpc>
                <a:spcPct val="150000"/>
              </a:lnSpc>
            </a:pPr>
            <a:endParaRPr lang="zh-CN" altLang="en-US" sz="1200" dirty="0">
              <a:latin typeface="微软雅黑" panose="020B0503020204020204" charset="-122"/>
              <a:ea typeface="微软雅黑" panose="020B0503020204020204" charset="-122"/>
              <a:sym typeface="Calibri" panose="020F0502020204030204" charset="0"/>
            </a:endParaRPr>
          </a:p>
        </p:txBody>
      </p:sp>
      <p:pic>
        <p:nvPicPr>
          <p:cNvPr id="16388" name="图片 2"/>
          <p:cNvPicPr>
            <a:picLocks noChangeAspect="1"/>
          </p:cNvPicPr>
          <p:nvPr/>
        </p:nvPicPr>
        <p:blipFill>
          <a:blip r:embed="rId1"/>
          <a:stretch>
            <a:fillRect/>
          </a:stretch>
        </p:blipFill>
        <p:spPr>
          <a:xfrm>
            <a:off x="4248150" y="2255044"/>
            <a:ext cx="3396854" cy="3002756"/>
          </a:xfrm>
          <a:prstGeom prst="rect">
            <a:avLst/>
          </a:prstGeom>
          <a:noFill/>
          <a:ln w="9525">
            <a:noFill/>
          </a:ln>
        </p:spPr>
      </p:pic>
    </p:spTree>
  </p:cSld>
  <p:clrMapOvr>
    <a:masterClrMapping/>
  </p:clrMapOvr>
  <p:transition spd="slow">
    <p:fade/>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7410" name="TextBox 3"/>
          <p:cNvSpPr txBox="1"/>
          <p:nvPr/>
        </p:nvSpPr>
        <p:spPr>
          <a:xfrm>
            <a:off x="1670447" y="1732121"/>
            <a:ext cx="2309495" cy="321945"/>
          </a:xfrm>
          <a:prstGeom prst="rect">
            <a:avLst/>
          </a:prstGeom>
          <a:noFill/>
          <a:ln w="9525">
            <a:noFill/>
          </a:ln>
        </p:spPr>
        <p:txBody>
          <a:bodyPr wrap="none" anchor="ctr">
            <a:spAutoFit/>
          </a:bodyPr>
          <a:p>
            <a:pPr lvl="0" eaLnBrk="1" hangingPunct="1"/>
            <a:r>
              <a:rPr lang="zh-CN" altLang="en-US" sz="1500" b="1" dirty="0">
                <a:latin typeface="微软雅黑" panose="020B0503020204020204" charset="-122"/>
                <a:ea typeface="微软雅黑" panose="020B0503020204020204" charset="-122"/>
                <a:sym typeface="Calibri" panose="020F0502020204030204" charset="0"/>
              </a:rPr>
              <a:t>详解盒子模型的</a:t>
            </a:r>
            <a:r>
              <a:rPr lang="en-US" altLang="zh-CN" sz="1500" b="1" dirty="0">
                <a:latin typeface="微软雅黑" panose="020B0503020204020204" charset="-122"/>
                <a:ea typeface="微软雅黑" panose="020B0503020204020204" charset="-122"/>
                <a:sym typeface="Calibri" panose="020F0502020204030204" charset="0"/>
              </a:rPr>
              <a:t>padding</a:t>
            </a:r>
            <a:endParaRPr lang="zh-CN" altLang="en-US" sz="1500" b="1" dirty="0">
              <a:latin typeface="微软雅黑" panose="020B0503020204020204" charset="-122"/>
              <a:ea typeface="微软雅黑" panose="020B0503020204020204" charset="-122"/>
              <a:sym typeface="Calibri" panose="020F0502020204030204" charset="0"/>
            </a:endParaRPr>
          </a:p>
        </p:txBody>
      </p:sp>
      <p:sp>
        <p:nvSpPr>
          <p:cNvPr id="17411" name="TextBox 4"/>
          <p:cNvSpPr txBox="1"/>
          <p:nvPr/>
        </p:nvSpPr>
        <p:spPr>
          <a:xfrm>
            <a:off x="1656160" y="2275285"/>
            <a:ext cx="2556510" cy="1476375"/>
          </a:xfrm>
          <a:prstGeom prst="rect">
            <a:avLst/>
          </a:prstGeom>
          <a:noFill/>
          <a:ln w="9525">
            <a:noFill/>
          </a:ln>
        </p:spPr>
        <p:txBody>
          <a:bodyPr wrap="none">
            <a:spAutoFit/>
          </a:bodyPr>
          <a:p>
            <a:pPr lvl="0" eaLnBrk="1" hangingPunct="1">
              <a:lnSpc>
                <a:spcPct val="150000"/>
              </a:lnSpc>
            </a:pPr>
            <a:r>
              <a:rPr lang="zh-CN" altLang="en-US" sz="1200" dirty="0">
                <a:latin typeface="微软雅黑" panose="020B0503020204020204" charset="-122"/>
                <a:ea typeface="微软雅黑" panose="020B0503020204020204" charset="-122"/>
                <a:sym typeface="Calibri" panose="020F0502020204030204" charset="0"/>
              </a:rPr>
              <a:t>顶部</a:t>
            </a:r>
            <a:r>
              <a:rPr lang="en-US" altLang="zh-CN" sz="1200" dirty="0">
                <a:latin typeface="微软雅黑" panose="020B0503020204020204" charset="-122"/>
                <a:ea typeface="微软雅黑" panose="020B0503020204020204" charset="-122"/>
                <a:sym typeface="Calibri" panose="020F0502020204030204" charset="0"/>
              </a:rPr>
              <a:t>padding</a:t>
            </a:r>
            <a:r>
              <a:rPr lang="zh-CN" altLang="en-US" sz="1200" dirty="0">
                <a:latin typeface="微软雅黑" panose="020B0503020204020204" charset="-122"/>
                <a:ea typeface="微软雅黑" panose="020B0503020204020204" charset="-122"/>
                <a:sym typeface="Calibri" panose="020F0502020204030204" charset="0"/>
              </a:rPr>
              <a:t>：</a:t>
            </a:r>
            <a:r>
              <a:rPr lang="en-US" altLang="zh-CN" sz="1200" dirty="0">
                <a:latin typeface="微软雅黑" panose="020B0503020204020204" charset="-122"/>
                <a:ea typeface="微软雅黑" panose="020B0503020204020204" charset="-122"/>
                <a:sym typeface="Calibri" panose="020F0502020204030204" charset="0"/>
              </a:rPr>
              <a:t> padding -top</a:t>
            </a:r>
            <a:endParaRPr lang="en-US" altLang="zh-CN" sz="1200" dirty="0">
              <a:latin typeface="微软雅黑" panose="020B0503020204020204" charset="-122"/>
              <a:ea typeface="微软雅黑" panose="020B0503020204020204" charset="-122"/>
              <a:sym typeface="Calibri" panose="020F0502020204030204" charset="0"/>
            </a:endParaRPr>
          </a:p>
          <a:p>
            <a:pPr lvl="0" eaLnBrk="1" hangingPunct="1">
              <a:lnSpc>
                <a:spcPct val="150000"/>
              </a:lnSpc>
            </a:pPr>
            <a:r>
              <a:rPr lang="zh-CN" altLang="en-US" sz="1200" dirty="0">
                <a:latin typeface="微软雅黑" panose="020B0503020204020204" charset="-122"/>
                <a:ea typeface="微软雅黑" panose="020B0503020204020204" charset="-122"/>
                <a:sym typeface="Calibri" panose="020F0502020204030204" charset="0"/>
              </a:rPr>
              <a:t>右侧</a:t>
            </a:r>
            <a:r>
              <a:rPr lang="en-US" altLang="zh-CN" sz="1200" dirty="0">
                <a:latin typeface="微软雅黑" panose="020B0503020204020204" charset="-122"/>
                <a:ea typeface="微软雅黑" panose="020B0503020204020204" charset="-122"/>
                <a:sym typeface="Calibri" panose="020F0502020204030204" charset="0"/>
              </a:rPr>
              <a:t>padding </a:t>
            </a:r>
            <a:r>
              <a:rPr lang="zh-CN" altLang="en-US" sz="1200" dirty="0">
                <a:latin typeface="微软雅黑" panose="020B0503020204020204" charset="-122"/>
                <a:ea typeface="微软雅黑" panose="020B0503020204020204" charset="-122"/>
                <a:sym typeface="Calibri" panose="020F0502020204030204" charset="0"/>
              </a:rPr>
              <a:t>：</a:t>
            </a:r>
            <a:r>
              <a:rPr lang="en-US" altLang="zh-CN" sz="1200" dirty="0">
                <a:latin typeface="微软雅黑" panose="020B0503020204020204" charset="-122"/>
                <a:ea typeface="微软雅黑" panose="020B0503020204020204" charset="-122"/>
                <a:sym typeface="Calibri" panose="020F0502020204030204" charset="0"/>
              </a:rPr>
              <a:t> padding -right</a:t>
            </a:r>
            <a:endParaRPr lang="en-US" altLang="zh-CN" sz="1200" dirty="0">
              <a:latin typeface="微软雅黑" panose="020B0503020204020204" charset="-122"/>
              <a:ea typeface="微软雅黑" panose="020B0503020204020204" charset="-122"/>
              <a:sym typeface="Calibri" panose="020F0502020204030204" charset="0"/>
            </a:endParaRPr>
          </a:p>
          <a:p>
            <a:pPr lvl="0" eaLnBrk="1" hangingPunct="1">
              <a:lnSpc>
                <a:spcPct val="150000"/>
              </a:lnSpc>
            </a:pPr>
            <a:r>
              <a:rPr lang="zh-CN" altLang="en-US" sz="1200" dirty="0">
                <a:latin typeface="微软雅黑" panose="020B0503020204020204" charset="-122"/>
                <a:ea typeface="微软雅黑" panose="020B0503020204020204" charset="-122"/>
                <a:sym typeface="Calibri" panose="020F0502020204030204" charset="0"/>
              </a:rPr>
              <a:t>底部</a:t>
            </a:r>
            <a:r>
              <a:rPr lang="en-US" altLang="zh-CN" sz="1200" dirty="0">
                <a:latin typeface="微软雅黑" panose="020B0503020204020204" charset="-122"/>
                <a:ea typeface="微软雅黑" panose="020B0503020204020204" charset="-122"/>
                <a:sym typeface="Calibri" panose="020F0502020204030204" charset="0"/>
              </a:rPr>
              <a:t>padding </a:t>
            </a:r>
            <a:r>
              <a:rPr lang="zh-CN" altLang="en-US" sz="1200" dirty="0">
                <a:latin typeface="微软雅黑" panose="020B0503020204020204" charset="-122"/>
                <a:ea typeface="微软雅黑" panose="020B0503020204020204" charset="-122"/>
                <a:sym typeface="Calibri" panose="020F0502020204030204" charset="0"/>
              </a:rPr>
              <a:t>：</a:t>
            </a:r>
            <a:r>
              <a:rPr lang="en-US" altLang="zh-CN" sz="1200" dirty="0">
                <a:latin typeface="微软雅黑" panose="020B0503020204020204" charset="-122"/>
                <a:ea typeface="微软雅黑" panose="020B0503020204020204" charset="-122"/>
                <a:sym typeface="Calibri" panose="020F0502020204030204" charset="0"/>
              </a:rPr>
              <a:t> padding-bottom</a:t>
            </a:r>
            <a:endParaRPr lang="en-US" altLang="zh-CN" sz="1200" dirty="0">
              <a:latin typeface="微软雅黑" panose="020B0503020204020204" charset="-122"/>
              <a:ea typeface="微软雅黑" panose="020B0503020204020204" charset="-122"/>
              <a:sym typeface="Calibri" panose="020F0502020204030204" charset="0"/>
            </a:endParaRPr>
          </a:p>
          <a:p>
            <a:pPr lvl="0" eaLnBrk="1" hangingPunct="1">
              <a:lnSpc>
                <a:spcPct val="150000"/>
              </a:lnSpc>
            </a:pPr>
            <a:r>
              <a:rPr lang="zh-CN" altLang="en-US" sz="1200" dirty="0">
                <a:latin typeface="微软雅黑" panose="020B0503020204020204" charset="-122"/>
                <a:ea typeface="微软雅黑" panose="020B0503020204020204" charset="-122"/>
                <a:sym typeface="Calibri" panose="020F0502020204030204" charset="0"/>
              </a:rPr>
              <a:t>左侧</a:t>
            </a:r>
            <a:r>
              <a:rPr lang="en-US" altLang="zh-CN" sz="1200" dirty="0">
                <a:latin typeface="微软雅黑" panose="020B0503020204020204" charset="-122"/>
                <a:ea typeface="微软雅黑" panose="020B0503020204020204" charset="-122"/>
                <a:sym typeface="Calibri" panose="020F0502020204030204" charset="0"/>
              </a:rPr>
              <a:t>padding </a:t>
            </a:r>
            <a:r>
              <a:rPr lang="zh-CN" altLang="en-US" sz="1200" dirty="0">
                <a:latin typeface="微软雅黑" panose="020B0503020204020204" charset="-122"/>
                <a:ea typeface="微软雅黑" panose="020B0503020204020204" charset="-122"/>
                <a:sym typeface="Calibri" panose="020F0502020204030204" charset="0"/>
              </a:rPr>
              <a:t>：</a:t>
            </a:r>
            <a:r>
              <a:rPr lang="en-US" altLang="zh-CN" sz="1200" dirty="0">
                <a:latin typeface="微软雅黑" panose="020B0503020204020204" charset="-122"/>
                <a:ea typeface="微软雅黑" panose="020B0503020204020204" charset="-122"/>
                <a:sym typeface="Calibri" panose="020F0502020204030204" charset="0"/>
              </a:rPr>
              <a:t> padding-left</a:t>
            </a:r>
            <a:endParaRPr lang="en-US" altLang="zh-CN" sz="1200" dirty="0">
              <a:latin typeface="微软雅黑" panose="020B0503020204020204" charset="-122"/>
              <a:ea typeface="微软雅黑" panose="020B0503020204020204" charset="-122"/>
              <a:sym typeface="Calibri" panose="020F0502020204030204" charset="0"/>
            </a:endParaRPr>
          </a:p>
          <a:p>
            <a:pPr lvl="0" eaLnBrk="1" hangingPunct="1">
              <a:lnSpc>
                <a:spcPct val="150000"/>
              </a:lnSpc>
            </a:pPr>
            <a:endParaRPr lang="zh-CN" altLang="en-US" sz="1200" dirty="0">
              <a:latin typeface="微软雅黑" panose="020B0503020204020204" charset="-122"/>
              <a:ea typeface="微软雅黑" panose="020B0503020204020204" charset="-122"/>
              <a:sym typeface="Calibri" panose="020F0502020204030204" charset="0"/>
            </a:endParaRPr>
          </a:p>
        </p:txBody>
      </p:sp>
      <p:pic>
        <p:nvPicPr>
          <p:cNvPr id="17412" name="图片 1"/>
          <p:cNvPicPr>
            <a:picLocks noChangeAspect="1"/>
          </p:cNvPicPr>
          <p:nvPr/>
        </p:nvPicPr>
        <p:blipFill>
          <a:blip r:embed="rId1"/>
          <a:stretch>
            <a:fillRect/>
          </a:stretch>
        </p:blipFill>
        <p:spPr>
          <a:xfrm>
            <a:off x="2195513" y="3729038"/>
            <a:ext cx="5144691" cy="1395413"/>
          </a:xfrm>
          <a:prstGeom prst="rect">
            <a:avLst/>
          </a:prstGeom>
          <a:noFill/>
          <a:ln w="9525">
            <a:noFill/>
          </a:ln>
        </p:spPr>
      </p:pic>
    </p:spTree>
  </p:cSld>
  <p:clrMapOvr>
    <a:masterClrMapping/>
  </p:clrMapOvr>
  <p:transition spd="slow">
    <p:fade/>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434" name="TextBox 3"/>
          <p:cNvSpPr txBox="1"/>
          <p:nvPr/>
        </p:nvSpPr>
        <p:spPr>
          <a:xfrm>
            <a:off x="1670447" y="1732121"/>
            <a:ext cx="2309495" cy="321945"/>
          </a:xfrm>
          <a:prstGeom prst="rect">
            <a:avLst/>
          </a:prstGeom>
          <a:noFill/>
          <a:ln w="9525">
            <a:noFill/>
          </a:ln>
        </p:spPr>
        <p:txBody>
          <a:bodyPr wrap="none" anchor="ctr">
            <a:spAutoFit/>
          </a:bodyPr>
          <a:p>
            <a:pPr lvl="0" eaLnBrk="1" hangingPunct="1"/>
            <a:r>
              <a:rPr lang="en-US" altLang="zh-CN" sz="1500" b="1" dirty="0">
                <a:latin typeface="微软雅黑" panose="020B0503020204020204" charset="-122"/>
                <a:ea typeface="微软雅黑" panose="020B0503020204020204" charset="-122"/>
                <a:sym typeface="Calibri" panose="020F0502020204030204" charset="0"/>
              </a:rPr>
              <a:t>padding</a:t>
            </a:r>
            <a:r>
              <a:rPr lang="zh-CN" altLang="en-US" sz="1500" b="1" dirty="0">
                <a:latin typeface="微软雅黑" panose="020B0503020204020204" charset="-122"/>
                <a:ea typeface="微软雅黑" panose="020B0503020204020204" charset="-122"/>
                <a:sym typeface="Calibri" panose="020F0502020204030204" charset="0"/>
              </a:rPr>
              <a:t>多值写法及含义</a:t>
            </a:r>
            <a:endParaRPr lang="zh-CN" altLang="en-US" sz="1500" b="1" dirty="0">
              <a:latin typeface="微软雅黑" panose="020B0503020204020204" charset="-122"/>
              <a:ea typeface="微软雅黑" panose="020B0503020204020204" charset="-122"/>
              <a:sym typeface="Calibri" panose="020F0502020204030204" charset="0"/>
            </a:endParaRPr>
          </a:p>
        </p:txBody>
      </p:sp>
      <p:sp>
        <p:nvSpPr>
          <p:cNvPr id="18435" name="TextBox 4"/>
          <p:cNvSpPr txBox="1"/>
          <p:nvPr/>
        </p:nvSpPr>
        <p:spPr>
          <a:xfrm>
            <a:off x="1656160" y="2275285"/>
            <a:ext cx="2860675" cy="3138170"/>
          </a:xfrm>
          <a:prstGeom prst="rect">
            <a:avLst/>
          </a:prstGeom>
          <a:noFill/>
          <a:ln w="9525">
            <a:noFill/>
          </a:ln>
        </p:spPr>
        <p:txBody>
          <a:bodyPr wrap="none">
            <a:spAutoFit/>
          </a:bodyPr>
          <a:p>
            <a:pPr lvl="0" eaLnBrk="1" hangingPunct="1">
              <a:lnSpc>
                <a:spcPct val="150000"/>
              </a:lnSpc>
            </a:pPr>
            <a:r>
              <a:rPr lang="zh-CN" altLang="en-US" sz="1200" dirty="0">
                <a:latin typeface="微软雅黑" panose="020B0503020204020204" charset="-122"/>
                <a:ea typeface="微软雅黑" panose="020B0503020204020204" charset="-122"/>
                <a:sym typeface="Calibri" panose="020F0502020204030204" charset="0"/>
              </a:rPr>
              <a:t>四值写法含义：上 右 下 左</a:t>
            </a:r>
            <a:endParaRPr lang="en-US" altLang="zh-CN" sz="1200" dirty="0">
              <a:latin typeface="微软雅黑" panose="020B0503020204020204" charset="-122"/>
              <a:ea typeface="微软雅黑" panose="020B0503020204020204" charset="-122"/>
              <a:sym typeface="Calibri" panose="020F0502020204030204" charset="0"/>
            </a:endParaRPr>
          </a:p>
          <a:p>
            <a:pPr lvl="0" eaLnBrk="1" hangingPunct="1">
              <a:lnSpc>
                <a:spcPct val="150000"/>
              </a:lnSpc>
            </a:pPr>
            <a:r>
              <a:rPr lang="zh-CN" altLang="en-US" sz="1200" dirty="0">
                <a:latin typeface="微软雅黑" panose="020B0503020204020204" charset="-122"/>
                <a:ea typeface="微软雅黑" panose="020B0503020204020204" charset="-122"/>
                <a:sym typeface="Calibri" panose="020F0502020204030204" charset="0"/>
              </a:rPr>
              <a:t>例如：</a:t>
            </a:r>
            <a:r>
              <a:rPr lang="en-US" altLang="zh-CN" sz="1200" dirty="0">
                <a:latin typeface="微软雅黑" panose="020B0503020204020204" charset="-122"/>
                <a:ea typeface="微软雅黑" panose="020B0503020204020204" charset="-122"/>
                <a:sym typeface="Calibri" panose="020F0502020204030204" charset="0"/>
              </a:rPr>
              <a:t>padding:10px 20px 40px 80px;</a:t>
            </a:r>
            <a:endParaRPr lang="en-US" altLang="zh-CN" sz="1200" dirty="0">
              <a:latin typeface="微软雅黑" panose="020B0503020204020204" charset="-122"/>
              <a:ea typeface="微软雅黑" panose="020B0503020204020204" charset="-122"/>
              <a:sym typeface="Calibri" panose="020F0502020204030204" charset="0"/>
            </a:endParaRPr>
          </a:p>
          <a:p>
            <a:pPr lvl="0" eaLnBrk="1" hangingPunct="1">
              <a:lnSpc>
                <a:spcPct val="150000"/>
              </a:lnSpc>
            </a:pPr>
            <a:endParaRPr lang="en-US" altLang="zh-CN" sz="1200" dirty="0">
              <a:latin typeface="微软雅黑" panose="020B0503020204020204" charset="-122"/>
              <a:ea typeface="微软雅黑" panose="020B0503020204020204" charset="-122"/>
              <a:sym typeface="Calibri" panose="020F0502020204030204" charset="0"/>
            </a:endParaRPr>
          </a:p>
          <a:p>
            <a:pPr lvl="0" eaLnBrk="1" hangingPunct="1">
              <a:lnSpc>
                <a:spcPct val="150000"/>
              </a:lnSpc>
            </a:pPr>
            <a:r>
              <a:rPr lang="zh-CN" altLang="en-US" sz="1200" dirty="0">
                <a:latin typeface="微软雅黑" panose="020B0503020204020204" charset="-122"/>
                <a:ea typeface="微软雅黑" panose="020B0503020204020204" charset="-122"/>
                <a:sym typeface="Calibri" panose="020F0502020204030204" charset="0"/>
              </a:rPr>
              <a:t>三值写法含义：上 左右 下</a:t>
            </a:r>
            <a:endParaRPr lang="en-US" altLang="zh-CN" sz="1200" dirty="0">
              <a:latin typeface="微软雅黑" panose="020B0503020204020204" charset="-122"/>
              <a:ea typeface="微软雅黑" panose="020B0503020204020204" charset="-122"/>
              <a:sym typeface="Calibri" panose="020F0502020204030204" charset="0"/>
            </a:endParaRPr>
          </a:p>
          <a:p>
            <a:pPr lvl="0" eaLnBrk="1" hangingPunct="1">
              <a:lnSpc>
                <a:spcPct val="150000"/>
              </a:lnSpc>
            </a:pPr>
            <a:r>
              <a:rPr lang="zh-CN" altLang="en-US" sz="1200" dirty="0">
                <a:latin typeface="微软雅黑" panose="020B0503020204020204" charset="-122"/>
                <a:ea typeface="微软雅黑" panose="020B0503020204020204" charset="-122"/>
                <a:sym typeface="Calibri" panose="020F0502020204030204" charset="0"/>
              </a:rPr>
              <a:t>例如：</a:t>
            </a:r>
            <a:r>
              <a:rPr lang="en-US" altLang="zh-CN" sz="1200" dirty="0">
                <a:latin typeface="微软雅黑" panose="020B0503020204020204" charset="-122"/>
                <a:ea typeface="微软雅黑" panose="020B0503020204020204" charset="-122"/>
                <a:sym typeface="Calibri" panose="020F0502020204030204" charset="0"/>
              </a:rPr>
              <a:t>padding:10px 40px 80px;</a:t>
            </a:r>
            <a:endParaRPr lang="en-US" altLang="zh-CN" sz="1200" dirty="0">
              <a:latin typeface="微软雅黑" panose="020B0503020204020204" charset="-122"/>
              <a:ea typeface="微软雅黑" panose="020B0503020204020204" charset="-122"/>
              <a:sym typeface="Calibri" panose="020F0502020204030204" charset="0"/>
            </a:endParaRPr>
          </a:p>
          <a:p>
            <a:pPr lvl="0" eaLnBrk="1" hangingPunct="1">
              <a:lnSpc>
                <a:spcPct val="150000"/>
              </a:lnSpc>
            </a:pPr>
            <a:endParaRPr lang="en-US" altLang="zh-CN" sz="1200" dirty="0">
              <a:latin typeface="微软雅黑" panose="020B0503020204020204" charset="-122"/>
              <a:ea typeface="微软雅黑" panose="020B0503020204020204" charset="-122"/>
              <a:sym typeface="Calibri" panose="020F0502020204030204" charset="0"/>
            </a:endParaRPr>
          </a:p>
          <a:p>
            <a:pPr lvl="0" eaLnBrk="1" hangingPunct="1">
              <a:lnSpc>
                <a:spcPct val="150000"/>
              </a:lnSpc>
            </a:pPr>
            <a:r>
              <a:rPr lang="zh-CN" altLang="en-US" sz="1200" dirty="0">
                <a:latin typeface="微软雅黑" panose="020B0503020204020204" charset="-122"/>
                <a:ea typeface="微软雅黑" panose="020B0503020204020204" charset="-122"/>
                <a:sym typeface="Calibri" panose="020F0502020204030204" charset="0"/>
              </a:rPr>
              <a:t>两值写法含义：上下  左右</a:t>
            </a:r>
            <a:endParaRPr lang="en-US" altLang="zh-CN" sz="1200" dirty="0">
              <a:latin typeface="微软雅黑" panose="020B0503020204020204" charset="-122"/>
              <a:ea typeface="微软雅黑" panose="020B0503020204020204" charset="-122"/>
              <a:sym typeface="Calibri" panose="020F0502020204030204" charset="0"/>
            </a:endParaRPr>
          </a:p>
          <a:p>
            <a:pPr lvl="0" eaLnBrk="1" hangingPunct="1">
              <a:lnSpc>
                <a:spcPct val="150000"/>
              </a:lnSpc>
            </a:pPr>
            <a:r>
              <a:rPr lang="zh-CN" altLang="en-US" sz="1200" dirty="0">
                <a:latin typeface="微软雅黑" panose="020B0503020204020204" charset="-122"/>
                <a:ea typeface="微软雅黑" panose="020B0503020204020204" charset="-122"/>
                <a:sym typeface="Calibri" panose="020F0502020204030204" charset="0"/>
              </a:rPr>
              <a:t>例如：</a:t>
            </a:r>
            <a:r>
              <a:rPr lang="en-US" altLang="zh-CN" sz="1200" dirty="0">
                <a:latin typeface="微软雅黑" panose="020B0503020204020204" charset="-122"/>
                <a:ea typeface="微软雅黑" panose="020B0503020204020204" charset="-122"/>
                <a:sym typeface="Calibri" panose="020F0502020204030204" charset="0"/>
              </a:rPr>
              <a:t>padding:10px 80px;</a:t>
            </a:r>
            <a:endParaRPr lang="en-US" altLang="zh-CN" sz="1200" dirty="0">
              <a:latin typeface="微软雅黑" panose="020B0503020204020204" charset="-122"/>
              <a:ea typeface="微软雅黑" panose="020B0503020204020204" charset="-122"/>
              <a:sym typeface="Calibri" panose="020F0502020204030204" charset="0"/>
            </a:endParaRPr>
          </a:p>
          <a:p>
            <a:pPr lvl="0" eaLnBrk="1" hangingPunct="1">
              <a:lnSpc>
                <a:spcPct val="150000"/>
              </a:lnSpc>
            </a:pPr>
            <a:endParaRPr lang="en-US" altLang="zh-CN" sz="1200" dirty="0">
              <a:latin typeface="微软雅黑" panose="020B0503020204020204" charset="-122"/>
              <a:ea typeface="微软雅黑" panose="020B0503020204020204" charset="-122"/>
              <a:sym typeface="Calibri" panose="020F0502020204030204" charset="0"/>
            </a:endParaRPr>
          </a:p>
          <a:p>
            <a:pPr lvl="0" eaLnBrk="1" hangingPunct="1">
              <a:lnSpc>
                <a:spcPct val="150000"/>
              </a:lnSpc>
            </a:pPr>
            <a:r>
              <a:rPr lang="zh-CN" altLang="en-US" sz="1200" dirty="0">
                <a:latin typeface="微软雅黑" panose="020B0503020204020204" charset="-122"/>
                <a:ea typeface="微软雅黑" panose="020B0503020204020204" charset="-122"/>
                <a:sym typeface="Calibri" panose="020F0502020204030204" charset="0"/>
              </a:rPr>
              <a:t>单值写法含义：四个方向都相同</a:t>
            </a:r>
            <a:endParaRPr lang="en-US" altLang="zh-CN" sz="1200" dirty="0">
              <a:latin typeface="微软雅黑" panose="020B0503020204020204" charset="-122"/>
              <a:ea typeface="微软雅黑" panose="020B0503020204020204" charset="-122"/>
              <a:sym typeface="Calibri" panose="020F0502020204030204" charset="0"/>
            </a:endParaRPr>
          </a:p>
          <a:p>
            <a:pPr lvl="0" eaLnBrk="1" hangingPunct="1">
              <a:lnSpc>
                <a:spcPct val="150000"/>
              </a:lnSpc>
            </a:pPr>
            <a:r>
              <a:rPr lang="zh-CN" altLang="en-US" sz="1200" dirty="0">
                <a:latin typeface="微软雅黑" panose="020B0503020204020204" charset="-122"/>
                <a:ea typeface="微软雅黑" panose="020B0503020204020204" charset="-122"/>
                <a:sym typeface="Calibri" panose="020F0502020204030204" charset="0"/>
              </a:rPr>
              <a:t>例如：</a:t>
            </a:r>
            <a:r>
              <a:rPr lang="en-US" altLang="zh-CN" sz="1200" dirty="0">
                <a:latin typeface="微软雅黑" panose="020B0503020204020204" charset="-122"/>
                <a:ea typeface="微软雅黑" panose="020B0503020204020204" charset="-122"/>
                <a:sym typeface="Calibri" panose="020F0502020204030204" charset="0"/>
              </a:rPr>
              <a:t>padding</a:t>
            </a:r>
            <a:r>
              <a:rPr lang="zh-CN" altLang="en-US" sz="1200" dirty="0">
                <a:latin typeface="微软雅黑" panose="020B0503020204020204" charset="-122"/>
                <a:ea typeface="微软雅黑" panose="020B0503020204020204" charset="-122"/>
                <a:sym typeface="Calibri" panose="020F0502020204030204" charset="0"/>
              </a:rPr>
              <a:t>：</a:t>
            </a:r>
            <a:r>
              <a:rPr lang="en-US" altLang="zh-CN" sz="1200" dirty="0">
                <a:latin typeface="微软雅黑" panose="020B0503020204020204" charset="-122"/>
                <a:ea typeface="微软雅黑" panose="020B0503020204020204" charset="-122"/>
                <a:sym typeface="Calibri" panose="020F0502020204030204" charset="0"/>
              </a:rPr>
              <a:t>10px</a:t>
            </a:r>
            <a:r>
              <a:rPr lang="zh-CN" altLang="en-US" sz="1200" dirty="0">
                <a:latin typeface="微软雅黑" panose="020B0503020204020204" charset="-122"/>
                <a:ea typeface="微软雅黑" panose="020B0503020204020204" charset="-122"/>
                <a:sym typeface="Calibri" panose="020F0502020204030204" charset="0"/>
              </a:rPr>
              <a:t>；</a:t>
            </a:r>
            <a:endParaRPr lang="en-US" altLang="zh-CN" sz="1200" dirty="0">
              <a:latin typeface="微软雅黑" panose="020B0503020204020204" charset="-122"/>
              <a:ea typeface="微软雅黑" panose="020B0503020204020204" charset="-122"/>
              <a:sym typeface="Calibri" panose="020F0502020204030204" charset="0"/>
            </a:endParaRPr>
          </a:p>
        </p:txBody>
      </p:sp>
    </p:spTree>
  </p:cSld>
  <p:clrMapOvr>
    <a:masterClrMapping/>
  </p:clrMapOvr>
  <p:transition spd="slow">
    <p:fade/>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8" name="TextBox 3"/>
          <p:cNvSpPr txBox="1"/>
          <p:nvPr/>
        </p:nvSpPr>
        <p:spPr>
          <a:xfrm>
            <a:off x="1670447" y="1732121"/>
            <a:ext cx="1325880" cy="321945"/>
          </a:xfrm>
          <a:prstGeom prst="rect">
            <a:avLst/>
          </a:prstGeom>
          <a:noFill/>
          <a:ln w="9525">
            <a:noFill/>
          </a:ln>
        </p:spPr>
        <p:txBody>
          <a:bodyPr wrap="none" anchor="ctr">
            <a:spAutoFit/>
          </a:bodyPr>
          <a:p>
            <a:pPr lvl="0" eaLnBrk="1" hangingPunct="1"/>
            <a:r>
              <a:rPr lang="zh-CN" altLang="en-US" sz="1500" b="1" dirty="0">
                <a:latin typeface="微软雅黑" panose="020B0503020204020204" charset="-122"/>
                <a:ea typeface="微软雅黑" panose="020B0503020204020204" charset="-122"/>
                <a:sym typeface="Calibri" panose="020F0502020204030204" charset="0"/>
              </a:rPr>
              <a:t>设置版心居中</a:t>
            </a:r>
            <a:endParaRPr lang="zh-CN" altLang="en-US" sz="1500" b="1" dirty="0">
              <a:latin typeface="微软雅黑" panose="020B0503020204020204" charset="-122"/>
              <a:ea typeface="微软雅黑" panose="020B0503020204020204" charset="-122"/>
              <a:sym typeface="Calibri" panose="020F0502020204030204" charset="0"/>
            </a:endParaRPr>
          </a:p>
        </p:txBody>
      </p:sp>
      <p:sp>
        <p:nvSpPr>
          <p:cNvPr id="19459" name="TextBox 4"/>
          <p:cNvSpPr txBox="1"/>
          <p:nvPr/>
        </p:nvSpPr>
        <p:spPr>
          <a:xfrm>
            <a:off x="1656160" y="2275285"/>
            <a:ext cx="4799330" cy="1753235"/>
          </a:xfrm>
          <a:prstGeom prst="rect">
            <a:avLst/>
          </a:prstGeom>
          <a:noFill/>
          <a:ln w="9525">
            <a:noFill/>
          </a:ln>
        </p:spPr>
        <p:txBody>
          <a:bodyPr wrap="none">
            <a:spAutoFit/>
          </a:bodyPr>
          <a:p>
            <a:pPr lvl="0" eaLnBrk="1" hangingPunct="1">
              <a:lnSpc>
                <a:spcPct val="150000"/>
              </a:lnSpc>
            </a:pPr>
            <a:r>
              <a:rPr lang="en-US" altLang="zh-CN" sz="1200" dirty="0">
                <a:latin typeface="微软雅黑" panose="020B0503020204020204" charset="-122"/>
                <a:ea typeface="微软雅黑" panose="020B0503020204020204" charset="-122"/>
                <a:sym typeface="Calibri" panose="020F0502020204030204" charset="0"/>
              </a:rPr>
              <a:t>margin:0 auto;</a:t>
            </a:r>
            <a:endParaRPr lang="en-US" altLang="zh-CN" sz="1200" dirty="0">
              <a:latin typeface="微软雅黑" panose="020B0503020204020204" charset="-122"/>
              <a:ea typeface="微软雅黑" panose="020B0503020204020204" charset="-122"/>
              <a:sym typeface="Calibri" panose="020F0502020204030204" charset="0"/>
            </a:endParaRPr>
          </a:p>
          <a:p>
            <a:pPr lvl="0" eaLnBrk="1" hangingPunct="1">
              <a:lnSpc>
                <a:spcPct val="150000"/>
              </a:lnSpc>
            </a:pPr>
            <a:r>
              <a:rPr lang="zh-CN" altLang="en-US" sz="1200" b="1" dirty="0">
                <a:solidFill>
                  <a:srgbClr val="FF0000"/>
                </a:solidFill>
                <a:latin typeface="微软雅黑" panose="020B0503020204020204" charset="-122"/>
                <a:ea typeface="微软雅黑" panose="020B0503020204020204" charset="-122"/>
                <a:sym typeface="Calibri" panose="020F0502020204030204" charset="0"/>
              </a:rPr>
              <a:t>使用条件：</a:t>
            </a:r>
            <a:endParaRPr lang="en-US" altLang="zh-CN" sz="1200" b="1" dirty="0">
              <a:solidFill>
                <a:srgbClr val="FF0000"/>
              </a:solidFill>
              <a:latin typeface="微软雅黑" panose="020B0503020204020204" charset="-122"/>
              <a:ea typeface="微软雅黑" panose="020B0503020204020204" charset="-122"/>
              <a:sym typeface="Calibri" panose="020F0502020204030204" charset="0"/>
            </a:endParaRPr>
          </a:p>
          <a:p>
            <a:pPr lvl="0" eaLnBrk="1" hangingPunct="1">
              <a:lnSpc>
                <a:spcPct val="150000"/>
              </a:lnSpc>
            </a:pPr>
            <a:r>
              <a:rPr lang="en-US" altLang="zh-CN" sz="1200" b="1" dirty="0">
                <a:solidFill>
                  <a:srgbClr val="FF0000"/>
                </a:solidFill>
                <a:latin typeface="微软雅黑" panose="020B0503020204020204" charset="-122"/>
                <a:ea typeface="微软雅黑" panose="020B0503020204020204" charset="-122"/>
                <a:sym typeface="Calibri" panose="020F0502020204030204" charset="0"/>
              </a:rPr>
              <a:t>       1</a:t>
            </a:r>
            <a:r>
              <a:rPr lang="zh-CN" altLang="en-US" sz="1200" b="1" dirty="0">
                <a:solidFill>
                  <a:srgbClr val="FF0000"/>
                </a:solidFill>
                <a:latin typeface="微软雅黑" panose="020B0503020204020204" charset="-122"/>
                <a:ea typeface="微软雅黑" panose="020B0503020204020204" charset="-122"/>
                <a:sym typeface="Calibri" panose="020F0502020204030204" charset="0"/>
              </a:rPr>
              <a:t>、盒子必须有宽度</a:t>
            </a:r>
            <a:endParaRPr lang="en-US" altLang="zh-CN" sz="1200" b="1" dirty="0">
              <a:solidFill>
                <a:srgbClr val="FF0000"/>
              </a:solidFill>
              <a:latin typeface="微软雅黑" panose="020B0503020204020204" charset="-122"/>
              <a:ea typeface="微软雅黑" panose="020B0503020204020204" charset="-122"/>
              <a:sym typeface="Calibri" panose="020F0502020204030204" charset="0"/>
            </a:endParaRPr>
          </a:p>
          <a:p>
            <a:pPr lvl="0" eaLnBrk="1" hangingPunct="1">
              <a:lnSpc>
                <a:spcPct val="150000"/>
              </a:lnSpc>
            </a:pPr>
            <a:r>
              <a:rPr lang="en-US" altLang="zh-CN" sz="1200" b="1" dirty="0">
                <a:solidFill>
                  <a:srgbClr val="FF0000"/>
                </a:solidFill>
                <a:latin typeface="微软雅黑" panose="020B0503020204020204" charset="-122"/>
                <a:ea typeface="微软雅黑" panose="020B0503020204020204" charset="-122"/>
                <a:sym typeface="Calibri" panose="020F0502020204030204" charset="0"/>
              </a:rPr>
              <a:t>       2</a:t>
            </a:r>
            <a:r>
              <a:rPr lang="zh-CN" altLang="en-US" sz="1200" b="1" dirty="0">
                <a:solidFill>
                  <a:srgbClr val="FF0000"/>
                </a:solidFill>
                <a:latin typeface="微软雅黑" panose="020B0503020204020204" charset="-122"/>
                <a:ea typeface="微软雅黑" panose="020B0503020204020204" charset="-122"/>
                <a:sym typeface="Calibri" panose="020F0502020204030204" charset="0"/>
              </a:rPr>
              <a:t>、盒子必须是块级显示模式</a:t>
            </a:r>
            <a:endParaRPr lang="en-US" altLang="zh-CN" sz="1200" b="1" dirty="0">
              <a:solidFill>
                <a:srgbClr val="FF0000"/>
              </a:solidFill>
              <a:latin typeface="微软雅黑" panose="020B0503020204020204" charset="-122"/>
              <a:ea typeface="微软雅黑" panose="020B0503020204020204" charset="-122"/>
              <a:sym typeface="Calibri" panose="020F0502020204030204" charset="0"/>
            </a:endParaRPr>
          </a:p>
          <a:p>
            <a:pPr lvl="0" eaLnBrk="1" hangingPunct="1">
              <a:lnSpc>
                <a:spcPct val="150000"/>
              </a:lnSpc>
            </a:pPr>
            <a:endParaRPr lang="en-US" altLang="zh-CN" sz="1200" b="1" dirty="0">
              <a:solidFill>
                <a:srgbClr val="FF0000"/>
              </a:solidFill>
              <a:latin typeface="微软雅黑" panose="020B0503020204020204" charset="-122"/>
              <a:ea typeface="微软雅黑" panose="020B0503020204020204" charset="-122"/>
              <a:sym typeface="Calibri" panose="020F0502020204030204" charset="0"/>
            </a:endParaRPr>
          </a:p>
          <a:p>
            <a:pPr lvl="0" eaLnBrk="1" hangingPunct="1">
              <a:lnSpc>
                <a:spcPct val="150000"/>
              </a:lnSpc>
            </a:pPr>
            <a:r>
              <a:rPr lang="zh-CN" altLang="en-US" sz="1200" b="1" dirty="0">
                <a:solidFill>
                  <a:srgbClr val="FF0000"/>
                </a:solidFill>
                <a:latin typeface="微软雅黑" panose="020B0503020204020204" charset="-122"/>
                <a:ea typeface="微软雅黑" panose="020B0503020204020204" charset="-122"/>
                <a:sym typeface="Calibri" panose="020F0502020204030204" charset="0"/>
              </a:rPr>
              <a:t>注意：只要左右两个方向为</a:t>
            </a:r>
            <a:r>
              <a:rPr lang="en-US" altLang="zh-CN" sz="1200" b="1" dirty="0">
                <a:solidFill>
                  <a:srgbClr val="FF0000"/>
                </a:solidFill>
                <a:latin typeface="微软雅黑" panose="020B0503020204020204" charset="-122"/>
                <a:ea typeface="微软雅黑" panose="020B0503020204020204" charset="-122"/>
                <a:sym typeface="Calibri" panose="020F0502020204030204" charset="0"/>
              </a:rPr>
              <a:t>auto</a:t>
            </a:r>
            <a:r>
              <a:rPr lang="zh-CN" altLang="en-US" sz="1200" b="1" dirty="0">
                <a:solidFill>
                  <a:srgbClr val="FF0000"/>
                </a:solidFill>
                <a:latin typeface="微软雅黑" panose="020B0503020204020204" charset="-122"/>
                <a:ea typeface="微软雅黑" panose="020B0503020204020204" charset="-122"/>
                <a:sym typeface="Calibri" panose="020F0502020204030204" charset="0"/>
              </a:rPr>
              <a:t>即可，上下方向可根据实际情况而定</a:t>
            </a:r>
            <a:endParaRPr lang="en-US" altLang="zh-CN" sz="1200" b="1" dirty="0">
              <a:solidFill>
                <a:srgbClr val="FF0000"/>
              </a:solidFill>
              <a:latin typeface="微软雅黑" panose="020B0503020204020204" charset="-122"/>
              <a:ea typeface="微软雅黑" panose="020B0503020204020204" charset="-122"/>
              <a:sym typeface="Calibri" panose="020F0502020204030204" charset="0"/>
            </a:endParaRPr>
          </a:p>
        </p:txBody>
      </p:sp>
    </p:spTree>
  </p:cSld>
  <p:clrMapOvr>
    <a:masterClrMapping/>
  </p:clrMapOvr>
  <p:transition spd="slow">
    <p:fade/>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0482" name="TextBox 3"/>
          <p:cNvSpPr txBox="1"/>
          <p:nvPr/>
        </p:nvSpPr>
        <p:spPr>
          <a:xfrm>
            <a:off x="1670447" y="1732121"/>
            <a:ext cx="2880995" cy="321945"/>
          </a:xfrm>
          <a:prstGeom prst="rect">
            <a:avLst/>
          </a:prstGeom>
          <a:noFill/>
          <a:ln w="9525">
            <a:noFill/>
          </a:ln>
        </p:spPr>
        <p:txBody>
          <a:bodyPr wrap="none" anchor="ctr">
            <a:spAutoFit/>
          </a:bodyPr>
          <a:p>
            <a:pPr lvl="0" eaLnBrk="1" hangingPunct="1"/>
            <a:r>
              <a:rPr lang="en-US" altLang="zh-CN" sz="1500" b="1" dirty="0">
                <a:latin typeface="微软雅黑" panose="020B0503020204020204" charset="-122"/>
                <a:ea typeface="微软雅黑" panose="020B0503020204020204" charset="-122"/>
                <a:sym typeface="Calibri" panose="020F0502020204030204" charset="0"/>
              </a:rPr>
              <a:t>padding</a:t>
            </a:r>
            <a:r>
              <a:rPr lang="zh-CN" altLang="en-US" sz="1500" b="1" dirty="0">
                <a:latin typeface="微软雅黑" panose="020B0503020204020204" charset="-122"/>
                <a:ea typeface="微软雅黑" panose="020B0503020204020204" charset="-122"/>
                <a:sym typeface="Calibri" panose="020F0502020204030204" charset="0"/>
              </a:rPr>
              <a:t>撑大盒子占位尺寸问题</a:t>
            </a:r>
            <a:endParaRPr lang="zh-CN" altLang="en-US" sz="1500" b="1" dirty="0">
              <a:latin typeface="微软雅黑" panose="020B0503020204020204" charset="-122"/>
              <a:ea typeface="微软雅黑" panose="020B0503020204020204" charset="-122"/>
              <a:sym typeface="Calibri" panose="020F0502020204030204" charset="0"/>
            </a:endParaRPr>
          </a:p>
        </p:txBody>
      </p:sp>
      <p:sp>
        <p:nvSpPr>
          <p:cNvPr id="20483" name="TextBox 4"/>
          <p:cNvSpPr txBox="1"/>
          <p:nvPr/>
        </p:nvSpPr>
        <p:spPr>
          <a:xfrm>
            <a:off x="1656160" y="2275285"/>
            <a:ext cx="5819140" cy="645160"/>
          </a:xfrm>
          <a:prstGeom prst="rect">
            <a:avLst/>
          </a:prstGeom>
          <a:noFill/>
          <a:ln w="9525">
            <a:noFill/>
          </a:ln>
        </p:spPr>
        <p:txBody>
          <a:bodyPr wrap="none">
            <a:spAutoFit/>
          </a:bodyPr>
          <a:p>
            <a:pPr lvl="0" eaLnBrk="1" hangingPunct="1">
              <a:lnSpc>
                <a:spcPct val="150000"/>
              </a:lnSpc>
            </a:pPr>
            <a:r>
              <a:rPr lang="zh-CN" altLang="en-US" sz="1200" dirty="0">
                <a:latin typeface="微软雅黑" panose="020B0503020204020204" charset="-122"/>
                <a:ea typeface="微软雅黑" panose="020B0503020204020204" charset="-122"/>
                <a:sym typeface="Calibri" panose="020F0502020204030204" charset="0"/>
              </a:rPr>
              <a:t>盒子添加</a:t>
            </a:r>
            <a:r>
              <a:rPr lang="en-US" altLang="zh-CN" sz="1200" dirty="0">
                <a:latin typeface="微软雅黑" panose="020B0503020204020204" charset="-122"/>
                <a:ea typeface="微软雅黑" panose="020B0503020204020204" charset="-122"/>
                <a:sym typeface="Calibri" panose="020F0502020204030204" charset="0"/>
              </a:rPr>
              <a:t>padding</a:t>
            </a:r>
            <a:r>
              <a:rPr lang="zh-CN" altLang="en-US" sz="1200" dirty="0">
                <a:latin typeface="微软雅黑" panose="020B0503020204020204" charset="-122"/>
                <a:ea typeface="微软雅黑" panose="020B0503020204020204" charset="-122"/>
                <a:sym typeface="Calibri" panose="020F0502020204030204" charset="0"/>
              </a:rPr>
              <a:t>会在原有占位尺寸基础上增加距离，为了保证盒子占位尺寸不变，</a:t>
            </a:r>
            <a:endParaRPr lang="en-US" altLang="zh-CN" sz="1200" dirty="0">
              <a:latin typeface="微软雅黑" panose="020B0503020204020204" charset="-122"/>
              <a:ea typeface="微软雅黑" panose="020B0503020204020204" charset="-122"/>
              <a:sym typeface="Calibri" panose="020F0502020204030204" charset="0"/>
            </a:endParaRPr>
          </a:p>
          <a:p>
            <a:pPr lvl="0" eaLnBrk="1" hangingPunct="1">
              <a:lnSpc>
                <a:spcPct val="150000"/>
              </a:lnSpc>
            </a:pPr>
            <a:r>
              <a:rPr lang="zh-CN" altLang="en-US" sz="1200" dirty="0">
                <a:latin typeface="微软雅黑" panose="020B0503020204020204" charset="-122"/>
                <a:ea typeface="微软雅黑" panose="020B0503020204020204" charset="-122"/>
                <a:sym typeface="Calibri" panose="020F0502020204030204" charset="0"/>
              </a:rPr>
              <a:t>盒子添加了</a:t>
            </a:r>
            <a:r>
              <a:rPr lang="en-US" altLang="zh-CN" sz="1200" dirty="0">
                <a:latin typeface="微软雅黑" panose="020B0503020204020204" charset="-122"/>
                <a:ea typeface="微软雅黑" panose="020B0503020204020204" charset="-122"/>
                <a:sym typeface="Calibri" panose="020F0502020204030204" charset="0"/>
              </a:rPr>
              <a:t>padding</a:t>
            </a:r>
            <a:r>
              <a:rPr lang="zh-CN" altLang="en-US" sz="1200" dirty="0">
                <a:latin typeface="微软雅黑" panose="020B0503020204020204" charset="-122"/>
                <a:ea typeface="微软雅黑" panose="020B0503020204020204" charset="-122"/>
                <a:sym typeface="Calibri" panose="020F0502020204030204" charset="0"/>
              </a:rPr>
              <a:t>需要在原有宽高的基础上减去相应的</a:t>
            </a:r>
            <a:r>
              <a:rPr lang="en-US" altLang="zh-CN" sz="1200" dirty="0">
                <a:latin typeface="微软雅黑" panose="020B0503020204020204" charset="-122"/>
                <a:ea typeface="微软雅黑" panose="020B0503020204020204" charset="-122"/>
                <a:sym typeface="Calibri" panose="020F0502020204030204" charset="0"/>
              </a:rPr>
              <a:t>padding</a:t>
            </a:r>
            <a:r>
              <a:rPr lang="zh-CN" altLang="en-US" sz="1200" dirty="0">
                <a:latin typeface="微软雅黑" panose="020B0503020204020204" charset="-122"/>
                <a:ea typeface="微软雅黑" panose="020B0503020204020204" charset="-122"/>
                <a:sym typeface="Calibri" panose="020F0502020204030204" charset="0"/>
              </a:rPr>
              <a:t>取值</a:t>
            </a:r>
            <a:r>
              <a:rPr lang="en-US" altLang="zh-CN" sz="1200" dirty="0">
                <a:latin typeface="微软雅黑" panose="020B0503020204020204" charset="-122"/>
                <a:ea typeface="微软雅黑" panose="020B0503020204020204" charset="-122"/>
                <a:sym typeface="Calibri" panose="020F0502020204030204" charset="0"/>
              </a:rPr>
              <a:t>;</a:t>
            </a:r>
            <a:endParaRPr lang="en-US" altLang="zh-CN" sz="1200" dirty="0">
              <a:latin typeface="微软雅黑" panose="020B0503020204020204" charset="-122"/>
              <a:ea typeface="微软雅黑" panose="020B0503020204020204" charset="-122"/>
              <a:sym typeface="Calibri" panose="020F0502020204030204" charset="0"/>
            </a:endParaRPr>
          </a:p>
        </p:txBody>
      </p:sp>
    </p:spTree>
  </p:cSld>
  <p:clrMapOvr>
    <a:masterClrMapping/>
  </p:clrMapOvr>
  <p:transition spd="slow">
    <p:fade/>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4578" name="TextBox 3"/>
          <p:cNvSpPr txBox="1"/>
          <p:nvPr/>
        </p:nvSpPr>
        <p:spPr>
          <a:xfrm>
            <a:off x="1670447" y="1732121"/>
            <a:ext cx="1987550" cy="321945"/>
          </a:xfrm>
          <a:prstGeom prst="rect">
            <a:avLst/>
          </a:prstGeom>
          <a:noFill/>
          <a:ln w="9525">
            <a:noFill/>
          </a:ln>
        </p:spPr>
        <p:txBody>
          <a:bodyPr wrap="none" anchor="ctr">
            <a:spAutoFit/>
          </a:bodyPr>
          <a:p>
            <a:pPr lvl="0" eaLnBrk="1" hangingPunct="1"/>
            <a:r>
              <a:rPr lang="zh-CN" altLang="en-US" sz="1500" b="1" dirty="0">
                <a:latin typeface="微软雅黑" panose="020B0503020204020204" charset="-122"/>
                <a:ea typeface="微软雅黑" panose="020B0503020204020204" charset="-122"/>
                <a:sym typeface="Calibri" panose="020F0502020204030204" charset="0"/>
              </a:rPr>
              <a:t>外边距合并</a:t>
            </a:r>
            <a:r>
              <a:rPr lang="en-US" altLang="zh-CN" sz="1500" b="1" dirty="0">
                <a:latin typeface="微软雅黑" panose="020B0503020204020204" charset="-122"/>
                <a:ea typeface="微软雅黑" panose="020B0503020204020204" charset="-122"/>
                <a:sym typeface="Calibri" panose="020F0502020204030204" charset="0"/>
              </a:rPr>
              <a:t>/</a:t>
            </a:r>
            <a:r>
              <a:rPr lang="zh-CN" altLang="en-US" sz="1500" b="1" dirty="0">
                <a:latin typeface="微软雅黑" panose="020B0503020204020204" charset="-122"/>
                <a:ea typeface="微软雅黑" panose="020B0503020204020204" charset="-122"/>
                <a:sym typeface="Calibri" panose="020F0502020204030204" charset="0"/>
              </a:rPr>
              <a:t>塌陷问题</a:t>
            </a:r>
            <a:endParaRPr lang="zh-CN" altLang="en-US" sz="1500" b="1" dirty="0">
              <a:latin typeface="微软雅黑" panose="020B0503020204020204" charset="-122"/>
              <a:ea typeface="微软雅黑" panose="020B0503020204020204" charset="-122"/>
              <a:sym typeface="Calibri" panose="020F0502020204030204" charset="0"/>
            </a:endParaRPr>
          </a:p>
        </p:txBody>
      </p:sp>
      <p:sp>
        <p:nvSpPr>
          <p:cNvPr id="24579" name="TextBox 4"/>
          <p:cNvSpPr txBox="1"/>
          <p:nvPr/>
        </p:nvSpPr>
        <p:spPr>
          <a:xfrm>
            <a:off x="1656160" y="2275285"/>
            <a:ext cx="6039485" cy="1753235"/>
          </a:xfrm>
          <a:prstGeom prst="rect">
            <a:avLst/>
          </a:prstGeom>
          <a:noFill/>
          <a:ln w="9525">
            <a:noFill/>
          </a:ln>
        </p:spPr>
        <p:txBody>
          <a:bodyPr wrap="none">
            <a:spAutoFit/>
          </a:bodyPr>
          <a:p>
            <a:pPr lvl="0" eaLnBrk="1" hangingPunct="1">
              <a:lnSpc>
                <a:spcPct val="150000"/>
              </a:lnSpc>
            </a:pPr>
            <a:r>
              <a:rPr lang="zh-CN" altLang="en-US" sz="1200" dirty="0">
                <a:latin typeface="微软雅黑" panose="020B0503020204020204" charset="-122"/>
                <a:ea typeface="微软雅黑" panose="020B0503020204020204" charset="-122"/>
                <a:sym typeface="Calibri" panose="020F0502020204030204" charset="0"/>
              </a:rPr>
              <a:t>出现环境：当垂直排列的两个盒子的垂直外边距紧挨在一起，就会产生合并</a:t>
            </a:r>
            <a:r>
              <a:rPr lang="en-US" altLang="zh-CN" sz="1200" dirty="0">
                <a:latin typeface="微软雅黑" panose="020B0503020204020204" charset="-122"/>
                <a:ea typeface="微软雅黑" panose="020B0503020204020204" charset="-122"/>
                <a:sym typeface="Calibri" panose="020F0502020204030204" charset="0"/>
              </a:rPr>
              <a:t>/</a:t>
            </a:r>
            <a:r>
              <a:rPr lang="zh-CN" altLang="en-US" sz="1200" dirty="0">
                <a:latin typeface="微软雅黑" panose="020B0503020204020204" charset="-122"/>
                <a:ea typeface="微软雅黑" panose="020B0503020204020204" charset="-122"/>
                <a:sym typeface="Calibri" panose="020F0502020204030204" charset="0"/>
              </a:rPr>
              <a:t>塌陷问题。</a:t>
            </a:r>
            <a:endParaRPr lang="en-US" altLang="zh-CN" sz="1200" dirty="0">
              <a:latin typeface="微软雅黑" panose="020B0503020204020204" charset="-122"/>
              <a:ea typeface="微软雅黑" panose="020B0503020204020204" charset="-122"/>
              <a:sym typeface="Calibri" panose="020F0502020204030204" charset="0"/>
            </a:endParaRPr>
          </a:p>
          <a:p>
            <a:pPr lvl="0" eaLnBrk="1" hangingPunct="1">
              <a:lnSpc>
                <a:spcPct val="150000"/>
              </a:lnSpc>
            </a:pPr>
            <a:r>
              <a:rPr lang="zh-CN" altLang="en-US" sz="1200" dirty="0">
                <a:latin typeface="微软雅黑" panose="020B0503020204020204" charset="-122"/>
                <a:ea typeface="微软雅黑" panose="020B0503020204020204" charset="-122"/>
                <a:sym typeface="Calibri" panose="020F0502020204030204" charset="0"/>
              </a:rPr>
              <a:t>情况一：最大的外边距来计算</a:t>
            </a:r>
            <a:endParaRPr lang="en-US" altLang="zh-CN" sz="1200" dirty="0">
              <a:latin typeface="微软雅黑" panose="020B0503020204020204" charset="-122"/>
              <a:ea typeface="微软雅黑" panose="020B0503020204020204" charset="-122"/>
              <a:sym typeface="Calibri" panose="020F0502020204030204" charset="0"/>
            </a:endParaRPr>
          </a:p>
          <a:p>
            <a:pPr lvl="0" eaLnBrk="1" hangingPunct="1">
              <a:lnSpc>
                <a:spcPct val="150000"/>
              </a:lnSpc>
            </a:pPr>
            <a:r>
              <a:rPr lang="zh-CN" altLang="en-US" sz="1200" dirty="0">
                <a:latin typeface="微软雅黑" panose="020B0503020204020204" charset="-122"/>
                <a:ea typeface="微软雅黑" panose="020B0503020204020204" charset="-122"/>
                <a:sym typeface="Calibri" panose="020F0502020204030204" charset="0"/>
              </a:rPr>
              <a:t>情况二：嵌套排列的两个盒子，子级设置</a:t>
            </a:r>
            <a:r>
              <a:rPr lang="en-US" altLang="zh-CN" sz="1200" dirty="0">
                <a:latin typeface="微软雅黑" panose="020B0503020204020204" charset="-122"/>
                <a:ea typeface="微软雅黑" panose="020B0503020204020204" charset="-122"/>
                <a:sym typeface="Calibri" panose="020F0502020204030204" charset="0"/>
              </a:rPr>
              <a:t>margin-top</a:t>
            </a:r>
            <a:r>
              <a:rPr lang="zh-CN" altLang="en-US" sz="1200" dirty="0">
                <a:latin typeface="微软雅黑" panose="020B0503020204020204" charset="-122"/>
                <a:ea typeface="微软雅黑" panose="020B0503020204020204" charset="-122"/>
                <a:sym typeface="Calibri" panose="020F0502020204030204" charset="0"/>
              </a:rPr>
              <a:t>时，也会出现合并</a:t>
            </a:r>
            <a:r>
              <a:rPr lang="en-US" altLang="zh-CN" sz="1200" dirty="0">
                <a:latin typeface="微软雅黑" panose="020B0503020204020204" charset="-122"/>
                <a:ea typeface="微软雅黑" panose="020B0503020204020204" charset="-122"/>
                <a:sym typeface="Calibri" panose="020F0502020204030204" charset="0"/>
              </a:rPr>
              <a:t>/</a:t>
            </a:r>
            <a:r>
              <a:rPr lang="zh-CN" altLang="en-US" sz="1200" dirty="0">
                <a:latin typeface="微软雅黑" panose="020B0503020204020204" charset="-122"/>
                <a:ea typeface="微软雅黑" panose="020B0503020204020204" charset="-122"/>
                <a:sym typeface="Calibri" panose="020F0502020204030204" charset="0"/>
              </a:rPr>
              <a:t>塌陷问题。</a:t>
            </a:r>
            <a:endParaRPr lang="en-US" altLang="zh-CN" sz="1200" dirty="0">
              <a:latin typeface="微软雅黑" panose="020B0503020204020204" charset="-122"/>
              <a:ea typeface="微软雅黑" panose="020B0503020204020204" charset="-122"/>
              <a:sym typeface="Calibri" panose="020F0502020204030204" charset="0"/>
            </a:endParaRPr>
          </a:p>
          <a:p>
            <a:pPr lvl="0" eaLnBrk="1" hangingPunct="1">
              <a:lnSpc>
                <a:spcPct val="150000"/>
              </a:lnSpc>
            </a:pPr>
            <a:r>
              <a:rPr lang="zh-CN" altLang="en-US" sz="1200" dirty="0">
                <a:latin typeface="微软雅黑" panose="020B0503020204020204" charset="-122"/>
                <a:ea typeface="微软雅黑" panose="020B0503020204020204" charset="-122"/>
                <a:sym typeface="Calibri" panose="020F0502020204030204" charset="0"/>
              </a:rPr>
              <a:t>解决方案：</a:t>
            </a:r>
            <a:endParaRPr lang="en-US" altLang="zh-CN" sz="1200" dirty="0">
              <a:latin typeface="微软雅黑" panose="020B0503020204020204" charset="-122"/>
              <a:ea typeface="微软雅黑" panose="020B0503020204020204" charset="-122"/>
              <a:sym typeface="Calibri" panose="020F0502020204030204" charset="0"/>
            </a:endParaRPr>
          </a:p>
          <a:p>
            <a:pPr lvl="0" eaLnBrk="1" hangingPunct="1">
              <a:lnSpc>
                <a:spcPct val="150000"/>
              </a:lnSpc>
            </a:pPr>
            <a:r>
              <a:rPr lang="en-US" altLang="zh-CN" sz="1200" dirty="0">
                <a:latin typeface="微软雅黑" panose="020B0503020204020204" charset="-122"/>
                <a:ea typeface="微软雅黑" panose="020B0503020204020204" charset="-122"/>
                <a:sym typeface="Calibri" panose="020F0502020204030204" charset="0"/>
              </a:rPr>
              <a:t>       1</a:t>
            </a:r>
            <a:r>
              <a:rPr lang="zh-CN" altLang="en-US" sz="1200" dirty="0">
                <a:latin typeface="微软雅黑" panose="020B0503020204020204" charset="-122"/>
                <a:ea typeface="微软雅黑" panose="020B0503020204020204" charset="-122"/>
                <a:sym typeface="Calibri" panose="020F0502020204030204" charset="0"/>
              </a:rPr>
              <a:t>、父级添加</a:t>
            </a:r>
            <a:r>
              <a:rPr lang="en-US" altLang="zh-CN" sz="1200" dirty="0">
                <a:latin typeface="微软雅黑" panose="020B0503020204020204" charset="-122"/>
                <a:ea typeface="微软雅黑" panose="020B0503020204020204" charset="-122"/>
                <a:sym typeface="Calibri" panose="020F0502020204030204" charset="0"/>
              </a:rPr>
              <a:t>border</a:t>
            </a:r>
            <a:r>
              <a:rPr lang="zh-CN" altLang="en-US" sz="1200" dirty="0">
                <a:latin typeface="微软雅黑" panose="020B0503020204020204" charset="-122"/>
                <a:ea typeface="微软雅黑" panose="020B0503020204020204" charset="-122"/>
                <a:sym typeface="Calibri" panose="020F0502020204030204" charset="0"/>
              </a:rPr>
              <a:t>属性</a:t>
            </a:r>
            <a:endParaRPr lang="en-US" altLang="zh-CN" sz="1200" dirty="0">
              <a:latin typeface="微软雅黑" panose="020B0503020204020204" charset="-122"/>
              <a:ea typeface="微软雅黑" panose="020B0503020204020204" charset="-122"/>
              <a:sym typeface="Calibri" panose="020F0502020204030204" charset="0"/>
            </a:endParaRPr>
          </a:p>
          <a:p>
            <a:pPr lvl="0" eaLnBrk="1" hangingPunct="1">
              <a:lnSpc>
                <a:spcPct val="150000"/>
              </a:lnSpc>
            </a:pPr>
            <a:r>
              <a:rPr lang="en-US" altLang="zh-CN" sz="1200" dirty="0">
                <a:latin typeface="微软雅黑" panose="020B0503020204020204" charset="-122"/>
                <a:ea typeface="微软雅黑" panose="020B0503020204020204" charset="-122"/>
                <a:sym typeface="Calibri" panose="020F0502020204030204" charset="0"/>
              </a:rPr>
              <a:t>       2</a:t>
            </a:r>
            <a:r>
              <a:rPr lang="zh-CN" altLang="en-US" sz="1200" dirty="0">
                <a:latin typeface="微软雅黑" panose="020B0503020204020204" charset="-122"/>
                <a:ea typeface="微软雅黑" panose="020B0503020204020204" charset="-122"/>
                <a:sym typeface="Calibri" panose="020F0502020204030204" charset="0"/>
              </a:rPr>
              <a:t>、父级添加</a:t>
            </a:r>
            <a:r>
              <a:rPr lang="en-US" altLang="zh-CN" sz="1200" dirty="0">
                <a:latin typeface="微软雅黑" panose="020B0503020204020204" charset="-122"/>
                <a:ea typeface="微软雅黑" panose="020B0503020204020204" charset="-122"/>
                <a:sym typeface="Calibri" panose="020F0502020204030204" charset="0"/>
              </a:rPr>
              <a:t>overflow</a:t>
            </a:r>
            <a:r>
              <a:rPr lang="zh-CN" altLang="en-US" sz="1200" dirty="0">
                <a:latin typeface="微软雅黑" panose="020B0503020204020204" charset="-122"/>
                <a:ea typeface="微软雅黑" panose="020B0503020204020204" charset="-122"/>
                <a:sym typeface="Calibri" panose="020F0502020204030204" charset="0"/>
              </a:rPr>
              <a:t>：</a:t>
            </a:r>
            <a:r>
              <a:rPr lang="en-US" altLang="zh-CN" sz="1200" dirty="0">
                <a:latin typeface="微软雅黑" panose="020B0503020204020204" charset="-122"/>
                <a:ea typeface="微软雅黑" panose="020B0503020204020204" charset="-122"/>
                <a:sym typeface="Calibri" panose="020F0502020204030204" charset="0"/>
              </a:rPr>
              <a:t>hidden</a:t>
            </a:r>
            <a:r>
              <a:rPr lang="zh-CN" altLang="en-US" sz="1200" dirty="0">
                <a:latin typeface="微软雅黑" panose="020B0503020204020204" charset="-122"/>
                <a:ea typeface="微软雅黑" panose="020B0503020204020204" charset="-122"/>
                <a:sym typeface="Calibri" panose="020F0502020204030204" charset="0"/>
              </a:rPr>
              <a:t>；属性</a:t>
            </a:r>
            <a:endParaRPr lang="en-US" altLang="zh-CN" sz="1200" dirty="0">
              <a:latin typeface="微软雅黑" panose="020B0503020204020204" charset="-122"/>
              <a:ea typeface="微软雅黑" panose="020B0503020204020204" charset="-122"/>
              <a:sym typeface="Calibri" panose="020F0502020204030204" charset="0"/>
            </a:endParaRPr>
          </a:p>
        </p:txBody>
      </p:sp>
    </p:spTree>
  </p:cSld>
  <p:clrMapOvr>
    <a:masterClrMapping/>
  </p:clrMapOvr>
  <p:transition spd="slow">
    <p:fade/>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5602" name="TextBox 3"/>
          <p:cNvSpPr txBox="1"/>
          <p:nvPr/>
        </p:nvSpPr>
        <p:spPr>
          <a:xfrm>
            <a:off x="1670447" y="1732121"/>
            <a:ext cx="2659380" cy="321945"/>
          </a:xfrm>
          <a:prstGeom prst="rect">
            <a:avLst/>
          </a:prstGeom>
          <a:noFill/>
          <a:ln w="9525">
            <a:noFill/>
          </a:ln>
        </p:spPr>
        <p:txBody>
          <a:bodyPr wrap="none" anchor="ctr">
            <a:spAutoFit/>
          </a:bodyPr>
          <a:p>
            <a:pPr lvl="0" eaLnBrk="1" hangingPunct="1"/>
            <a:r>
              <a:rPr lang="zh-CN" altLang="en-US" sz="1500" b="1" dirty="0">
                <a:latin typeface="微软雅黑" panose="020B0503020204020204" charset="-122"/>
                <a:ea typeface="微软雅黑" panose="020B0503020204020204" charset="-122"/>
                <a:sym typeface="Calibri" panose="020F0502020204030204" charset="0"/>
              </a:rPr>
              <a:t>行内元素的垂直内外边距问题</a:t>
            </a:r>
            <a:endParaRPr lang="zh-CN" altLang="en-US" sz="1500" b="1" dirty="0">
              <a:latin typeface="微软雅黑" panose="020B0503020204020204" charset="-122"/>
              <a:ea typeface="微软雅黑" panose="020B0503020204020204" charset="-122"/>
              <a:sym typeface="Calibri" panose="020F0502020204030204" charset="0"/>
            </a:endParaRPr>
          </a:p>
        </p:txBody>
      </p:sp>
      <p:sp>
        <p:nvSpPr>
          <p:cNvPr id="25603" name="TextBox 4"/>
          <p:cNvSpPr txBox="1"/>
          <p:nvPr/>
        </p:nvSpPr>
        <p:spPr>
          <a:xfrm>
            <a:off x="1656160" y="2275285"/>
            <a:ext cx="4963160" cy="645160"/>
          </a:xfrm>
          <a:prstGeom prst="rect">
            <a:avLst/>
          </a:prstGeom>
          <a:noFill/>
          <a:ln w="9525">
            <a:noFill/>
          </a:ln>
        </p:spPr>
        <p:txBody>
          <a:bodyPr wrap="none">
            <a:spAutoFit/>
          </a:bodyPr>
          <a:p>
            <a:pPr lvl="0" eaLnBrk="1" hangingPunct="1">
              <a:lnSpc>
                <a:spcPct val="150000"/>
              </a:lnSpc>
            </a:pPr>
            <a:r>
              <a:rPr lang="zh-CN" altLang="en-US" sz="1200" dirty="0">
                <a:latin typeface="微软雅黑" panose="020B0503020204020204" charset="-122"/>
                <a:ea typeface="微软雅黑" panose="020B0503020204020204" charset="-122"/>
                <a:sym typeface="Calibri" panose="020F0502020204030204" charset="0"/>
              </a:rPr>
              <a:t>想要改变行内元素的垂直方向位置，通过</a:t>
            </a:r>
            <a:r>
              <a:rPr lang="en-US" altLang="zh-CN" sz="1200" dirty="0">
                <a:latin typeface="微软雅黑" panose="020B0503020204020204" charset="-122"/>
                <a:ea typeface="微软雅黑" panose="020B0503020204020204" charset="-122"/>
                <a:sym typeface="Calibri" panose="020F0502020204030204" charset="0"/>
              </a:rPr>
              <a:t>margin</a:t>
            </a:r>
            <a:r>
              <a:rPr lang="zh-CN" altLang="en-US" sz="1200" dirty="0">
                <a:latin typeface="微软雅黑" panose="020B0503020204020204" charset="-122"/>
                <a:ea typeface="微软雅黑" panose="020B0503020204020204" charset="-122"/>
                <a:sym typeface="Calibri" panose="020F0502020204030204" charset="0"/>
              </a:rPr>
              <a:t>和</a:t>
            </a:r>
            <a:r>
              <a:rPr lang="en-US" altLang="zh-CN" sz="1200" dirty="0">
                <a:latin typeface="微软雅黑" panose="020B0503020204020204" charset="-122"/>
                <a:ea typeface="微软雅黑" panose="020B0503020204020204" charset="-122"/>
                <a:sym typeface="Calibri" panose="020F0502020204030204" charset="0"/>
              </a:rPr>
              <a:t>padding</a:t>
            </a:r>
            <a:r>
              <a:rPr lang="zh-CN" altLang="en-US" sz="1200" dirty="0">
                <a:latin typeface="微软雅黑" panose="020B0503020204020204" charset="-122"/>
                <a:ea typeface="微软雅黑" panose="020B0503020204020204" charset="-122"/>
                <a:sym typeface="Calibri" panose="020F0502020204030204" charset="0"/>
              </a:rPr>
              <a:t>均不生效。</a:t>
            </a:r>
            <a:endParaRPr lang="en-US" altLang="zh-CN" sz="1200" dirty="0">
              <a:latin typeface="微软雅黑" panose="020B0503020204020204" charset="-122"/>
              <a:ea typeface="微软雅黑" panose="020B0503020204020204" charset="-122"/>
              <a:sym typeface="Calibri" panose="020F0502020204030204" charset="0"/>
            </a:endParaRPr>
          </a:p>
          <a:p>
            <a:pPr lvl="0" eaLnBrk="1" hangingPunct="1">
              <a:lnSpc>
                <a:spcPct val="150000"/>
              </a:lnSpc>
            </a:pPr>
            <a:r>
              <a:rPr lang="zh-CN" altLang="en-US" sz="1200" dirty="0">
                <a:latin typeface="微软雅黑" panose="020B0503020204020204" charset="-122"/>
                <a:ea typeface="微软雅黑" panose="020B0503020204020204" charset="-122"/>
                <a:sym typeface="Calibri" panose="020F0502020204030204" charset="0"/>
              </a:rPr>
              <a:t>有效方案：设置元素的</a:t>
            </a:r>
            <a:r>
              <a:rPr lang="en-US" altLang="zh-CN" sz="1200" dirty="0">
                <a:latin typeface="微软雅黑" panose="020B0503020204020204" charset="-122"/>
                <a:ea typeface="微软雅黑" panose="020B0503020204020204" charset="-122"/>
                <a:sym typeface="Calibri" panose="020F0502020204030204" charset="0"/>
              </a:rPr>
              <a:t>line-height</a:t>
            </a:r>
            <a:r>
              <a:rPr lang="zh-CN" altLang="en-US" sz="1200" dirty="0">
                <a:latin typeface="微软雅黑" panose="020B0503020204020204" charset="-122"/>
                <a:ea typeface="微软雅黑" panose="020B0503020204020204" charset="-122"/>
                <a:sym typeface="Calibri" panose="020F0502020204030204" charset="0"/>
              </a:rPr>
              <a:t>属性</a:t>
            </a:r>
            <a:endParaRPr lang="en-US" altLang="zh-CN" sz="1200" dirty="0">
              <a:latin typeface="微软雅黑" panose="020B0503020204020204" charset="-122"/>
              <a:ea typeface="微软雅黑" panose="020B0503020204020204" charset="-122"/>
              <a:sym typeface="Calibri" panose="020F0502020204030204" charset="0"/>
            </a:endParaRPr>
          </a:p>
        </p:txBody>
      </p:sp>
    </p:spTree>
  </p:cSld>
  <p:clrMapOvr>
    <a:masterClrMapping/>
  </p:clrMapOvr>
  <p:transition spd="slow">
    <p:fade/>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2530" name="TextBox 3"/>
          <p:cNvSpPr txBox="1"/>
          <p:nvPr/>
        </p:nvSpPr>
        <p:spPr>
          <a:xfrm>
            <a:off x="1670447" y="1732121"/>
            <a:ext cx="2089150" cy="321945"/>
          </a:xfrm>
          <a:prstGeom prst="rect">
            <a:avLst/>
          </a:prstGeom>
          <a:noFill/>
          <a:ln w="9525">
            <a:noFill/>
          </a:ln>
        </p:spPr>
        <p:txBody>
          <a:bodyPr wrap="none" anchor="ctr">
            <a:spAutoFit/>
          </a:bodyPr>
          <a:p>
            <a:pPr lvl="0" eaLnBrk="1" hangingPunct="1"/>
            <a:r>
              <a:rPr lang="en-US" altLang="zh-CN" sz="1500" b="1" dirty="0">
                <a:latin typeface="微软雅黑" panose="020B0503020204020204" charset="-122"/>
                <a:ea typeface="微软雅黑" panose="020B0503020204020204" charset="-122"/>
                <a:sym typeface="Calibri" panose="020F0502020204030204" charset="0"/>
              </a:rPr>
              <a:t>CSS</a:t>
            </a:r>
            <a:r>
              <a:rPr lang="zh-CN" altLang="en-US" sz="1500" b="1" dirty="0">
                <a:latin typeface="微软雅黑" panose="020B0503020204020204" charset="-122"/>
                <a:ea typeface="微软雅黑" panose="020B0503020204020204" charset="-122"/>
                <a:sym typeface="Calibri" panose="020F0502020204030204" charset="0"/>
              </a:rPr>
              <a:t>初始化</a:t>
            </a:r>
            <a:r>
              <a:rPr lang="en-US" altLang="zh-CN" sz="1500" b="1" dirty="0">
                <a:latin typeface="微软雅黑" panose="020B0503020204020204" charset="-122"/>
                <a:ea typeface="微软雅黑" panose="020B0503020204020204" charset="-122"/>
                <a:sym typeface="Calibri" panose="020F0502020204030204" charset="0"/>
              </a:rPr>
              <a:t>/CSS reset</a:t>
            </a:r>
            <a:endParaRPr lang="zh-CN" altLang="en-US" sz="1500" b="1" dirty="0">
              <a:latin typeface="微软雅黑" panose="020B0503020204020204" charset="-122"/>
              <a:ea typeface="微软雅黑" panose="020B0503020204020204" charset="-122"/>
              <a:sym typeface="Calibri" panose="020F0502020204030204" charset="0"/>
            </a:endParaRPr>
          </a:p>
        </p:txBody>
      </p:sp>
      <p:sp>
        <p:nvSpPr>
          <p:cNvPr id="22531" name="TextBox 4"/>
          <p:cNvSpPr txBox="1"/>
          <p:nvPr/>
        </p:nvSpPr>
        <p:spPr>
          <a:xfrm>
            <a:off x="1656160" y="2275285"/>
            <a:ext cx="6191885" cy="2584450"/>
          </a:xfrm>
          <a:prstGeom prst="rect">
            <a:avLst/>
          </a:prstGeom>
          <a:noFill/>
          <a:ln w="9525">
            <a:noFill/>
          </a:ln>
        </p:spPr>
        <p:txBody>
          <a:bodyPr wrap="none">
            <a:spAutoFit/>
          </a:bodyPr>
          <a:p>
            <a:pPr lvl="0" eaLnBrk="1" hangingPunct="1">
              <a:lnSpc>
                <a:spcPct val="150000"/>
              </a:lnSpc>
            </a:pPr>
            <a:r>
              <a:rPr lang="en-US" altLang="zh-CN" sz="1200" dirty="0">
                <a:latin typeface="微软雅黑" panose="020B0503020204020204" charset="-122"/>
                <a:ea typeface="微软雅黑" panose="020B0503020204020204" charset="-122"/>
                <a:sym typeface="Calibri" panose="020F0502020204030204" charset="0"/>
              </a:rPr>
              <a:t>1</a:t>
            </a:r>
            <a:r>
              <a:rPr lang="zh-CN" altLang="en-US" sz="1200" dirty="0">
                <a:latin typeface="微软雅黑" panose="020B0503020204020204" charset="-122"/>
                <a:ea typeface="微软雅黑" panose="020B0503020204020204" charset="-122"/>
                <a:sym typeface="Calibri" panose="020F0502020204030204" charset="0"/>
              </a:rPr>
              <a:t>、清空标签默认样式（内外边距及列表的项目符号）</a:t>
            </a:r>
            <a:endParaRPr lang="en-US" altLang="zh-CN" sz="1200" dirty="0">
              <a:latin typeface="微软雅黑" panose="020B0503020204020204" charset="-122"/>
              <a:ea typeface="微软雅黑" panose="020B0503020204020204" charset="-122"/>
              <a:sym typeface="Calibri" panose="020F0502020204030204" charset="0"/>
            </a:endParaRPr>
          </a:p>
          <a:p>
            <a:pPr lvl="0" eaLnBrk="1" hangingPunct="1">
              <a:lnSpc>
                <a:spcPct val="150000"/>
              </a:lnSpc>
            </a:pPr>
            <a:r>
              <a:rPr lang="en-US" altLang="zh-CN" sz="1200" dirty="0">
                <a:latin typeface="微软雅黑" panose="020B0503020204020204" charset="-122"/>
                <a:ea typeface="微软雅黑" panose="020B0503020204020204" charset="-122"/>
                <a:sym typeface="Calibri" panose="020F0502020204030204" charset="0"/>
              </a:rPr>
              <a:t>body,div,span,a,img,h1,h2,h3,h4,h5,h6,p,ul,li,ol,dl,dt,dd,input{ margin:0; padding:0;}</a:t>
            </a:r>
            <a:endParaRPr lang="en-US" altLang="zh-CN" sz="1200" dirty="0">
              <a:latin typeface="微软雅黑" panose="020B0503020204020204" charset="-122"/>
              <a:ea typeface="微软雅黑" panose="020B0503020204020204" charset="-122"/>
              <a:sym typeface="Calibri" panose="020F0502020204030204" charset="0"/>
            </a:endParaRPr>
          </a:p>
          <a:p>
            <a:pPr lvl="0" eaLnBrk="1" hangingPunct="1">
              <a:lnSpc>
                <a:spcPct val="150000"/>
              </a:lnSpc>
            </a:pPr>
            <a:r>
              <a:rPr lang="en-US" altLang="zh-CN" sz="1200" dirty="0">
                <a:latin typeface="微软雅黑" panose="020B0503020204020204" charset="-122"/>
                <a:ea typeface="微软雅黑" panose="020B0503020204020204" charset="-122"/>
                <a:sym typeface="Calibri" panose="020F0502020204030204" charset="0"/>
              </a:rPr>
              <a:t>ul,ol{ list-style: none;}</a:t>
            </a:r>
            <a:endParaRPr lang="en-US" altLang="zh-CN" sz="1200" dirty="0">
              <a:latin typeface="微软雅黑" panose="020B0503020204020204" charset="-122"/>
              <a:ea typeface="微软雅黑" panose="020B0503020204020204" charset="-122"/>
              <a:sym typeface="Calibri" panose="020F0502020204030204" charset="0"/>
            </a:endParaRPr>
          </a:p>
          <a:p>
            <a:pPr lvl="0" eaLnBrk="1" hangingPunct="1">
              <a:lnSpc>
                <a:spcPct val="150000"/>
              </a:lnSpc>
            </a:pPr>
            <a:endParaRPr lang="en-US" altLang="zh-CN" sz="1200" dirty="0">
              <a:latin typeface="微软雅黑" panose="020B0503020204020204" charset="-122"/>
              <a:ea typeface="微软雅黑" panose="020B0503020204020204" charset="-122"/>
              <a:sym typeface="Calibri" panose="020F0502020204030204" charset="0"/>
            </a:endParaRPr>
          </a:p>
          <a:p>
            <a:pPr lvl="0" eaLnBrk="1" hangingPunct="1">
              <a:lnSpc>
                <a:spcPct val="150000"/>
              </a:lnSpc>
            </a:pPr>
            <a:r>
              <a:rPr lang="en-US" altLang="zh-CN" sz="1200" dirty="0">
                <a:latin typeface="微软雅黑" panose="020B0503020204020204" charset="-122"/>
                <a:ea typeface="微软雅黑" panose="020B0503020204020204" charset="-122"/>
                <a:sym typeface="Calibri" panose="020F0502020204030204" charset="0"/>
              </a:rPr>
              <a:t>2</a:t>
            </a:r>
            <a:r>
              <a:rPr lang="zh-CN" altLang="en-US" sz="1200" dirty="0">
                <a:latin typeface="微软雅黑" panose="020B0503020204020204" charset="-122"/>
                <a:ea typeface="微软雅黑" panose="020B0503020204020204" charset="-122"/>
                <a:sym typeface="Calibri" panose="020F0502020204030204" charset="0"/>
              </a:rPr>
              <a:t>、设置全局样式（</a:t>
            </a:r>
            <a:r>
              <a:rPr lang="en-US" altLang="zh-CN" sz="1200" dirty="0">
                <a:latin typeface="微软雅黑" panose="020B0503020204020204" charset="-122"/>
                <a:ea typeface="微软雅黑" panose="020B0503020204020204" charset="-122"/>
                <a:sym typeface="Calibri" panose="020F0502020204030204" charset="0"/>
              </a:rPr>
              <a:t>body</a:t>
            </a:r>
            <a:r>
              <a:rPr lang="zh-CN" altLang="en-US" sz="1200" dirty="0">
                <a:latin typeface="微软雅黑" panose="020B0503020204020204" charset="-122"/>
                <a:ea typeface="微软雅黑" panose="020B0503020204020204" charset="-122"/>
                <a:sym typeface="Calibri" panose="020F0502020204030204" charset="0"/>
              </a:rPr>
              <a:t>设置正文文字三属性）</a:t>
            </a:r>
            <a:endParaRPr lang="en-US" altLang="zh-CN" sz="1200" dirty="0">
              <a:latin typeface="微软雅黑" panose="020B0503020204020204" charset="-122"/>
              <a:ea typeface="微软雅黑" panose="020B0503020204020204" charset="-122"/>
              <a:sym typeface="Calibri" panose="020F0502020204030204" charset="0"/>
            </a:endParaRPr>
          </a:p>
          <a:p>
            <a:pPr lvl="0" eaLnBrk="1" hangingPunct="1">
              <a:lnSpc>
                <a:spcPct val="150000"/>
              </a:lnSpc>
            </a:pPr>
            <a:r>
              <a:rPr lang="en-US" altLang="zh-CN" sz="1200" dirty="0">
                <a:latin typeface="微软雅黑" panose="020B0503020204020204" charset="-122"/>
                <a:ea typeface="微软雅黑" panose="020B0503020204020204" charset="-122"/>
                <a:sym typeface="Calibri" panose="020F0502020204030204" charset="0"/>
              </a:rPr>
              <a:t>body{ color: #666; font-size: 12px; font-family: "</a:t>
            </a:r>
            <a:r>
              <a:rPr lang="zh-CN" altLang="en-US" sz="1200" dirty="0">
                <a:latin typeface="微软雅黑" panose="020B0503020204020204" charset="-122"/>
                <a:ea typeface="微软雅黑" panose="020B0503020204020204" charset="-122"/>
                <a:sym typeface="Calibri" panose="020F0502020204030204" charset="0"/>
              </a:rPr>
              <a:t>宋体</a:t>
            </a:r>
            <a:r>
              <a:rPr lang="en-US" altLang="zh-CN" sz="1200" dirty="0">
                <a:latin typeface="微软雅黑" panose="020B0503020204020204" charset="-122"/>
                <a:ea typeface="微软雅黑" panose="020B0503020204020204" charset="-122"/>
                <a:sym typeface="Calibri" panose="020F0502020204030204" charset="0"/>
              </a:rPr>
              <a:t>";}</a:t>
            </a:r>
            <a:endParaRPr lang="en-US" altLang="zh-CN" sz="1200" dirty="0">
              <a:latin typeface="微软雅黑" panose="020B0503020204020204" charset="-122"/>
              <a:ea typeface="微软雅黑" panose="020B0503020204020204" charset="-122"/>
              <a:sym typeface="Calibri" panose="020F0502020204030204" charset="0"/>
            </a:endParaRPr>
          </a:p>
          <a:p>
            <a:pPr lvl="0" eaLnBrk="1" hangingPunct="1">
              <a:lnSpc>
                <a:spcPct val="150000"/>
              </a:lnSpc>
            </a:pPr>
            <a:endParaRPr lang="en-US" altLang="zh-CN" sz="1200" dirty="0">
              <a:latin typeface="微软雅黑" panose="020B0503020204020204" charset="-122"/>
              <a:ea typeface="微软雅黑" panose="020B0503020204020204" charset="-122"/>
              <a:sym typeface="Calibri" panose="020F0502020204030204" charset="0"/>
            </a:endParaRPr>
          </a:p>
          <a:p>
            <a:pPr lvl="0" eaLnBrk="1" hangingPunct="1">
              <a:lnSpc>
                <a:spcPct val="150000"/>
              </a:lnSpc>
            </a:pPr>
            <a:r>
              <a:rPr lang="en-US" altLang="zh-CN" sz="1200" dirty="0">
                <a:latin typeface="微软雅黑" panose="020B0503020204020204" charset="-122"/>
                <a:ea typeface="微软雅黑" panose="020B0503020204020204" charset="-122"/>
                <a:sym typeface="Calibri" panose="020F0502020204030204" charset="0"/>
              </a:rPr>
              <a:t>3</a:t>
            </a:r>
            <a:r>
              <a:rPr lang="zh-CN" altLang="en-US" sz="1200" dirty="0">
                <a:latin typeface="微软雅黑" panose="020B0503020204020204" charset="-122"/>
                <a:ea typeface="微软雅黑" panose="020B0503020204020204" charset="-122"/>
                <a:sym typeface="Calibri" panose="020F0502020204030204" charset="0"/>
              </a:rPr>
              <a:t>、超链接的默认样式</a:t>
            </a:r>
            <a:endParaRPr lang="en-US" altLang="zh-CN" sz="1200" dirty="0">
              <a:latin typeface="微软雅黑" panose="020B0503020204020204" charset="-122"/>
              <a:ea typeface="微软雅黑" panose="020B0503020204020204" charset="-122"/>
              <a:sym typeface="Calibri" panose="020F0502020204030204" charset="0"/>
            </a:endParaRPr>
          </a:p>
          <a:p>
            <a:pPr lvl="0" eaLnBrk="1" hangingPunct="1">
              <a:lnSpc>
                <a:spcPct val="150000"/>
              </a:lnSpc>
            </a:pPr>
            <a:r>
              <a:rPr lang="en-US" altLang="zh-CN" sz="1200" dirty="0">
                <a:latin typeface="微软雅黑" panose="020B0503020204020204" charset="-122"/>
                <a:ea typeface="微软雅黑" panose="020B0503020204020204" charset="-122"/>
                <a:sym typeface="Calibri" panose="020F0502020204030204" charset="0"/>
              </a:rPr>
              <a:t>a{ color:#fff; text-decoration: none;}</a:t>
            </a:r>
            <a:endParaRPr lang="en-US" altLang="zh-CN" sz="1200" dirty="0">
              <a:latin typeface="微软雅黑" panose="020B0503020204020204" charset="-122"/>
              <a:ea typeface="微软雅黑" panose="020B0503020204020204" charset="-122"/>
              <a:sym typeface="Calibri" panose="020F0502020204030204" charset="0"/>
            </a:endParaRPr>
          </a:p>
        </p:txBody>
      </p:sp>
    </p:spTree>
  </p:cSld>
  <p:clrMapOvr>
    <a:masterClrMapping/>
  </p:clrMapOvr>
  <p:transition spd="slow">
    <p:fade/>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314" name="TextBox 3"/>
          <p:cNvSpPr txBox="1"/>
          <p:nvPr/>
        </p:nvSpPr>
        <p:spPr>
          <a:xfrm>
            <a:off x="1670447" y="1732121"/>
            <a:ext cx="944880" cy="321945"/>
          </a:xfrm>
          <a:prstGeom prst="rect">
            <a:avLst/>
          </a:prstGeom>
          <a:noFill/>
          <a:ln w="9525">
            <a:noFill/>
          </a:ln>
        </p:spPr>
        <p:txBody>
          <a:bodyPr wrap="none" anchor="ctr">
            <a:spAutoFit/>
          </a:bodyPr>
          <a:p>
            <a:pPr lvl="0" eaLnBrk="1" hangingPunct="1">
              <a:buNone/>
            </a:pPr>
            <a:r>
              <a:rPr lang="zh-CN" altLang="en-US" sz="1500" b="1" dirty="0">
                <a:latin typeface="微软雅黑" panose="020B0503020204020204" charset="-122"/>
                <a:ea typeface="微软雅黑" panose="020B0503020204020204" charset="-122"/>
                <a:sym typeface="Calibri" panose="020F0502020204030204" charset="0"/>
              </a:rPr>
              <a:t>学习目标</a:t>
            </a:r>
            <a:endParaRPr lang="zh-CN" altLang="en-US" sz="1500" b="1" dirty="0">
              <a:latin typeface="微软雅黑" panose="020B0503020204020204" charset="-122"/>
              <a:ea typeface="微软雅黑" panose="020B0503020204020204" charset="-122"/>
              <a:sym typeface="Calibri" panose="020F0502020204030204" charset="0"/>
            </a:endParaRPr>
          </a:p>
        </p:txBody>
      </p:sp>
      <p:sp>
        <p:nvSpPr>
          <p:cNvPr id="13315" name="TextBox 4"/>
          <p:cNvSpPr txBox="1"/>
          <p:nvPr/>
        </p:nvSpPr>
        <p:spPr>
          <a:xfrm>
            <a:off x="1656160" y="2275285"/>
            <a:ext cx="792480" cy="1198880"/>
          </a:xfrm>
          <a:prstGeom prst="rect">
            <a:avLst/>
          </a:prstGeom>
          <a:noFill/>
          <a:ln w="9525">
            <a:noFill/>
          </a:ln>
        </p:spPr>
        <p:txBody>
          <a:bodyPr wrap="none">
            <a:spAutoFit/>
          </a:bodyPr>
          <a:p>
            <a:pPr lvl="0" eaLnBrk="1" hangingPunct="1">
              <a:lnSpc>
                <a:spcPct val="150000"/>
              </a:lnSpc>
              <a:buNone/>
            </a:pPr>
            <a:r>
              <a:rPr lang="zh-CN" altLang="en-US" sz="1200" dirty="0">
                <a:latin typeface="微软雅黑" panose="020B0503020204020204" charset="-122"/>
                <a:ea typeface="微软雅黑" panose="020B0503020204020204" charset="-122"/>
                <a:sym typeface="Calibri" panose="020F0502020204030204" charset="0"/>
              </a:rPr>
              <a:t>标准流</a:t>
            </a:r>
            <a:endParaRPr lang="en-US" altLang="zh-CN" sz="1200" dirty="0">
              <a:latin typeface="微软雅黑" panose="020B0503020204020204" charset="-122"/>
              <a:ea typeface="微软雅黑" panose="020B0503020204020204" charset="-122"/>
              <a:sym typeface="Calibri" panose="020F0502020204030204" charset="0"/>
            </a:endParaRPr>
          </a:p>
          <a:p>
            <a:pPr lvl="0" eaLnBrk="1" hangingPunct="1">
              <a:lnSpc>
                <a:spcPct val="150000"/>
              </a:lnSpc>
              <a:buNone/>
            </a:pPr>
            <a:r>
              <a:rPr lang="zh-CN" altLang="en-US" sz="1200" dirty="0">
                <a:latin typeface="微软雅黑" panose="020B0503020204020204" charset="-122"/>
                <a:ea typeface="微软雅黑" panose="020B0503020204020204" charset="-122"/>
                <a:sym typeface="Calibri" panose="020F0502020204030204" charset="0"/>
              </a:rPr>
              <a:t>浮动</a:t>
            </a:r>
            <a:endParaRPr lang="en-US" altLang="zh-CN" sz="1200" dirty="0">
              <a:latin typeface="微软雅黑" panose="020B0503020204020204" charset="-122"/>
              <a:ea typeface="微软雅黑" panose="020B0503020204020204" charset="-122"/>
              <a:sym typeface="Calibri" panose="020F0502020204030204" charset="0"/>
            </a:endParaRPr>
          </a:p>
          <a:p>
            <a:pPr lvl="0" eaLnBrk="1" hangingPunct="1">
              <a:lnSpc>
                <a:spcPct val="150000"/>
              </a:lnSpc>
              <a:buNone/>
            </a:pPr>
            <a:r>
              <a:rPr lang="zh-CN" altLang="en-US" sz="1200" dirty="0">
                <a:latin typeface="微软雅黑" panose="020B0503020204020204" charset="-122"/>
                <a:ea typeface="微软雅黑" panose="020B0503020204020204" charset="-122"/>
                <a:sym typeface="Calibri" panose="020F0502020204030204" charset="0"/>
              </a:rPr>
              <a:t>常见布局</a:t>
            </a:r>
            <a:endParaRPr lang="en-US" altLang="zh-CN" sz="1200" dirty="0">
              <a:latin typeface="微软雅黑" panose="020B0503020204020204" charset="-122"/>
              <a:ea typeface="微软雅黑" panose="020B0503020204020204" charset="-122"/>
              <a:sym typeface="Calibri" panose="020F0502020204030204" charset="0"/>
            </a:endParaRPr>
          </a:p>
          <a:p>
            <a:pPr lvl="0" eaLnBrk="1" hangingPunct="1">
              <a:lnSpc>
                <a:spcPct val="150000"/>
              </a:lnSpc>
              <a:buNone/>
            </a:pPr>
            <a:r>
              <a:rPr lang="zh-CN" altLang="en-US" sz="1200" dirty="0">
                <a:latin typeface="微软雅黑" panose="020B0503020204020204" charset="-122"/>
                <a:ea typeface="微软雅黑" panose="020B0503020204020204" charset="-122"/>
                <a:sym typeface="Calibri" panose="020F0502020204030204" charset="0"/>
              </a:rPr>
              <a:t>清除浮动</a:t>
            </a:r>
            <a:endParaRPr lang="zh-CN" altLang="en-US" sz="1200" dirty="0">
              <a:latin typeface="微软雅黑" panose="020B0503020204020204" charset="-122"/>
              <a:ea typeface="微软雅黑" panose="020B0503020204020204" charset="-122"/>
              <a:sym typeface="Calibri" panose="020F0502020204030204" charset="0"/>
            </a:endParaRPr>
          </a:p>
        </p:txBody>
      </p:sp>
    </p:spTree>
  </p:cSld>
  <p:clrMapOvr>
    <a:masterClrMapping/>
  </p:clrMapOvr>
  <p:transition spd="slow">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3553" name="内容占位符 2"/>
          <p:cNvSpPr>
            <a:spLocks noGrp="1"/>
          </p:cNvSpPr>
          <p:nvPr>
            <p:ph/>
          </p:nvPr>
        </p:nvSpPr>
        <p:spPr>
          <a:xfrm>
            <a:off x="1470422" y="1482329"/>
            <a:ext cx="6172200" cy="4019550"/>
          </a:xfrm>
          <a:prstGeom prst="rect">
            <a:avLst/>
          </a:prstGeom>
          <a:solidFill>
            <a:srgbClr val="FFFFFF"/>
          </a:solidFill>
          <a:ln w="9525">
            <a:noFill/>
          </a:ln>
        </p:spPr>
        <p:txBody>
          <a:bodyPr anchor="t"/>
          <a:p>
            <a:pPr>
              <a:lnSpc>
                <a:spcPct val="150000"/>
              </a:lnSpc>
            </a:pPr>
            <a:r>
              <a:rPr lang="en-US" altLang="zh-CN" sz="1500" b="1" dirty="0">
                <a:solidFill>
                  <a:srgbClr val="009ED6"/>
                </a:solidFill>
              </a:rPr>
              <a:t> HTML</a:t>
            </a:r>
            <a:r>
              <a:rPr lang="zh-CN" altLang="en-US" sz="1500" b="1" dirty="0">
                <a:solidFill>
                  <a:srgbClr val="009ED6"/>
                </a:solidFill>
              </a:rPr>
              <a:t>简介</a:t>
            </a:r>
            <a:endParaRPr lang="en-US" altLang="zh-CN" sz="1500" b="1" dirty="0">
              <a:solidFill>
                <a:srgbClr val="009ED6"/>
              </a:solidFill>
            </a:endParaRPr>
          </a:p>
          <a:p>
            <a:pPr marL="457200" lvl="1" indent="0">
              <a:lnSpc>
                <a:spcPct val="150000"/>
              </a:lnSpc>
              <a:buNone/>
            </a:pPr>
            <a:r>
              <a:rPr lang="en-US" altLang="zh-CN" sz="1350" dirty="0"/>
              <a:t>HTML</a:t>
            </a:r>
            <a:r>
              <a:rPr lang="zh-CN" altLang="en-US" sz="1350" dirty="0"/>
              <a:t>（英文</a:t>
            </a:r>
            <a:r>
              <a:rPr lang="en-US" altLang="zh-CN" sz="1350" dirty="0"/>
              <a:t>Hyper Text Markup Language</a:t>
            </a:r>
            <a:r>
              <a:rPr lang="zh-CN" altLang="en-US" sz="1350" dirty="0"/>
              <a:t>的缩写）中文译为“超文本标记语言”，主要是通过</a:t>
            </a:r>
            <a:r>
              <a:rPr lang="en-US" altLang="zh-CN" sz="1350" dirty="0"/>
              <a:t>HTML</a:t>
            </a:r>
            <a:r>
              <a:rPr lang="zh-CN" altLang="en-US" sz="1350" dirty="0"/>
              <a:t>标记对网页中的文本、图片、按钮等内容进行描述。</a:t>
            </a:r>
            <a:endParaRPr lang="zh-CN" altLang="en-US" sz="1350" dirty="0"/>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338" name="TextBox 3"/>
          <p:cNvSpPr txBox="1"/>
          <p:nvPr/>
        </p:nvSpPr>
        <p:spPr>
          <a:xfrm>
            <a:off x="1670447" y="1732121"/>
            <a:ext cx="754380" cy="321945"/>
          </a:xfrm>
          <a:prstGeom prst="rect">
            <a:avLst/>
          </a:prstGeom>
          <a:noFill/>
          <a:ln w="9525">
            <a:noFill/>
          </a:ln>
        </p:spPr>
        <p:txBody>
          <a:bodyPr wrap="none" anchor="ctr">
            <a:spAutoFit/>
          </a:bodyPr>
          <a:p>
            <a:pPr lvl="0" eaLnBrk="1" hangingPunct="1">
              <a:buNone/>
            </a:pPr>
            <a:r>
              <a:rPr lang="zh-CN" altLang="en-US" sz="1500" b="1" dirty="0">
                <a:latin typeface="微软雅黑" panose="020B0503020204020204" charset="-122"/>
                <a:ea typeface="微软雅黑" panose="020B0503020204020204" charset="-122"/>
                <a:sym typeface="Calibri" panose="020F0502020204030204" charset="0"/>
              </a:rPr>
              <a:t>标准流</a:t>
            </a:r>
            <a:endParaRPr lang="zh-CN" altLang="en-US" sz="1500" b="1" dirty="0">
              <a:latin typeface="微软雅黑" panose="020B0503020204020204" charset="-122"/>
              <a:ea typeface="微软雅黑" panose="020B0503020204020204" charset="-122"/>
              <a:sym typeface="Calibri" panose="020F0502020204030204" charset="0"/>
            </a:endParaRPr>
          </a:p>
        </p:txBody>
      </p:sp>
      <p:sp>
        <p:nvSpPr>
          <p:cNvPr id="14339" name="TextBox 4"/>
          <p:cNvSpPr txBox="1"/>
          <p:nvPr/>
        </p:nvSpPr>
        <p:spPr>
          <a:xfrm>
            <a:off x="1656160" y="2275285"/>
            <a:ext cx="5821680" cy="645160"/>
          </a:xfrm>
          <a:prstGeom prst="rect">
            <a:avLst/>
          </a:prstGeom>
          <a:noFill/>
          <a:ln w="9525">
            <a:noFill/>
          </a:ln>
        </p:spPr>
        <p:txBody>
          <a:bodyPr wrap="none">
            <a:spAutoFit/>
          </a:bodyPr>
          <a:p>
            <a:pPr lvl="0" eaLnBrk="1" hangingPunct="1">
              <a:lnSpc>
                <a:spcPct val="150000"/>
              </a:lnSpc>
              <a:buNone/>
            </a:pPr>
            <a:r>
              <a:rPr lang="zh-CN" altLang="en-US" sz="1200" dirty="0">
                <a:latin typeface="微软雅黑" panose="020B0503020204020204" charset="-122"/>
                <a:ea typeface="微软雅黑" panose="020B0503020204020204" charset="-122"/>
                <a:sym typeface="Calibri" panose="020F0502020204030204" charset="0"/>
              </a:rPr>
              <a:t>标准流是一种常见现象：块级元素独占一行显示，行内元素一个可以共存多个显示。</a:t>
            </a:r>
            <a:endParaRPr lang="en-US" altLang="zh-CN" sz="1200" dirty="0">
              <a:latin typeface="微软雅黑" panose="020B0503020204020204" charset="-122"/>
              <a:ea typeface="微软雅黑" panose="020B0503020204020204" charset="-122"/>
              <a:sym typeface="Calibri" panose="020F0502020204030204" charset="0"/>
            </a:endParaRPr>
          </a:p>
          <a:p>
            <a:pPr lvl="0" eaLnBrk="1" hangingPunct="1">
              <a:lnSpc>
                <a:spcPct val="150000"/>
              </a:lnSpc>
              <a:buNone/>
            </a:pPr>
            <a:r>
              <a:rPr lang="zh-CN" altLang="en-US" sz="1200" dirty="0">
                <a:latin typeface="微软雅黑" panose="020B0503020204020204" charset="-122"/>
                <a:ea typeface="微软雅黑" panose="020B0503020204020204" charset="-122"/>
                <a:sym typeface="Calibri" panose="020F0502020204030204" charset="0"/>
              </a:rPr>
              <a:t>默认情况下，所有元素都受标准流控制。</a:t>
            </a:r>
            <a:endParaRPr lang="zh-CN" altLang="en-US" sz="1200" dirty="0">
              <a:latin typeface="微软雅黑" panose="020B0503020204020204" charset="-122"/>
              <a:ea typeface="微软雅黑" panose="020B0503020204020204" charset="-122"/>
              <a:sym typeface="Calibri" panose="020F0502020204030204" charset="0"/>
            </a:endParaRPr>
          </a:p>
        </p:txBody>
      </p:sp>
    </p:spTree>
  </p:cSld>
  <p:clrMapOvr>
    <a:masterClrMapping/>
  </p:clrMapOvr>
  <p:transition spd="slow">
    <p:fade/>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2" name="TextBox 3"/>
          <p:cNvSpPr txBox="1"/>
          <p:nvPr/>
        </p:nvSpPr>
        <p:spPr>
          <a:xfrm>
            <a:off x="1670447" y="1732121"/>
            <a:ext cx="563880" cy="321945"/>
          </a:xfrm>
          <a:prstGeom prst="rect">
            <a:avLst/>
          </a:prstGeom>
          <a:noFill/>
          <a:ln w="9525">
            <a:noFill/>
          </a:ln>
        </p:spPr>
        <p:txBody>
          <a:bodyPr wrap="none" anchor="ctr">
            <a:spAutoFit/>
          </a:bodyPr>
          <a:p>
            <a:pPr lvl="0" eaLnBrk="1" hangingPunct="1">
              <a:buNone/>
            </a:pPr>
            <a:r>
              <a:rPr lang="zh-CN" altLang="en-US" sz="1500" b="1" dirty="0">
                <a:latin typeface="微软雅黑" panose="020B0503020204020204" charset="-122"/>
                <a:ea typeface="微软雅黑" panose="020B0503020204020204" charset="-122"/>
                <a:sym typeface="Calibri" panose="020F0502020204030204" charset="0"/>
              </a:rPr>
              <a:t>浮动</a:t>
            </a:r>
            <a:endParaRPr lang="zh-CN" altLang="en-US" sz="1500" b="1" dirty="0">
              <a:latin typeface="微软雅黑" panose="020B0503020204020204" charset="-122"/>
              <a:ea typeface="微软雅黑" panose="020B0503020204020204" charset="-122"/>
              <a:sym typeface="Calibri" panose="020F0502020204030204" charset="0"/>
            </a:endParaRPr>
          </a:p>
        </p:txBody>
      </p:sp>
      <p:sp>
        <p:nvSpPr>
          <p:cNvPr id="15363" name="TextBox 4"/>
          <p:cNvSpPr txBox="1"/>
          <p:nvPr/>
        </p:nvSpPr>
        <p:spPr>
          <a:xfrm>
            <a:off x="1656160" y="2275285"/>
            <a:ext cx="6278880" cy="2030095"/>
          </a:xfrm>
          <a:prstGeom prst="rect">
            <a:avLst/>
          </a:prstGeom>
          <a:noFill/>
          <a:ln w="9525">
            <a:noFill/>
          </a:ln>
        </p:spPr>
        <p:txBody>
          <a:bodyPr wrap="none">
            <a:spAutoFit/>
          </a:bodyPr>
          <a:p>
            <a:pPr lvl="0" eaLnBrk="1" hangingPunct="1">
              <a:lnSpc>
                <a:spcPct val="150000"/>
              </a:lnSpc>
              <a:buNone/>
            </a:pPr>
            <a:r>
              <a:rPr lang="zh-CN" altLang="en-US" sz="1200" dirty="0">
                <a:latin typeface="微软雅黑" panose="020B0503020204020204" charset="-122"/>
                <a:ea typeface="微软雅黑" panose="020B0503020204020204" charset="-122"/>
                <a:sym typeface="Calibri" panose="020F0502020204030204" charset="0"/>
              </a:rPr>
              <a:t>属性：</a:t>
            </a:r>
            <a:r>
              <a:rPr lang="en-US" altLang="zh-CN" sz="1200" dirty="0">
                <a:latin typeface="微软雅黑" panose="020B0503020204020204" charset="-122"/>
                <a:ea typeface="微软雅黑" panose="020B0503020204020204" charset="-122"/>
                <a:sym typeface="Calibri" panose="020F0502020204030204" charset="0"/>
              </a:rPr>
              <a:t>float</a:t>
            </a:r>
            <a:r>
              <a:rPr lang="zh-CN" altLang="en-US" sz="1200" dirty="0">
                <a:latin typeface="微软雅黑" panose="020B0503020204020204" charset="-122"/>
                <a:ea typeface="微软雅黑" panose="020B0503020204020204" charset="-122"/>
                <a:sym typeface="Calibri" panose="020F0502020204030204" charset="0"/>
              </a:rPr>
              <a:t>：</a:t>
            </a:r>
            <a:r>
              <a:rPr lang="en-US" altLang="zh-CN" sz="1200" dirty="0">
                <a:latin typeface="微软雅黑" panose="020B0503020204020204" charset="-122"/>
                <a:ea typeface="微软雅黑" panose="020B0503020204020204" charset="-122"/>
                <a:sym typeface="Calibri" panose="020F0502020204030204" charset="0"/>
              </a:rPr>
              <a:t>left|right</a:t>
            </a:r>
            <a:r>
              <a:rPr lang="zh-CN" altLang="en-US" sz="1200" dirty="0">
                <a:latin typeface="微软雅黑" panose="020B0503020204020204" charset="-122"/>
                <a:ea typeface="微软雅黑" panose="020B0503020204020204" charset="-122"/>
                <a:sym typeface="Calibri" panose="020F0502020204030204" charset="0"/>
              </a:rPr>
              <a:t>；</a:t>
            </a:r>
            <a:endParaRPr lang="en-US" altLang="zh-CN" sz="1200" dirty="0">
              <a:latin typeface="微软雅黑" panose="020B0503020204020204" charset="-122"/>
              <a:ea typeface="微软雅黑" panose="020B0503020204020204" charset="-122"/>
              <a:sym typeface="Calibri" panose="020F0502020204030204" charset="0"/>
            </a:endParaRPr>
          </a:p>
          <a:p>
            <a:pPr lvl="0" eaLnBrk="1" hangingPunct="1">
              <a:lnSpc>
                <a:spcPct val="150000"/>
              </a:lnSpc>
              <a:buNone/>
            </a:pPr>
            <a:endParaRPr lang="en-US" altLang="zh-CN" sz="1200" dirty="0">
              <a:latin typeface="微软雅黑" panose="020B0503020204020204" charset="-122"/>
              <a:ea typeface="微软雅黑" panose="020B0503020204020204" charset="-122"/>
              <a:sym typeface="Calibri" panose="020F0502020204030204" charset="0"/>
            </a:endParaRPr>
          </a:p>
          <a:p>
            <a:pPr lvl="0" eaLnBrk="1" hangingPunct="1">
              <a:lnSpc>
                <a:spcPct val="150000"/>
              </a:lnSpc>
              <a:buNone/>
            </a:pPr>
            <a:r>
              <a:rPr lang="zh-CN" altLang="en-US" sz="1200" dirty="0">
                <a:latin typeface="微软雅黑" panose="020B0503020204020204" charset="-122"/>
                <a:ea typeface="微软雅黑" panose="020B0503020204020204" charset="-122"/>
                <a:sym typeface="Calibri" panose="020F0502020204030204" charset="0"/>
              </a:rPr>
              <a:t>设置了左浮动的盒子会显示在父级的最左侧；设置了右浮动的盒子会显示在父级的最右侧。</a:t>
            </a:r>
            <a:endParaRPr lang="en-US" altLang="zh-CN" sz="1200" dirty="0">
              <a:latin typeface="微软雅黑" panose="020B0503020204020204" charset="-122"/>
              <a:ea typeface="微软雅黑" panose="020B0503020204020204" charset="-122"/>
              <a:sym typeface="Calibri" panose="020F0502020204030204" charset="0"/>
            </a:endParaRPr>
          </a:p>
          <a:p>
            <a:pPr lvl="0" eaLnBrk="1" hangingPunct="1">
              <a:lnSpc>
                <a:spcPct val="150000"/>
              </a:lnSpc>
              <a:buNone/>
            </a:pPr>
            <a:endParaRPr lang="en-US" altLang="zh-CN" sz="1200" dirty="0">
              <a:latin typeface="微软雅黑" panose="020B0503020204020204" charset="-122"/>
              <a:ea typeface="微软雅黑" panose="020B0503020204020204" charset="-122"/>
              <a:sym typeface="Calibri" panose="020F0502020204030204" charset="0"/>
            </a:endParaRPr>
          </a:p>
          <a:p>
            <a:pPr lvl="0" eaLnBrk="1" hangingPunct="1">
              <a:lnSpc>
                <a:spcPct val="150000"/>
              </a:lnSpc>
              <a:buNone/>
            </a:pPr>
            <a:r>
              <a:rPr lang="zh-CN" altLang="en-US" sz="1200" dirty="0">
                <a:latin typeface="微软雅黑" panose="020B0503020204020204" charset="-122"/>
                <a:ea typeface="微软雅黑" panose="020B0503020204020204" charset="-122"/>
                <a:sym typeface="Calibri" panose="020F0502020204030204" charset="0"/>
              </a:rPr>
              <a:t>浮动是一种半脱离标准流的形式（因为会影响其他元素的显示）</a:t>
            </a:r>
            <a:endParaRPr lang="en-US" altLang="zh-CN" sz="1200" dirty="0">
              <a:latin typeface="微软雅黑" panose="020B0503020204020204" charset="-122"/>
              <a:ea typeface="微软雅黑" panose="020B0503020204020204" charset="-122"/>
              <a:sym typeface="Calibri" panose="020F0502020204030204" charset="0"/>
            </a:endParaRPr>
          </a:p>
          <a:p>
            <a:pPr lvl="0" eaLnBrk="1" hangingPunct="1">
              <a:lnSpc>
                <a:spcPct val="150000"/>
              </a:lnSpc>
              <a:buNone/>
            </a:pPr>
            <a:endParaRPr lang="en-US" altLang="zh-CN" sz="1200" dirty="0">
              <a:latin typeface="微软雅黑" panose="020B0503020204020204" charset="-122"/>
              <a:ea typeface="微软雅黑" panose="020B0503020204020204" charset="-122"/>
              <a:sym typeface="Calibri" panose="020F0502020204030204" charset="0"/>
            </a:endParaRPr>
          </a:p>
          <a:p>
            <a:pPr lvl="0" eaLnBrk="1" hangingPunct="1">
              <a:lnSpc>
                <a:spcPct val="150000"/>
              </a:lnSpc>
              <a:buNone/>
            </a:pPr>
            <a:r>
              <a:rPr lang="zh-CN" altLang="en-US" sz="1200" dirty="0">
                <a:latin typeface="微软雅黑" panose="020B0503020204020204" charset="-122"/>
                <a:ea typeface="微软雅黑" panose="020B0503020204020204" charset="-122"/>
                <a:sym typeface="Calibri" panose="020F0502020204030204" charset="0"/>
              </a:rPr>
              <a:t>设置了浮动的盒子，自身显示模式变成行内块，且是完全没有间距的对齐方式</a:t>
            </a:r>
            <a:endParaRPr lang="en-US" altLang="zh-CN" sz="1200" dirty="0">
              <a:latin typeface="微软雅黑" panose="020B0503020204020204" charset="-122"/>
              <a:ea typeface="微软雅黑" panose="020B0503020204020204" charset="-122"/>
              <a:sym typeface="Calibri" panose="020F0502020204030204" charset="0"/>
            </a:endParaRPr>
          </a:p>
        </p:txBody>
      </p:sp>
    </p:spTree>
  </p:cSld>
  <p:clrMapOvr>
    <a:masterClrMapping/>
  </p:clrMapOvr>
  <p:transition spd="slow">
    <p:fade/>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386" name="TextBox 3"/>
          <p:cNvSpPr txBox="1"/>
          <p:nvPr/>
        </p:nvSpPr>
        <p:spPr>
          <a:xfrm>
            <a:off x="1670447" y="1732121"/>
            <a:ext cx="1985645" cy="321945"/>
          </a:xfrm>
          <a:prstGeom prst="rect">
            <a:avLst/>
          </a:prstGeom>
          <a:noFill/>
          <a:ln w="9525">
            <a:noFill/>
          </a:ln>
        </p:spPr>
        <p:txBody>
          <a:bodyPr wrap="none" anchor="ctr">
            <a:spAutoFit/>
          </a:bodyPr>
          <a:p>
            <a:pPr lvl="0" eaLnBrk="1" hangingPunct="1">
              <a:buNone/>
            </a:pPr>
            <a:r>
              <a:rPr lang="en-US" altLang="zh-CN" sz="1500" b="1" dirty="0">
                <a:latin typeface="微软雅黑" panose="020B0503020204020204" charset="-122"/>
                <a:ea typeface="微软雅黑" panose="020B0503020204020204" charset="-122"/>
                <a:sym typeface="Calibri" panose="020F0502020204030204" charset="0"/>
              </a:rPr>
              <a:t>overflow</a:t>
            </a:r>
            <a:r>
              <a:rPr lang="zh-CN" altLang="en-US" sz="1500" b="1" dirty="0">
                <a:latin typeface="微软雅黑" panose="020B0503020204020204" charset="-122"/>
                <a:ea typeface="微软雅黑" panose="020B0503020204020204" charset="-122"/>
                <a:sym typeface="Calibri" panose="020F0502020204030204" charset="0"/>
              </a:rPr>
              <a:t>属性的作用</a:t>
            </a:r>
            <a:endParaRPr lang="zh-CN" altLang="en-US" sz="1500" b="1" dirty="0">
              <a:latin typeface="微软雅黑" panose="020B0503020204020204" charset="-122"/>
              <a:ea typeface="微软雅黑" panose="020B0503020204020204" charset="-122"/>
              <a:sym typeface="Calibri" panose="020F0502020204030204" charset="0"/>
            </a:endParaRPr>
          </a:p>
        </p:txBody>
      </p:sp>
      <p:sp>
        <p:nvSpPr>
          <p:cNvPr id="16387" name="TextBox 4"/>
          <p:cNvSpPr txBox="1"/>
          <p:nvPr/>
        </p:nvSpPr>
        <p:spPr>
          <a:xfrm>
            <a:off x="1656160" y="2275285"/>
            <a:ext cx="3383280" cy="2306955"/>
          </a:xfrm>
          <a:prstGeom prst="rect">
            <a:avLst/>
          </a:prstGeom>
          <a:noFill/>
          <a:ln w="9525">
            <a:noFill/>
          </a:ln>
        </p:spPr>
        <p:txBody>
          <a:bodyPr wrap="none">
            <a:spAutoFit/>
          </a:bodyPr>
          <a:p>
            <a:pPr lvl="0" eaLnBrk="1" hangingPunct="1">
              <a:lnSpc>
                <a:spcPct val="150000"/>
              </a:lnSpc>
              <a:buNone/>
            </a:pPr>
            <a:r>
              <a:rPr lang="zh-CN" altLang="en-US" sz="1200" dirty="0">
                <a:latin typeface="微软雅黑" panose="020B0503020204020204" charset="-122"/>
                <a:ea typeface="微软雅黑" panose="020B0503020204020204" charset="-122"/>
                <a:sym typeface="Calibri" panose="020F0502020204030204" charset="0"/>
              </a:rPr>
              <a:t>主要作用：规定超出父级的元素如何显示的问题</a:t>
            </a:r>
            <a:endParaRPr lang="en-US" altLang="zh-CN" sz="1200" dirty="0">
              <a:latin typeface="微软雅黑" panose="020B0503020204020204" charset="-122"/>
              <a:ea typeface="微软雅黑" panose="020B0503020204020204" charset="-122"/>
              <a:sym typeface="Calibri" panose="020F0502020204030204" charset="0"/>
            </a:endParaRPr>
          </a:p>
          <a:p>
            <a:pPr lvl="0" eaLnBrk="1" hangingPunct="1">
              <a:lnSpc>
                <a:spcPct val="150000"/>
              </a:lnSpc>
              <a:buNone/>
            </a:pPr>
            <a:endParaRPr lang="en-US" altLang="zh-CN" sz="1200" dirty="0">
              <a:latin typeface="微软雅黑" panose="020B0503020204020204" charset="-122"/>
              <a:ea typeface="微软雅黑" panose="020B0503020204020204" charset="-122"/>
              <a:sym typeface="Calibri" panose="020F0502020204030204" charset="0"/>
            </a:endParaRPr>
          </a:p>
          <a:p>
            <a:pPr lvl="0" eaLnBrk="1" hangingPunct="1">
              <a:lnSpc>
                <a:spcPct val="150000"/>
              </a:lnSpc>
              <a:buNone/>
            </a:pPr>
            <a:r>
              <a:rPr lang="en-US" altLang="zh-CN" sz="1200" dirty="0">
                <a:latin typeface="微软雅黑" panose="020B0503020204020204" charset="-122"/>
                <a:ea typeface="微软雅黑" panose="020B0503020204020204" charset="-122"/>
                <a:sym typeface="Calibri" panose="020F0502020204030204" charset="0"/>
              </a:rPr>
              <a:t>1</a:t>
            </a:r>
            <a:r>
              <a:rPr lang="zh-CN" altLang="en-US" sz="1200" dirty="0">
                <a:latin typeface="微软雅黑" panose="020B0503020204020204" charset="-122"/>
                <a:ea typeface="微软雅黑" panose="020B0503020204020204" charset="-122"/>
                <a:sym typeface="Calibri" panose="020F0502020204030204" charset="0"/>
              </a:rPr>
              <a:t>、溢出隐藏</a:t>
            </a:r>
            <a:endParaRPr lang="en-US" altLang="zh-CN" sz="1200" dirty="0">
              <a:latin typeface="微软雅黑" panose="020B0503020204020204" charset="-122"/>
              <a:ea typeface="微软雅黑" panose="020B0503020204020204" charset="-122"/>
              <a:sym typeface="Calibri" panose="020F0502020204030204" charset="0"/>
            </a:endParaRPr>
          </a:p>
          <a:p>
            <a:pPr lvl="0" eaLnBrk="1" hangingPunct="1">
              <a:lnSpc>
                <a:spcPct val="150000"/>
              </a:lnSpc>
              <a:buNone/>
            </a:pPr>
            <a:r>
              <a:rPr lang="en-US" altLang="zh-CN" sz="1200" dirty="0">
                <a:latin typeface="微软雅黑" panose="020B0503020204020204" charset="-122"/>
                <a:ea typeface="微软雅黑" panose="020B0503020204020204" charset="-122"/>
                <a:sym typeface="Calibri" panose="020F0502020204030204" charset="0"/>
              </a:rPr>
              <a:t>     overflow</a:t>
            </a:r>
            <a:r>
              <a:rPr lang="zh-CN" altLang="en-US" sz="1200" dirty="0">
                <a:latin typeface="微软雅黑" panose="020B0503020204020204" charset="-122"/>
                <a:ea typeface="微软雅黑" panose="020B0503020204020204" charset="-122"/>
                <a:sym typeface="Calibri" panose="020F0502020204030204" charset="0"/>
              </a:rPr>
              <a:t>：</a:t>
            </a:r>
            <a:r>
              <a:rPr lang="en-US" altLang="zh-CN" sz="1200" dirty="0">
                <a:latin typeface="微软雅黑" panose="020B0503020204020204" charset="-122"/>
                <a:ea typeface="微软雅黑" panose="020B0503020204020204" charset="-122"/>
                <a:sym typeface="Calibri" panose="020F0502020204030204" charset="0"/>
              </a:rPr>
              <a:t>hidden</a:t>
            </a:r>
            <a:r>
              <a:rPr lang="zh-CN" altLang="en-US" sz="1200" dirty="0">
                <a:latin typeface="微软雅黑" panose="020B0503020204020204" charset="-122"/>
                <a:ea typeface="微软雅黑" panose="020B0503020204020204" charset="-122"/>
                <a:sym typeface="Calibri" panose="020F0502020204030204" charset="0"/>
              </a:rPr>
              <a:t>；</a:t>
            </a:r>
            <a:endParaRPr lang="en-US" altLang="zh-CN" sz="1200" dirty="0">
              <a:latin typeface="微软雅黑" panose="020B0503020204020204" charset="-122"/>
              <a:ea typeface="微软雅黑" panose="020B0503020204020204" charset="-122"/>
              <a:sym typeface="Calibri" panose="020F0502020204030204" charset="0"/>
            </a:endParaRPr>
          </a:p>
          <a:p>
            <a:pPr lvl="0" eaLnBrk="1" hangingPunct="1">
              <a:lnSpc>
                <a:spcPct val="150000"/>
              </a:lnSpc>
              <a:buNone/>
            </a:pPr>
            <a:r>
              <a:rPr lang="en-US" altLang="zh-CN" sz="1200" dirty="0">
                <a:latin typeface="微软雅黑" panose="020B0503020204020204" charset="-122"/>
                <a:ea typeface="微软雅黑" panose="020B0503020204020204" charset="-122"/>
                <a:sym typeface="Calibri" panose="020F0502020204030204" charset="0"/>
              </a:rPr>
              <a:t>2</a:t>
            </a:r>
            <a:r>
              <a:rPr lang="zh-CN" altLang="en-US" sz="1200" dirty="0">
                <a:latin typeface="微软雅黑" panose="020B0503020204020204" charset="-122"/>
                <a:ea typeface="微软雅黑" panose="020B0503020204020204" charset="-122"/>
                <a:sym typeface="Calibri" panose="020F0502020204030204" charset="0"/>
              </a:rPr>
              <a:t>、溢出滚动</a:t>
            </a:r>
            <a:endParaRPr lang="en-US" altLang="zh-CN" sz="1200" dirty="0">
              <a:latin typeface="微软雅黑" panose="020B0503020204020204" charset="-122"/>
              <a:ea typeface="微软雅黑" panose="020B0503020204020204" charset="-122"/>
              <a:sym typeface="Calibri" panose="020F0502020204030204" charset="0"/>
            </a:endParaRPr>
          </a:p>
          <a:p>
            <a:pPr lvl="0" eaLnBrk="1" hangingPunct="1">
              <a:lnSpc>
                <a:spcPct val="150000"/>
              </a:lnSpc>
              <a:buNone/>
            </a:pPr>
            <a:r>
              <a:rPr lang="en-US" altLang="zh-CN" sz="1200" dirty="0">
                <a:latin typeface="微软雅黑" panose="020B0503020204020204" charset="-122"/>
                <a:ea typeface="微软雅黑" panose="020B0503020204020204" charset="-122"/>
                <a:sym typeface="Calibri" panose="020F0502020204030204" charset="0"/>
              </a:rPr>
              <a:t>     overflow</a:t>
            </a:r>
            <a:r>
              <a:rPr lang="zh-CN" altLang="en-US" sz="1200" dirty="0">
                <a:latin typeface="微软雅黑" panose="020B0503020204020204" charset="-122"/>
                <a:ea typeface="微软雅黑" panose="020B0503020204020204" charset="-122"/>
                <a:sym typeface="Calibri" panose="020F0502020204030204" charset="0"/>
              </a:rPr>
              <a:t>：</a:t>
            </a:r>
            <a:r>
              <a:rPr lang="en-US" altLang="zh-CN" sz="1200" dirty="0">
                <a:latin typeface="微软雅黑" panose="020B0503020204020204" charset="-122"/>
                <a:ea typeface="微软雅黑" panose="020B0503020204020204" charset="-122"/>
                <a:sym typeface="Calibri" panose="020F0502020204030204" charset="0"/>
              </a:rPr>
              <a:t>auto</a:t>
            </a:r>
            <a:r>
              <a:rPr lang="zh-CN" altLang="en-US" sz="1200" dirty="0">
                <a:latin typeface="微软雅黑" panose="020B0503020204020204" charset="-122"/>
                <a:ea typeface="微软雅黑" panose="020B0503020204020204" charset="-122"/>
                <a:sym typeface="Calibri" panose="020F0502020204030204" charset="0"/>
              </a:rPr>
              <a:t>；</a:t>
            </a:r>
            <a:endParaRPr lang="en-US" altLang="zh-CN" sz="1200" dirty="0">
              <a:latin typeface="微软雅黑" panose="020B0503020204020204" charset="-122"/>
              <a:ea typeface="微软雅黑" panose="020B0503020204020204" charset="-122"/>
              <a:sym typeface="Calibri" panose="020F0502020204030204" charset="0"/>
            </a:endParaRPr>
          </a:p>
          <a:p>
            <a:pPr lvl="0" eaLnBrk="1" hangingPunct="1">
              <a:lnSpc>
                <a:spcPct val="150000"/>
              </a:lnSpc>
              <a:buNone/>
            </a:pPr>
            <a:r>
              <a:rPr lang="en-US" altLang="zh-CN" sz="1200" dirty="0">
                <a:latin typeface="微软雅黑" panose="020B0503020204020204" charset="-122"/>
                <a:ea typeface="微软雅黑" panose="020B0503020204020204" charset="-122"/>
                <a:sym typeface="Calibri" panose="020F0502020204030204" charset="0"/>
              </a:rPr>
              <a:t>3</a:t>
            </a:r>
            <a:r>
              <a:rPr lang="zh-CN" altLang="en-US" sz="1200" dirty="0">
                <a:latin typeface="微软雅黑" panose="020B0503020204020204" charset="-122"/>
                <a:ea typeface="微软雅黑" panose="020B0503020204020204" charset="-122"/>
                <a:sym typeface="Calibri" panose="020F0502020204030204" charset="0"/>
              </a:rPr>
              <a:t>、强制检测浮动流（清除浮动）</a:t>
            </a:r>
            <a:endParaRPr lang="en-US" altLang="zh-CN" sz="1200" dirty="0">
              <a:latin typeface="微软雅黑" panose="020B0503020204020204" charset="-122"/>
              <a:ea typeface="微软雅黑" panose="020B0503020204020204" charset="-122"/>
              <a:sym typeface="Calibri" panose="020F0502020204030204" charset="0"/>
            </a:endParaRPr>
          </a:p>
          <a:p>
            <a:pPr lvl="0" eaLnBrk="1" hangingPunct="1">
              <a:lnSpc>
                <a:spcPct val="150000"/>
              </a:lnSpc>
              <a:buNone/>
            </a:pPr>
            <a:r>
              <a:rPr lang="en-US" altLang="zh-CN" sz="1200" dirty="0">
                <a:latin typeface="微软雅黑" panose="020B0503020204020204" charset="-122"/>
                <a:ea typeface="微软雅黑" panose="020B0503020204020204" charset="-122"/>
                <a:sym typeface="Calibri" panose="020F0502020204030204" charset="0"/>
              </a:rPr>
              <a:t>     overflow</a:t>
            </a:r>
            <a:r>
              <a:rPr lang="zh-CN" altLang="en-US" sz="1200" dirty="0">
                <a:latin typeface="微软雅黑" panose="020B0503020204020204" charset="-122"/>
                <a:ea typeface="微软雅黑" panose="020B0503020204020204" charset="-122"/>
                <a:sym typeface="Calibri" panose="020F0502020204030204" charset="0"/>
              </a:rPr>
              <a:t>：</a:t>
            </a:r>
            <a:r>
              <a:rPr lang="en-US" altLang="zh-CN" sz="1200" dirty="0">
                <a:latin typeface="微软雅黑" panose="020B0503020204020204" charset="-122"/>
                <a:ea typeface="微软雅黑" panose="020B0503020204020204" charset="-122"/>
                <a:sym typeface="Calibri" panose="020F0502020204030204" charset="0"/>
              </a:rPr>
              <a:t>hidden</a:t>
            </a:r>
            <a:r>
              <a:rPr lang="zh-CN" altLang="en-US" sz="1200" dirty="0">
                <a:latin typeface="微软雅黑" panose="020B0503020204020204" charset="-122"/>
                <a:ea typeface="微软雅黑" panose="020B0503020204020204" charset="-122"/>
                <a:sym typeface="Calibri" panose="020F0502020204030204" charset="0"/>
              </a:rPr>
              <a:t>；</a:t>
            </a:r>
            <a:endParaRPr lang="en-US" altLang="zh-CN" sz="1200" dirty="0">
              <a:latin typeface="微软雅黑" panose="020B0503020204020204" charset="-122"/>
              <a:ea typeface="微软雅黑" panose="020B0503020204020204" charset="-122"/>
              <a:sym typeface="Calibri" panose="020F0502020204030204" charset="0"/>
            </a:endParaRPr>
          </a:p>
        </p:txBody>
      </p:sp>
    </p:spTree>
  </p:cSld>
  <p:clrMapOvr>
    <a:masterClrMapping/>
  </p:clrMapOvr>
  <p:transition spd="slow">
    <p:fade/>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7410" name="TextBox 3"/>
          <p:cNvSpPr txBox="1"/>
          <p:nvPr/>
        </p:nvSpPr>
        <p:spPr>
          <a:xfrm>
            <a:off x="1670447" y="1732121"/>
            <a:ext cx="1706880" cy="321945"/>
          </a:xfrm>
          <a:prstGeom prst="rect">
            <a:avLst/>
          </a:prstGeom>
          <a:noFill/>
          <a:ln w="9525">
            <a:noFill/>
          </a:ln>
        </p:spPr>
        <p:txBody>
          <a:bodyPr wrap="none" anchor="ctr">
            <a:spAutoFit/>
          </a:bodyPr>
          <a:p>
            <a:pPr lvl="0" eaLnBrk="1" hangingPunct="1">
              <a:buNone/>
            </a:pPr>
            <a:r>
              <a:rPr lang="zh-CN" altLang="en-US" sz="1500" b="1" dirty="0">
                <a:latin typeface="微软雅黑" panose="020B0503020204020204" charset="-122"/>
                <a:ea typeface="微软雅黑" panose="020B0503020204020204" charset="-122"/>
                <a:sym typeface="Calibri" panose="020F0502020204030204" charset="0"/>
              </a:rPr>
              <a:t>常见布局：上中下</a:t>
            </a:r>
            <a:endParaRPr lang="zh-CN" altLang="en-US" sz="1500" b="1" dirty="0">
              <a:latin typeface="微软雅黑" panose="020B0503020204020204" charset="-122"/>
              <a:ea typeface="微软雅黑" panose="020B0503020204020204" charset="-122"/>
              <a:sym typeface="Calibri" panose="020F0502020204030204" charset="0"/>
            </a:endParaRPr>
          </a:p>
        </p:txBody>
      </p:sp>
      <p:pic>
        <p:nvPicPr>
          <p:cNvPr id="17411" name="图片 1"/>
          <p:cNvPicPr>
            <a:picLocks noChangeAspect="1"/>
          </p:cNvPicPr>
          <p:nvPr/>
        </p:nvPicPr>
        <p:blipFill>
          <a:blip r:embed="rId1"/>
          <a:stretch>
            <a:fillRect/>
          </a:stretch>
        </p:blipFill>
        <p:spPr>
          <a:xfrm>
            <a:off x="1670447" y="2294335"/>
            <a:ext cx="5829300" cy="3152775"/>
          </a:xfrm>
          <a:prstGeom prst="rect">
            <a:avLst/>
          </a:prstGeom>
          <a:noFill/>
          <a:ln w="9525">
            <a:noFill/>
          </a:ln>
        </p:spPr>
      </p:pic>
    </p:spTree>
  </p:cSld>
  <p:clrMapOvr>
    <a:masterClrMapping/>
  </p:clrMapOvr>
  <p:transition spd="slow">
    <p:fade/>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434" name="TextBox 3"/>
          <p:cNvSpPr txBox="1"/>
          <p:nvPr/>
        </p:nvSpPr>
        <p:spPr>
          <a:xfrm>
            <a:off x="1670447" y="1732121"/>
            <a:ext cx="2042160" cy="321945"/>
          </a:xfrm>
          <a:prstGeom prst="rect">
            <a:avLst/>
          </a:prstGeom>
          <a:noFill/>
          <a:ln w="9525">
            <a:noFill/>
          </a:ln>
        </p:spPr>
        <p:txBody>
          <a:bodyPr wrap="none" anchor="ctr">
            <a:spAutoFit/>
          </a:bodyPr>
          <a:p>
            <a:pPr lvl="0" eaLnBrk="1" hangingPunct="1">
              <a:buNone/>
            </a:pPr>
            <a:r>
              <a:rPr lang="zh-CN" altLang="en-US" sz="1500" b="1" dirty="0">
                <a:latin typeface="微软雅黑" panose="020B0503020204020204" charset="-122"/>
                <a:ea typeface="微软雅黑" panose="020B0503020204020204" charset="-122"/>
                <a:sym typeface="Calibri" panose="020F0502020204030204" charset="0"/>
              </a:rPr>
              <a:t>常见布局：上下</a:t>
            </a:r>
            <a:r>
              <a:rPr lang="en-US" altLang="zh-CN" sz="1500" b="1" dirty="0">
                <a:latin typeface="微软雅黑" panose="020B0503020204020204" charset="-122"/>
                <a:ea typeface="微软雅黑" panose="020B0503020204020204" charset="-122"/>
                <a:sym typeface="Calibri" panose="020F0502020204030204" charset="0"/>
              </a:rPr>
              <a:t>+</a:t>
            </a:r>
            <a:r>
              <a:rPr lang="zh-CN" altLang="en-US" sz="1500" b="1" dirty="0">
                <a:latin typeface="微软雅黑" panose="020B0503020204020204" charset="-122"/>
                <a:ea typeface="微软雅黑" panose="020B0503020204020204" charset="-122"/>
                <a:sym typeface="Calibri" panose="020F0502020204030204" charset="0"/>
              </a:rPr>
              <a:t>左右</a:t>
            </a:r>
            <a:endParaRPr lang="zh-CN" altLang="en-US" sz="1500" b="1" dirty="0">
              <a:latin typeface="微软雅黑" panose="020B0503020204020204" charset="-122"/>
              <a:ea typeface="微软雅黑" panose="020B0503020204020204" charset="-122"/>
              <a:sym typeface="Calibri" panose="020F0502020204030204" charset="0"/>
            </a:endParaRPr>
          </a:p>
        </p:txBody>
      </p:sp>
      <p:pic>
        <p:nvPicPr>
          <p:cNvPr id="18435" name="图片 2"/>
          <p:cNvPicPr>
            <a:picLocks noChangeAspect="1"/>
          </p:cNvPicPr>
          <p:nvPr/>
        </p:nvPicPr>
        <p:blipFill>
          <a:blip r:embed="rId1"/>
          <a:stretch>
            <a:fillRect/>
          </a:stretch>
        </p:blipFill>
        <p:spPr>
          <a:xfrm>
            <a:off x="1385888" y="2402681"/>
            <a:ext cx="6434138" cy="2646760"/>
          </a:xfrm>
          <a:prstGeom prst="rect">
            <a:avLst/>
          </a:prstGeom>
          <a:noFill/>
          <a:ln w="9525">
            <a:noFill/>
          </a:ln>
        </p:spPr>
      </p:pic>
    </p:spTree>
  </p:cSld>
  <p:clrMapOvr>
    <a:masterClrMapping/>
  </p:clrMapOvr>
  <p:transition spd="slow">
    <p:fade/>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8" name="TextBox 3"/>
          <p:cNvSpPr txBox="1"/>
          <p:nvPr/>
        </p:nvSpPr>
        <p:spPr>
          <a:xfrm>
            <a:off x="1670447" y="1420178"/>
            <a:ext cx="944880" cy="321945"/>
          </a:xfrm>
          <a:prstGeom prst="rect">
            <a:avLst/>
          </a:prstGeom>
          <a:noFill/>
          <a:ln w="9525">
            <a:noFill/>
          </a:ln>
        </p:spPr>
        <p:txBody>
          <a:bodyPr wrap="none" anchor="ctr">
            <a:spAutoFit/>
          </a:bodyPr>
          <a:p>
            <a:pPr lvl="0" eaLnBrk="1" hangingPunct="1">
              <a:buNone/>
            </a:pPr>
            <a:r>
              <a:rPr lang="zh-CN" altLang="en-US" sz="1500" b="1" dirty="0">
                <a:latin typeface="微软雅黑" panose="020B0503020204020204" charset="-122"/>
                <a:ea typeface="微软雅黑" panose="020B0503020204020204" charset="-122"/>
                <a:sym typeface="Calibri" panose="020F0502020204030204" charset="0"/>
              </a:rPr>
              <a:t>清除浮动</a:t>
            </a:r>
            <a:endParaRPr lang="zh-CN" altLang="en-US" sz="1500" b="1" dirty="0">
              <a:latin typeface="微软雅黑" panose="020B0503020204020204" charset="-122"/>
              <a:ea typeface="微软雅黑" panose="020B0503020204020204" charset="-122"/>
              <a:sym typeface="Calibri" panose="020F0502020204030204" charset="0"/>
            </a:endParaRPr>
          </a:p>
        </p:txBody>
      </p:sp>
      <p:sp>
        <p:nvSpPr>
          <p:cNvPr id="19459" name="TextBox 4"/>
          <p:cNvSpPr txBox="1"/>
          <p:nvPr/>
        </p:nvSpPr>
        <p:spPr>
          <a:xfrm>
            <a:off x="1656160" y="1863328"/>
            <a:ext cx="2736850" cy="3969385"/>
          </a:xfrm>
          <a:prstGeom prst="rect">
            <a:avLst/>
          </a:prstGeom>
          <a:noFill/>
          <a:ln w="9525">
            <a:noFill/>
          </a:ln>
        </p:spPr>
        <p:txBody>
          <a:bodyPr wrap="none">
            <a:spAutoFit/>
          </a:bodyPr>
          <a:p>
            <a:pPr lvl="0" eaLnBrk="1" hangingPunct="1">
              <a:lnSpc>
                <a:spcPct val="150000"/>
              </a:lnSpc>
              <a:buNone/>
            </a:pPr>
            <a:r>
              <a:rPr lang="en-US" altLang="zh-CN" sz="1200" dirty="0">
                <a:latin typeface="微软雅黑" panose="020B0503020204020204" charset="-122"/>
                <a:ea typeface="微软雅黑" panose="020B0503020204020204" charset="-122"/>
                <a:sym typeface="Calibri" panose="020F0502020204030204" charset="0"/>
              </a:rPr>
              <a:t>1</a:t>
            </a:r>
            <a:r>
              <a:rPr lang="zh-CN" altLang="en-US" sz="1200" dirty="0">
                <a:latin typeface="微软雅黑" panose="020B0503020204020204" charset="-122"/>
                <a:ea typeface="微软雅黑" panose="020B0503020204020204" charset="-122"/>
                <a:sym typeface="Calibri" panose="020F0502020204030204" charset="0"/>
              </a:rPr>
              <a:t>、</a:t>
            </a:r>
            <a:r>
              <a:rPr lang="en-US" altLang="zh-CN" sz="1200" dirty="0">
                <a:latin typeface="微软雅黑" panose="020B0503020204020204" charset="-122"/>
                <a:ea typeface="微软雅黑" panose="020B0503020204020204" charset="-122"/>
                <a:sym typeface="Calibri" panose="020F0502020204030204" charset="0"/>
              </a:rPr>
              <a:t>clear</a:t>
            </a:r>
            <a:r>
              <a:rPr lang="zh-CN" altLang="en-US" sz="1200" dirty="0">
                <a:latin typeface="微软雅黑" panose="020B0503020204020204" charset="-122"/>
                <a:ea typeface="微软雅黑" panose="020B0503020204020204" charset="-122"/>
                <a:sym typeface="Calibri" panose="020F0502020204030204" charset="0"/>
              </a:rPr>
              <a:t>属性</a:t>
            </a:r>
            <a:endParaRPr lang="en-US" altLang="zh-CN" sz="1200" dirty="0">
              <a:latin typeface="微软雅黑" panose="020B0503020204020204" charset="-122"/>
              <a:ea typeface="微软雅黑" panose="020B0503020204020204" charset="-122"/>
              <a:sym typeface="Calibri" panose="020F0502020204030204" charset="0"/>
            </a:endParaRPr>
          </a:p>
          <a:p>
            <a:pPr lvl="0" eaLnBrk="1" hangingPunct="1">
              <a:lnSpc>
                <a:spcPct val="150000"/>
              </a:lnSpc>
              <a:buNone/>
            </a:pPr>
            <a:r>
              <a:rPr lang="en-US" altLang="zh-CN" sz="1200" dirty="0">
                <a:latin typeface="微软雅黑" panose="020B0503020204020204" charset="-122"/>
                <a:ea typeface="微软雅黑" panose="020B0503020204020204" charset="-122"/>
                <a:sym typeface="Calibri" panose="020F0502020204030204" charset="0"/>
              </a:rPr>
              <a:t>     </a:t>
            </a:r>
            <a:r>
              <a:rPr lang="zh-CN" altLang="en-US" sz="1200" dirty="0">
                <a:latin typeface="微软雅黑" panose="020B0503020204020204" charset="-122"/>
                <a:ea typeface="微软雅黑" panose="020B0503020204020204" charset="-122"/>
                <a:sym typeface="Calibri" panose="020F0502020204030204" charset="0"/>
              </a:rPr>
              <a:t>取值为</a:t>
            </a:r>
            <a:r>
              <a:rPr lang="en-US" altLang="zh-CN" sz="1200" dirty="0">
                <a:latin typeface="微软雅黑" panose="020B0503020204020204" charset="-122"/>
                <a:ea typeface="微软雅黑" panose="020B0503020204020204" charset="-122"/>
                <a:sym typeface="Calibri" panose="020F0502020204030204" charset="0"/>
              </a:rPr>
              <a:t>left</a:t>
            </a:r>
            <a:r>
              <a:rPr lang="zh-CN" altLang="en-US" sz="1200" dirty="0">
                <a:latin typeface="微软雅黑" panose="020B0503020204020204" charset="-122"/>
                <a:ea typeface="微软雅黑" panose="020B0503020204020204" charset="-122"/>
                <a:sym typeface="Calibri" panose="020F0502020204030204" charset="0"/>
              </a:rPr>
              <a:t>：清除左侧浮动的影响</a:t>
            </a:r>
            <a:endParaRPr lang="en-US" altLang="zh-CN" sz="1200" dirty="0">
              <a:latin typeface="微软雅黑" panose="020B0503020204020204" charset="-122"/>
              <a:ea typeface="微软雅黑" panose="020B0503020204020204" charset="-122"/>
              <a:sym typeface="Calibri" panose="020F0502020204030204" charset="0"/>
            </a:endParaRPr>
          </a:p>
          <a:p>
            <a:pPr lvl="0" eaLnBrk="1" hangingPunct="1">
              <a:lnSpc>
                <a:spcPct val="150000"/>
              </a:lnSpc>
              <a:buNone/>
            </a:pPr>
            <a:r>
              <a:rPr lang="en-US" altLang="zh-CN" sz="1200" dirty="0">
                <a:latin typeface="微软雅黑" panose="020B0503020204020204" charset="-122"/>
                <a:ea typeface="微软雅黑" panose="020B0503020204020204" charset="-122"/>
                <a:sym typeface="Calibri" panose="020F0502020204030204" charset="0"/>
              </a:rPr>
              <a:t>     </a:t>
            </a:r>
            <a:r>
              <a:rPr lang="zh-CN" altLang="en-US" sz="1200" dirty="0">
                <a:latin typeface="微软雅黑" panose="020B0503020204020204" charset="-122"/>
                <a:ea typeface="微软雅黑" panose="020B0503020204020204" charset="-122"/>
                <a:sym typeface="Calibri" panose="020F0502020204030204" charset="0"/>
              </a:rPr>
              <a:t>取值为</a:t>
            </a:r>
            <a:r>
              <a:rPr lang="en-US" altLang="zh-CN" sz="1200" dirty="0">
                <a:latin typeface="微软雅黑" panose="020B0503020204020204" charset="-122"/>
                <a:ea typeface="微软雅黑" panose="020B0503020204020204" charset="-122"/>
                <a:sym typeface="Calibri" panose="020F0502020204030204" charset="0"/>
              </a:rPr>
              <a:t>right</a:t>
            </a:r>
            <a:r>
              <a:rPr lang="zh-CN" altLang="en-US" sz="1200" dirty="0">
                <a:latin typeface="微软雅黑" panose="020B0503020204020204" charset="-122"/>
                <a:ea typeface="微软雅黑" panose="020B0503020204020204" charset="-122"/>
                <a:sym typeface="Calibri" panose="020F0502020204030204" charset="0"/>
              </a:rPr>
              <a:t>：清除右侧浮动的影响</a:t>
            </a:r>
            <a:endParaRPr lang="en-US" altLang="zh-CN" sz="1200" dirty="0">
              <a:latin typeface="微软雅黑" panose="020B0503020204020204" charset="-122"/>
              <a:ea typeface="微软雅黑" panose="020B0503020204020204" charset="-122"/>
              <a:sym typeface="Calibri" panose="020F0502020204030204" charset="0"/>
            </a:endParaRPr>
          </a:p>
          <a:p>
            <a:pPr lvl="0" eaLnBrk="1" hangingPunct="1">
              <a:lnSpc>
                <a:spcPct val="150000"/>
              </a:lnSpc>
              <a:buNone/>
            </a:pPr>
            <a:r>
              <a:rPr lang="en-US" altLang="zh-CN" sz="1200" dirty="0">
                <a:latin typeface="微软雅黑" panose="020B0503020204020204" charset="-122"/>
                <a:ea typeface="微软雅黑" panose="020B0503020204020204" charset="-122"/>
                <a:sym typeface="Calibri" panose="020F0502020204030204" charset="0"/>
              </a:rPr>
              <a:t>     </a:t>
            </a:r>
            <a:r>
              <a:rPr lang="zh-CN" altLang="en-US" sz="1200" dirty="0">
                <a:latin typeface="微软雅黑" panose="020B0503020204020204" charset="-122"/>
                <a:ea typeface="微软雅黑" panose="020B0503020204020204" charset="-122"/>
                <a:sym typeface="Calibri" panose="020F0502020204030204" charset="0"/>
              </a:rPr>
              <a:t>取值为</a:t>
            </a:r>
            <a:r>
              <a:rPr lang="en-US" altLang="zh-CN" sz="1200" dirty="0">
                <a:latin typeface="微软雅黑" panose="020B0503020204020204" charset="-122"/>
                <a:ea typeface="微软雅黑" panose="020B0503020204020204" charset="-122"/>
                <a:sym typeface="Calibri" panose="020F0502020204030204" charset="0"/>
              </a:rPr>
              <a:t>both</a:t>
            </a:r>
            <a:r>
              <a:rPr lang="zh-CN" altLang="en-US" sz="1200" dirty="0">
                <a:latin typeface="微软雅黑" panose="020B0503020204020204" charset="-122"/>
                <a:ea typeface="微软雅黑" panose="020B0503020204020204" charset="-122"/>
                <a:sym typeface="Calibri" panose="020F0502020204030204" charset="0"/>
              </a:rPr>
              <a:t>：清除两侧浮动的影响</a:t>
            </a:r>
            <a:endParaRPr lang="en-US" altLang="zh-CN" sz="1200" dirty="0">
              <a:latin typeface="微软雅黑" panose="020B0503020204020204" charset="-122"/>
              <a:ea typeface="微软雅黑" panose="020B0503020204020204" charset="-122"/>
              <a:sym typeface="Calibri" panose="020F0502020204030204" charset="0"/>
            </a:endParaRPr>
          </a:p>
          <a:p>
            <a:pPr lvl="0" eaLnBrk="1" hangingPunct="1">
              <a:lnSpc>
                <a:spcPct val="150000"/>
              </a:lnSpc>
              <a:buNone/>
            </a:pPr>
            <a:r>
              <a:rPr lang="en-US" altLang="zh-CN" sz="1200" dirty="0">
                <a:latin typeface="微软雅黑" panose="020B0503020204020204" charset="-122"/>
                <a:ea typeface="微软雅黑" panose="020B0503020204020204" charset="-122"/>
                <a:sym typeface="Calibri" panose="020F0502020204030204" charset="0"/>
              </a:rPr>
              <a:t>2</a:t>
            </a:r>
            <a:r>
              <a:rPr lang="zh-CN" altLang="en-US" sz="1200" dirty="0">
                <a:latin typeface="微软雅黑" panose="020B0503020204020204" charset="-122"/>
                <a:ea typeface="微软雅黑" panose="020B0503020204020204" charset="-122"/>
                <a:sym typeface="Calibri" panose="020F0502020204030204" charset="0"/>
              </a:rPr>
              <a:t>、</a:t>
            </a:r>
            <a:r>
              <a:rPr lang="en-US" altLang="zh-CN" sz="1200" dirty="0">
                <a:latin typeface="微软雅黑" panose="020B0503020204020204" charset="-122"/>
                <a:ea typeface="微软雅黑" panose="020B0503020204020204" charset="-122"/>
                <a:sym typeface="Calibri" panose="020F0502020204030204" charset="0"/>
              </a:rPr>
              <a:t>overflow</a:t>
            </a:r>
            <a:r>
              <a:rPr lang="zh-CN" altLang="en-US" sz="1200" dirty="0">
                <a:latin typeface="微软雅黑" panose="020B0503020204020204" charset="-122"/>
                <a:ea typeface="微软雅黑" panose="020B0503020204020204" charset="-122"/>
                <a:sym typeface="Calibri" panose="020F0502020204030204" charset="0"/>
              </a:rPr>
              <a:t>：</a:t>
            </a:r>
            <a:r>
              <a:rPr lang="en-US" altLang="zh-CN" sz="1200" dirty="0">
                <a:latin typeface="微软雅黑" panose="020B0503020204020204" charset="-122"/>
                <a:ea typeface="微软雅黑" panose="020B0503020204020204" charset="-122"/>
                <a:sym typeface="Calibri" panose="020F0502020204030204" charset="0"/>
              </a:rPr>
              <a:t>hidden</a:t>
            </a:r>
            <a:r>
              <a:rPr lang="zh-CN" altLang="en-US" sz="1200" dirty="0">
                <a:latin typeface="微软雅黑" panose="020B0503020204020204" charset="-122"/>
                <a:ea typeface="微软雅黑" panose="020B0503020204020204" charset="-122"/>
                <a:sym typeface="Calibri" panose="020F0502020204030204" charset="0"/>
              </a:rPr>
              <a:t>属性</a:t>
            </a:r>
            <a:endParaRPr lang="en-US" altLang="zh-CN" sz="1200" dirty="0">
              <a:latin typeface="微软雅黑" panose="020B0503020204020204" charset="-122"/>
              <a:ea typeface="微软雅黑" panose="020B0503020204020204" charset="-122"/>
              <a:sym typeface="Calibri" panose="020F0502020204030204" charset="0"/>
            </a:endParaRPr>
          </a:p>
          <a:p>
            <a:pPr lvl="0" eaLnBrk="1" hangingPunct="1">
              <a:lnSpc>
                <a:spcPct val="150000"/>
              </a:lnSpc>
              <a:buNone/>
            </a:pPr>
            <a:r>
              <a:rPr lang="en-US" altLang="zh-CN" sz="1200" dirty="0">
                <a:latin typeface="微软雅黑" panose="020B0503020204020204" charset="-122"/>
                <a:ea typeface="微软雅黑" panose="020B0503020204020204" charset="-122"/>
                <a:sym typeface="Calibri" panose="020F0502020204030204" charset="0"/>
              </a:rPr>
              <a:t>3</a:t>
            </a:r>
            <a:r>
              <a:rPr lang="zh-CN" altLang="en-US" sz="1200" dirty="0">
                <a:latin typeface="微软雅黑" panose="020B0503020204020204" charset="-122"/>
                <a:ea typeface="微软雅黑" panose="020B0503020204020204" charset="-122"/>
                <a:sym typeface="Calibri" panose="020F0502020204030204" charset="0"/>
              </a:rPr>
              <a:t>、伪类</a:t>
            </a:r>
            <a:endParaRPr lang="en-US" altLang="zh-CN" sz="1200" dirty="0">
              <a:latin typeface="微软雅黑" panose="020B0503020204020204" charset="-122"/>
              <a:ea typeface="微软雅黑" panose="020B0503020204020204" charset="-122"/>
              <a:sym typeface="Calibri" panose="020F0502020204030204" charset="0"/>
            </a:endParaRPr>
          </a:p>
          <a:p>
            <a:pPr lvl="0" eaLnBrk="1" hangingPunct="1">
              <a:lnSpc>
                <a:spcPct val="150000"/>
              </a:lnSpc>
              <a:buNone/>
            </a:pPr>
            <a:r>
              <a:rPr lang="en-US" altLang="zh-CN" sz="1200" dirty="0">
                <a:latin typeface="微软雅黑" panose="020B0503020204020204" charset="-122"/>
                <a:ea typeface="微软雅黑" panose="020B0503020204020204" charset="-122"/>
                <a:sym typeface="Calibri" panose="020F0502020204030204" charset="0"/>
              </a:rPr>
              <a:t>     .clearFix:after{</a:t>
            </a:r>
            <a:endParaRPr lang="en-US" altLang="zh-CN" sz="1200" dirty="0">
              <a:latin typeface="微软雅黑" panose="020B0503020204020204" charset="-122"/>
              <a:ea typeface="微软雅黑" panose="020B0503020204020204" charset="-122"/>
              <a:sym typeface="Calibri" panose="020F0502020204030204" charset="0"/>
            </a:endParaRPr>
          </a:p>
          <a:p>
            <a:pPr lvl="0" eaLnBrk="1" hangingPunct="1">
              <a:lnSpc>
                <a:spcPct val="150000"/>
              </a:lnSpc>
              <a:buNone/>
            </a:pPr>
            <a:r>
              <a:rPr lang="en-US" altLang="zh-CN" sz="1200" dirty="0">
                <a:latin typeface="微软雅黑" panose="020B0503020204020204" charset="-122"/>
                <a:ea typeface="微软雅黑" panose="020B0503020204020204" charset="-122"/>
                <a:sym typeface="Calibri" panose="020F0502020204030204" charset="0"/>
              </a:rPr>
              <a:t>        content:'';</a:t>
            </a:r>
            <a:endParaRPr lang="en-US" altLang="zh-CN" sz="1200" dirty="0">
              <a:latin typeface="微软雅黑" panose="020B0503020204020204" charset="-122"/>
              <a:ea typeface="微软雅黑" panose="020B0503020204020204" charset="-122"/>
              <a:sym typeface="Calibri" panose="020F0502020204030204" charset="0"/>
            </a:endParaRPr>
          </a:p>
          <a:p>
            <a:pPr lvl="0" eaLnBrk="1" hangingPunct="1">
              <a:lnSpc>
                <a:spcPct val="150000"/>
              </a:lnSpc>
              <a:buNone/>
            </a:pPr>
            <a:r>
              <a:rPr lang="en-US" altLang="zh-CN" sz="1200" dirty="0">
                <a:latin typeface="微软雅黑" panose="020B0503020204020204" charset="-122"/>
                <a:ea typeface="微软雅黑" panose="020B0503020204020204" charset="-122"/>
                <a:sym typeface="Calibri" panose="020F0502020204030204" charset="0"/>
              </a:rPr>
              <a:t>        height:0;</a:t>
            </a:r>
            <a:endParaRPr lang="en-US" altLang="zh-CN" sz="1200" dirty="0">
              <a:latin typeface="微软雅黑" panose="020B0503020204020204" charset="-122"/>
              <a:ea typeface="微软雅黑" panose="020B0503020204020204" charset="-122"/>
              <a:sym typeface="Calibri" panose="020F0502020204030204" charset="0"/>
            </a:endParaRPr>
          </a:p>
          <a:p>
            <a:pPr lvl="0" eaLnBrk="1" hangingPunct="1">
              <a:lnSpc>
                <a:spcPct val="150000"/>
              </a:lnSpc>
              <a:buNone/>
            </a:pPr>
            <a:r>
              <a:rPr lang="en-US" altLang="zh-CN" sz="1200" dirty="0">
                <a:latin typeface="微软雅黑" panose="020B0503020204020204" charset="-122"/>
                <a:ea typeface="微软雅黑" panose="020B0503020204020204" charset="-122"/>
                <a:sym typeface="Calibri" panose="020F0502020204030204" charset="0"/>
              </a:rPr>
              <a:t>        display: block;</a:t>
            </a:r>
            <a:endParaRPr lang="en-US" altLang="zh-CN" sz="1200" dirty="0">
              <a:latin typeface="微软雅黑" panose="020B0503020204020204" charset="-122"/>
              <a:ea typeface="微软雅黑" panose="020B0503020204020204" charset="-122"/>
              <a:sym typeface="Calibri" panose="020F0502020204030204" charset="0"/>
            </a:endParaRPr>
          </a:p>
          <a:p>
            <a:pPr lvl="0" eaLnBrk="1" hangingPunct="1">
              <a:lnSpc>
                <a:spcPct val="150000"/>
              </a:lnSpc>
              <a:buNone/>
            </a:pPr>
            <a:r>
              <a:rPr lang="en-US" altLang="zh-CN" sz="1200" dirty="0">
                <a:latin typeface="微软雅黑" panose="020B0503020204020204" charset="-122"/>
                <a:ea typeface="微软雅黑" panose="020B0503020204020204" charset="-122"/>
                <a:sym typeface="Calibri" panose="020F0502020204030204" charset="0"/>
              </a:rPr>
              <a:t>        clear: both;</a:t>
            </a:r>
            <a:endParaRPr lang="en-US" altLang="zh-CN" sz="1200" dirty="0">
              <a:latin typeface="微软雅黑" panose="020B0503020204020204" charset="-122"/>
              <a:ea typeface="微软雅黑" panose="020B0503020204020204" charset="-122"/>
              <a:sym typeface="Calibri" panose="020F0502020204030204" charset="0"/>
            </a:endParaRPr>
          </a:p>
          <a:p>
            <a:pPr lvl="0" eaLnBrk="1" hangingPunct="1">
              <a:lnSpc>
                <a:spcPct val="150000"/>
              </a:lnSpc>
              <a:buNone/>
            </a:pPr>
            <a:r>
              <a:rPr lang="en-US" altLang="zh-CN" sz="1200" dirty="0">
                <a:latin typeface="微软雅黑" panose="020B0503020204020204" charset="-122"/>
                <a:ea typeface="微软雅黑" panose="020B0503020204020204" charset="-122"/>
                <a:sym typeface="Calibri" panose="020F0502020204030204" charset="0"/>
              </a:rPr>
              <a:t>        visibility: hidden;</a:t>
            </a:r>
            <a:endParaRPr lang="en-US" altLang="zh-CN" sz="1200" dirty="0">
              <a:latin typeface="微软雅黑" panose="020B0503020204020204" charset="-122"/>
              <a:ea typeface="微软雅黑" panose="020B0503020204020204" charset="-122"/>
              <a:sym typeface="Calibri" panose="020F0502020204030204" charset="0"/>
            </a:endParaRPr>
          </a:p>
          <a:p>
            <a:pPr lvl="0" eaLnBrk="1" hangingPunct="1">
              <a:lnSpc>
                <a:spcPct val="150000"/>
              </a:lnSpc>
              <a:buNone/>
            </a:pPr>
            <a:r>
              <a:rPr lang="en-US" altLang="zh-CN" sz="1200" dirty="0">
                <a:latin typeface="微软雅黑" panose="020B0503020204020204" charset="-122"/>
                <a:ea typeface="微软雅黑" panose="020B0503020204020204" charset="-122"/>
                <a:sym typeface="Calibri" panose="020F0502020204030204" charset="0"/>
              </a:rPr>
              <a:t>        zoom:1;</a:t>
            </a:r>
            <a:endParaRPr lang="en-US" altLang="zh-CN" sz="1200" dirty="0">
              <a:latin typeface="微软雅黑" panose="020B0503020204020204" charset="-122"/>
              <a:ea typeface="微软雅黑" panose="020B0503020204020204" charset="-122"/>
              <a:sym typeface="Calibri" panose="020F0502020204030204" charset="0"/>
            </a:endParaRPr>
          </a:p>
          <a:p>
            <a:pPr lvl="0" eaLnBrk="1" hangingPunct="1">
              <a:lnSpc>
                <a:spcPct val="150000"/>
              </a:lnSpc>
              <a:buNone/>
            </a:pPr>
            <a:r>
              <a:rPr lang="en-US" altLang="zh-CN" sz="1200" dirty="0">
                <a:latin typeface="微软雅黑" panose="020B0503020204020204" charset="-122"/>
                <a:ea typeface="微软雅黑" panose="020B0503020204020204" charset="-122"/>
                <a:sym typeface="Calibri" panose="020F0502020204030204" charset="0"/>
              </a:rPr>
              <a:t>     }</a:t>
            </a:r>
            <a:endParaRPr lang="en-US" altLang="zh-CN" sz="1200" dirty="0">
              <a:latin typeface="微软雅黑" panose="020B0503020204020204" charset="-122"/>
              <a:ea typeface="微软雅黑" panose="020B0503020204020204" charset="-122"/>
              <a:sym typeface="Calibri" panose="020F0502020204030204" charset="0"/>
            </a:endParaRPr>
          </a:p>
        </p:txBody>
      </p:sp>
    </p:spTree>
  </p:cSld>
  <p:clrMapOvr>
    <a:masterClrMapping/>
  </p:clrMapOvr>
  <p:transition spd="slow">
    <p:fade/>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1465421" y="1402080"/>
            <a:ext cx="1948815" cy="2013585"/>
          </a:xfrm>
          <a:prstGeom prst="rect">
            <a:avLst/>
          </a:prstGeom>
        </p:spPr>
      </p:pic>
      <p:pic>
        <p:nvPicPr>
          <p:cNvPr id="3" name="图片 2"/>
          <p:cNvPicPr>
            <a:picLocks noChangeAspect="1"/>
          </p:cNvPicPr>
          <p:nvPr/>
        </p:nvPicPr>
        <p:blipFill>
          <a:blip r:embed="rId2"/>
          <a:stretch>
            <a:fillRect/>
          </a:stretch>
        </p:blipFill>
        <p:spPr>
          <a:xfrm>
            <a:off x="4181475" y="1357789"/>
            <a:ext cx="2439829" cy="2057876"/>
          </a:xfrm>
          <a:prstGeom prst="rect">
            <a:avLst/>
          </a:prstGeom>
        </p:spPr>
      </p:pic>
      <p:pic>
        <p:nvPicPr>
          <p:cNvPr id="4" name="图片 3"/>
          <p:cNvPicPr>
            <a:picLocks noChangeAspect="1"/>
          </p:cNvPicPr>
          <p:nvPr/>
        </p:nvPicPr>
        <p:blipFill>
          <a:blip r:embed="rId3"/>
          <a:stretch>
            <a:fillRect/>
          </a:stretch>
        </p:blipFill>
        <p:spPr>
          <a:xfrm>
            <a:off x="1465421" y="3765233"/>
            <a:ext cx="1910239" cy="1859756"/>
          </a:xfrm>
          <a:prstGeom prst="rect">
            <a:avLst/>
          </a:prstGeom>
        </p:spPr>
      </p:pic>
      <p:pic>
        <p:nvPicPr>
          <p:cNvPr id="5" name="图片 4"/>
          <p:cNvPicPr>
            <a:picLocks noChangeAspect="1"/>
          </p:cNvPicPr>
          <p:nvPr/>
        </p:nvPicPr>
        <p:blipFill>
          <a:blip r:embed="rId4"/>
          <a:stretch>
            <a:fillRect/>
          </a:stretch>
        </p:blipFill>
        <p:spPr>
          <a:xfrm>
            <a:off x="4181475" y="3765233"/>
            <a:ext cx="2478405" cy="1507331"/>
          </a:xfrm>
          <a:prstGeom prst="rect">
            <a:avLst/>
          </a:prstGeom>
        </p:spPr>
      </p:pic>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1506" name="TextBox 3"/>
          <p:cNvSpPr txBox="1"/>
          <p:nvPr/>
        </p:nvSpPr>
        <p:spPr>
          <a:xfrm>
            <a:off x="1670447" y="1420178"/>
            <a:ext cx="1706880" cy="321945"/>
          </a:xfrm>
          <a:prstGeom prst="rect">
            <a:avLst/>
          </a:prstGeom>
          <a:noFill/>
          <a:ln w="9525">
            <a:noFill/>
          </a:ln>
        </p:spPr>
        <p:txBody>
          <a:bodyPr wrap="none" anchor="ctr">
            <a:spAutoFit/>
          </a:bodyPr>
          <a:p>
            <a:pPr lvl="0" eaLnBrk="1" hangingPunct="1">
              <a:buNone/>
            </a:pPr>
            <a:r>
              <a:rPr lang="zh-CN" altLang="en-US" sz="1500" b="1" dirty="0">
                <a:latin typeface="微软雅黑" panose="020B0503020204020204" charset="-122"/>
                <a:ea typeface="微软雅黑" panose="020B0503020204020204" charset="-122"/>
                <a:sym typeface="Calibri" panose="020F0502020204030204" charset="0"/>
              </a:rPr>
              <a:t>网站内部基本文件</a:t>
            </a:r>
            <a:endParaRPr lang="zh-CN" altLang="en-US" sz="1500" b="1" dirty="0">
              <a:latin typeface="微软雅黑" panose="020B0503020204020204" charset="-122"/>
              <a:ea typeface="微软雅黑" panose="020B0503020204020204" charset="-122"/>
              <a:sym typeface="Calibri" panose="020F0502020204030204" charset="0"/>
            </a:endParaRPr>
          </a:p>
        </p:txBody>
      </p:sp>
      <p:sp>
        <p:nvSpPr>
          <p:cNvPr id="21507" name="TextBox 4"/>
          <p:cNvSpPr txBox="1"/>
          <p:nvPr/>
        </p:nvSpPr>
        <p:spPr>
          <a:xfrm>
            <a:off x="1656160" y="1863329"/>
            <a:ext cx="2016760" cy="922020"/>
          </a:xfrm>
          <a:prstGeom prst="rect">
            <a:avLst/>
          </a:prstGeom>
          <a:noFill/>
          <a:ln w="9525">
            <a:noFill/>
          </a:ln>
        </p:spPr>
        <p:txBody>
          <a:bodyPr wrap="none">
            <a:spAutoFit/>
          </a:bodyPr>
          <a:p>
            <a:pPr lvl="0" eaLnBrk="1" hangingPunct="1">
              <a:lnSpc>
                <a:spcPct val="150000"/>
              </a:lnSpc>
              <a:buNone/>
            </a:pPr>
            <a:r>
              <a:rPr lang="zh-CN" altLang="en-US" sz="1200" dirty="0">
                <a:latin typeface="微软雅黑" panose="020B0503020204020204" charset="-122"/>
                <a:ea typeface="微软雅黑" panose="020B0503020204020204" charset="-122"/>
                <a:sym typeface="Calibri" panose="020F0502020204030204" charset="0"/>
              </a:rPr>
              <a:t>文件夹</a:t>
            </a:r>
            <a:r>
              <a:rPr lang="en-US" altLang="zh-CN" sz="1200" dirty="0">
                <a:latin typeface="微软雅黑" panose="020B0503020204020204" charset="-122"/>
                <a:ea typeface="微软雅黑" panose="020B0503020204020204" charset="-122"/>
                <a:sym typeface="Calibri" panose="020F0502020204030204" charset="0"/>
              </a:rPr>
              <a:t>images</a:t>
            </a:r>
            <a:r>
              <a:rPr lang="zh-CN" altLang="en-US" sz="1200" dirty="0">
                <a:latin typeface="微软雅黑" panose="020B0503020204020204" charset="-122"/>
                <a:ea typeface="微软雅黑" panose="020B0503020204020204" charset="-122"/>
                <a:sym typeface="Calibri" panose="020F0502020204030204" charset="0"/>
              </a:rPr>
              <a:t>：存放图片</a:t>
            </a:r>
            <a:endParaRPr lang="en-US" altLang="zh-CN" sz="1200" dirty="0">
              <a:latin typeface="微软雅黑" panose="020B0503020204020204" charset="-122"/>
              <a:ea typeface="微软雅黑" panose="020B0503020204020204" charset="-122"/>
              <a:sym typeface="Calibri" panose="020F0502020204030204" charset="0"/>
            </a:endParaRPr>
          </a:p>
          <a:p>
            <a:pPr lvl="0" eaLnBrk="1" hangingPunct="1">
              <a:lnSpc>
                <a:spcPct val="150000"/>
              </a:lnSpc>
              <a:buNone/>
            </a:pPr>
            <a:r>
              <a:rPr lang="zh-CN" altLang="en-US" sz="1200" dirty="0">
                <a:latin typeface="微软雅黑" panose="020B0503020204020204" charset="-122"/>
                <a:ea typeface="微软雅黑" panose="020B0503020204020204" charset="-122"/>
                <a:sym typeface="Calibri" panose="020F0502020204030204" charset="0"/>
              </a:rPr>
              <a:t>文件夹</a:t>
            </a:r>
            <a:r>
              <a:rPr lang="en-US" altLang="zh-CN" sz="1200" dirty="0">
                <a:latin typeface="微软雅黑" panose="020B0503020204020204" charset="-122"/>
                <a:ea typeface="微软雅黑" panose="020B0503020204020204" charset="-122"/>
                <a:sym typeface="Calibri" panose="020F0502020204030204" charset="0"/>
              </a:rPr>
              <a:t>css</a:t>
            </a:r>
            <a:r>
              <a:rPr lang="zh-CN" altLang="en-US" sz="1200" dirty="0">
                <a:latin typeface="微软雅黑" panose="020B0503020204020204" charset="-122"/>
                <a:ea typeface="微软雅黑" panose="020B0503020204020204" charset="-122"/>
                <a:sym typeface="Calibri" panose="020F0502020204030204" charset="0"/>
              </a:rPr>
              <a:t>：存放</a:t>
            </a:r>
            <a:r>
              <a:rPr lang="en-US" altLang="zh-CN" sz="1200" dirty="0">
                <a:latin typeface="微软雅黑" panose="020B0503020204020204" charset="-122"/>
                <a:ea typeface="微软雅黑" panose="020B0503020204020204" charset="-122"/>
                <a:sym typeface="Calibri" panose="020F0502020204030204" charset="0"/>
              </a:rPr>
              <a:t>css</a:t>
            </a:r>
            <a:r>
              <a:rPr lang="zh-CN" altLang="en-US" sz="1200" dirty="0">
                <a:latin typeface="微软雅黑" panose="020B0503020204020204" charset="-122"/>
                <a:ea typeface="微软雅黑" panose="020B0503020204020204" charset="-122"/>
                <a:sym typeface="Calibri" panose="020F0502020204030204" charset="0"/>
              </a:rPr>
              <a:t>文件</a:t>
            </a:r>
            <a:endParaRPr lang="en-US" altLang="zh-CN" sz="1200" dirty="0">
              <a:latin typeface="微软雅黑" panose="020B0503020204020204" charset="-122"/>
              <a:ea typeface="微软雅黑" panose="020B0503020204020204" charset="-122"/>
              <a:sym typeface="Calibri" panose="020F0502020204030204" charset="0"/>
            </a:endParaRPr>
          </a:p>
          <a:p>
            <a:pPr lvl="0" eaLnBrk="1" hangingPunct="1">
              <a:lnSpc>
                <a:spcPct val="150000"/>
              </a:lnSpc>
              <a:buNone/>
            </a:pPr>
            <a:r>
              <a:rPr lang="zh-CN" altLang="en-US" sz="1200" dirty="0">
                <a:latin typeface="微软雅黑" panose="020B0503020204020204" charset="-122"/>
                <a:ea typeface="微软雅黑" panose="020B0503020204020204" charset="-122"/>
                <a:sym typeface="Calibri" panose="020F0502020204030204" charset="0"/>
              </a:rPr>
              <a:t>文件</a:t>
            </a:r>
            <a:r>
              <a:rPr lang="en-US" altLang="zh-CN" sz="1200" dirty="0">
                <a:latin typeface="微软雅黑" panose="020B0503020204020204" charset="-122"/>
                <a:ea typeface="微软雅黑" panose="020B0503020204020204" charset="-122"/>
                <a:sym typeface="Calibri" panose="020F0502020204030204" charset="0"/>
              </a:rPr>
              <a:t>index.html</a:t>
            </a:r>
            <a:r>
              <a:rPr lang="zh-CN" altLang="en-US" sz="1200" dirty="0">
                <a:latin typeface="微软雅黑" panose="020B0503020204020204" charset="-122"/>
                <a:ea typeface="微软雅黑" panose="020B0503020204020204" charset="-122"/>
                <a:sym typeface="Calibri" panose="020F0502020204030204" charset="0"/>
              </a:rPr>
              <a:t>：网站首页</a:t>
            </a:r>
            <a:endParaRPr lang="en-US" altLang="zh-CN" sz="1200" dirty="0">
              <a:latin typeface="微软雅黑" panose="020B0503020204020204" charset="-122"/>
              <a:ea typeface="微软雅黑" panose="020B0503020204020204" charset="-122"/>
              <a:sym typeface="Calibri" panose="020F0502020204030204" charset="0"/>
            </a:endParaRPr>
          </a:p>
        </p:txBody>
      </p:sp>
    </p:spTree>
  </p:cSld>
  <p:clrMapOvr>
    <a:masterClrMapping/>
  </p:clrMapOvr>
  <p:transition spd="slow">
    <p:fade/>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1506" name="TextBox 3"/>
          <p:cNvSpPr txBox="1"/>
          <p:nvPr/>
        </p:nvSpPr>
        <p:spPr>
          <a:xfrm>
            <a:off x="1670447" y="1420178"/>
            <a:ext cx="1135380" cy="321945"/>
          </a:xfrm>
          <a:prstGeom prst="rect">
            <a:avLst/>
          </a:prstGeom>
          <a:noFill/>
          <a:ln w="9525">
            <a:noFill/>
          </a:ln>
        </p:spPr>
        <p:txBody>
          <a:bodyPr wrap="none" anchor="ctr">
            <a:spAutoFit/>
          </a:bodyPr>
          <a:p>
            <a:pPr lvl="0" eaLnBrk="1" hangingPunct="1">
              <a:buNone/>
            </a:pPr>
            <a:r>
              <a:rPr lang="zh-CN" altLang="en-US" sz="1500" b="1" dirty="0">
                <a:latin typeface="微软雅黑" panose="020B0503020204020204" charset="-122"/>
                <a:ea typeface="微软雅黑" panose="020B0503020204020204" charset="-122"/>
                <a:sym typeface="Calibri" panose="020F0502020204030204" charset="0"/>
              </a:rPr>
              <a:t>定位的概念</a:t>
            </a:r>
            <a:endParaRPr lang="zh-CN" altLang="en-US" sz="1500" b="1" dirty="0">
              <a:latin typeface="微软雅黑" panose="020B0503020204020204" charset="-122"/>
              <a:ea typeface="微软雅黑" panose="020B0503020204020204" charset="-122"/>
              <a:sym typeface="Calibri" panose="020F0502020204030204" charset="0"/>
            </a:endParaRPr>
          </a:p>
        </p:txBody>
      </p:sp>
      <p:sp>
        <p:nvSpPr>
          <p:cNvPr id="21507" name="TextBox 4"/>
          <p:cNvSpPr txBox="1"/>
          <p:nvPr/>
        </p:nvSpPr>
        <p:spPr>
          <a:xfrm>
            <a:off x="1656160" y="1863329"/>
            <a:ext cx="7040880" cy="645160"/>
          </a:xfrm>
          <a:prstGeom prst="rect">
            <a:avLst/>
          </a:prstGeom>
          <a:noFill/>
          <a:ln w="9525">
            <a:noFill/>
          </a:ln>
        </p:spPr>
        <p:txBody>
          <a:bodyPr wrap="none">
            <a:spAutoFit/>
          </a:bodyPr>
          <a:p>
            <a:pPr lvl="0" eaLnBrk="1" hangingPunct="1">
              <a:lnSpc>
                <a:spcPct val="150000"/>
              </a:lnSpc>
              <a:buNone/>
            </a:pPr>
            <a:r>
              <a:rPr lang="zh-CN" altLang="en-US" sz="1200" dirty="0">
                <a:latin typeface="微软雅黑" panose="020B0503020204020204" charset="-122"/>
                <a:ea typeface="微软雅黑" panose="020B0503020204020204" charset="-122"/>
                <a:sym typeface="Calibri" panose="020F0502020204030204" charset="0"/>
              </a:rPr>
              <a:t>在网页中当某个元素加了定位属性，我们可以指定这个元素在网页具体在任意坐标位置，同时可以实现</a:t>
            </a:r>
            <a:endParaRPr lang="zh-CN" altLang="en-US" sz="1200" dirty="0">
              <a:latin typeface="微软雅黑" panose="020B0503020204020204" charset="-122"/>
              <a:ea typeface="微软雅黑" panose="020B0503020204020204" charset="-122"/>
              <a:sym typeface="Calibri" panose="020F0502020204030204" charset="0"/>
            </a:endParaRPr>
          </a:p>
          <a:p>
            <a:pPr lvl="0" eaLnBrk="1" hangingPunct="1">
              <a:lnSpc>
                <a:spcPct val="150000"/>
              </a:lnSpc>
              <a:buNone/>
            </a:pPr>
            <a:r>
              <a:rPr lang="zh-CN" altLang="en-US" sz="1200" dirty="0">
                <a:latin typeface="微软雅黑" panose="020B0503020204020204" charset="-122"/>
                <a:ea typeface="微软雅黑" panose="020B0503020204020204" charset="-122"/>
                <a:sym typeface="Calibri" panose="020F0502020204030204" charset="0"/>
              </a:rPr>
              <a:t>和其它元素重叠的效果。</a:t>
            </a:r>
            <a:endParaRPr lang="zh-CN" altLang="en-US" sz="1200" dirty="0">
              <a:latin typeface="微软雅黑" panose="020B0503020204020204" charset="-122"/>
              <a:ea typeface="微软雅黑" panose="020B0503020204020204" charset="-122"/>
              <a:sym typeface="Calibri" panose="020F0502020204030204" charset="0"/>
            </a:endParaRPr>
          </a:p>
        </p:txBody>
      </p:sp>
    </p:spTree>
  </p:cSld>
  <p:clrMapOvr>
    <a:masterClrMapping/>
  </p:clrMapOvr>
  <p:transition spd="slow">
    <p:fade/>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1061085" y="1238885"/>
            <a:ext cx="7022465" cy="3138170"/>
          </a:xfrm>
          <a:prstGeom prst="rect">
            <a:avLst/>
          </a:prstGeom>
          <a:noFill/>
        </p:spPr>
        <p:txBody>
          <a:bodyPr wrap="square" rtlCol="0">
            <a:spAutoFit/>
          </a:bodyPr>
          <a:p>
            <a:r>
              <a:rPr lang="zh-CN" altLang="en-US"/>
              <a:t>1.word-spacing  单词间距</a:t>
            </a:r>
            <a:endParaRPr lang="zh-CN" altLang="en-US"/>
          </a:p>
          <a:p>
            <a:r>
              <a:rPr lang="zh-CN" altLang="en-US"/>
              <a:t> 对中文没有效果，主要针对于 英文</a:t>
            </a:r>
            <a:r>
              <a:rPr lang="zh-CN" altLang="en-US">
                <a:solidFill>
                  <a:srgbClr val="FF0000"/>
                </a:solidFill>
              </a:rPr>
              <a:t>单词</a:t>
            </a:r>
            <a:r>
              <a:rPr lang="zh-CN" altLang="en-US"/>
              <a:t>。</a:t>
            </a:r>
            <a:endParaRPr lang="zh-CN" altLang="en-US"/>
          </a:p>
          <a:p>
            <a:endParaRPr lang="zh-CN" altLang="en-US"/>
          </a:p>
          <a:p>
            <a:r>
              <a:rPr lang="en-US" altLang="zh-CN"/>
              <a:t>2.</a:t>
            </a:r>
            <a:r>
              <a:rPr lang="zh-CN" altLang="en-US"/>
              <a:t>white-space  空白符处理</a:t>
            </a:r>
            <a:endParaRPr lang="zh-CN" altLang="en-US"/>
          </a:p>
          <a:p>
            <a:r>
              <a:rPr lang="zh-CN" altLang="en-US"/>
              <a:t>   pre：预格式化，按文档的书写格式保留空格、空行原样显示。</a:t>
            </a:r>
            <a:endParaRPr lang="zh-CN" altLang="en-US"/>
          </a:p>
          <a:p>
            <a:r>
              <a:rPr lang="zh-CN" altLang="en-US"/>
              <a:t>   nowrap : 强制文字 在一行内显示 除非遇到br 等换行 </a:t>
            </a:r>
            <a:endParaRPr lang="zh-CN" altLang="en-US"/>
          </a:p>
          <a:p>
            <a:r>
              <a:rPr lang="en-US" altLang="zh-CN"/>
              <a:t>3.</a:t>
            </a:r>
            <a:r>
              <a:rPr lang="zh-CN" altLang="en-US"/>
              <a:t>当内容超出的部分用省略号显示</a:t>
            </a:r>
            <a:endParaRPr lang="zh-CN" altLang="en-US"/>
          </a:p>
          <a:p>
            <a:r>
              <a:rPr lang="zh-CN" altLang="en-US"/>
              <a:t>  需要三句话搭配使用。</a:t>
            </a:r>
            <a:endParaRPr lang="zh-CN" altLang="en-US"/>
          </a:p>
          <a:p>
            <a:r>
              <a:rPr lang="zh-CN" altLang="en-US"/>
              <a:t>  1. 强制一行内显示   white-space:nowrap;</a:t>
            </a:r>
            <a:endParaRPr lang="zh-CN" altLang="en-US"/>
          </a:p>
          <a:p>
            <a:r>
              <a:rPr lang="zh-CN" altLang="en-US"/>
              <a:t>  2. 隐藏超出的那部分  overflow:hidden;</a:t>
            </a:r>
            <a:endParaRPr lang="zh-CN" altLang="en-US"/>
          </a:p>
          <a:p>
            <a:r>
              <a:rPr lang="zh-CN" altLang="en-US"/>
              <a:t>  3. 用省略号来代替   text-overflow: ellipsis;</a:t>
            </a:r>
            <a:endParaRPr lang="zh-CN" alt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idx="4294967295"/>
          </p:nvPr>
        </p:nvSpPr>
        <p:spPr>
          <a:xfrm>
            <a:off x="1764506" y="1539479"/>
            <a:ext cx="4264819" cy="597694"/>
          </a:xfrm>
          <a:prstGeom prst="rect">
            <a:avLst/>
          </a:prstGeom>
        </p:spPr>
        <p:txBody>
          <a:bodyPr>
            <a:normAutofit fontScale="90000"/>
          </a:bodyPr>
          <a:lstStyle/>
          <a:p>
            <a:pPr eaLnBrk="1" hangingPunct="1"/>
            <a:r>
              <a:rPr lang="zh-CN" altLang="zh-CN"/>
              <a:t>html发展历史</a:t>
            </a:r>
            <a:endParaRPr lang="zh-CN" altLang="zh-CN"/>
          </a:p>
        </p:txBody>
      </p:sp>
      <p:sp>
        <p:nvSpPr>
          <p:cNvPr id="6147" name="Rectangle 3"/>
          <p:cNvSpPr>
            <a:spLocks noGrp="1" noChangeArrowheads="1"/>
          </p:cNvSpPr>
          <p:nvPr>
            <p:ph type="body" idx="4294967295"/>
          </p:nvPr>
        </p:nvSpPr>
        <p:spPr>
          <a:xfrm>
            <a:off x="1485900" y="1768079"/>
            <a:ext cx="6172200" cy="3683794"/>
          </a:xfrm>
          <a:prstGeom prst="rect">
            <a:avLst/>
          </a:prstGeom>
        </p:spPr>
        <p:txBody>
          <a:bodyPr/>
          <a:lstStyle/>
          <a:p>
            <a:pPr marL="0" indent="0" eaLnBrk="1" hangingPunct="1">
              <a:buNone/>
            </a:pPr>
            <a:r>
              <a:rPr lang="zh-CN" altLang="zh-CN"/>
              <a:t> </a:t>
            </a:r>
            <a:endParaRPr lang="zh-CN" altLang="zh-CN"/>
          </a:p>
        </p:txBody>
      </p:sp>
      <p:pic>
        <p:nvPicPr>
          <p:cNvPr id="6148" name="Picture 4"/>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926431" y="2402681"/>
            <a:ext cx="5479256" cy="24157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987425" y="1136015"/>
            <a:ext cx="7413625" cy="922020"/>
          </a:xfrm>
          <a:prstGeom prst="rect">
            <a:avLst/>
          </a:prstGeom>
          <a:noFill/>
        </p:spPr>
        <p:txBody>
          <a:bodyPr wrap="square" rtlCol="0">
            <a:spAutoFit/>
          </a:bodyPr>
          <a:p>
            <a:r>
              <a:rPr lang="en-US" altLang="zh-CN"/>
              <a:t>1.table  </a:t>
            </a:r>
            <a:endParaRPr lang="en-US" altLang="zh-CN"/>
          </a:p>
          <a:p>
            <a:r>
              <a:rPr lang="en-US" altLang="zh-CN"/>
              <a:t>2.iframe</a:t>
            </a:r>
            <a:endParaRPr lang="en-US" altLang="zh-CN"/>
          </a:p>
          <a:p>
            <a:r>
              <a:rPr lang="en-US" altLang="zh-CN"/>
              <a:t>3.ps</a:t>
            </a:r>
            <a:r>
              <a:rPr lang="zh-CN" altLang="en-US"/>
              <a:t>切图</a:t>
            </a:r>
            <a:endParaRPr lang="zh-CN" altLang="en-US"/>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nvPicPr>
        <p:blipFill>
          <a:blip r:embed="rId1"/>
          <a:stretch>
            <a:fillRect/>
          </a:stretch>
        </p:blipFill>
        <p:spPr>
          <a:xfrm>
            <a:off x="1058545" y="1136015"/>
            <a:ext cx="7470140" cy="4715510"/>
          </a:xfrm>
          <a:prstGeom prst="rect">
            <a:avLst/>
          </a:prstGeom>
        </p:spPr>
      </p:pic>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图片 4"/>
          <p:cNvPicPr>
            <a:picLocks noChangeAspect="1"/>
          </p:cNvPicPr>
          <p:nvPr/>
        </p:nvPicPr>
        <p:blipFill>
          <a:blip r:embed="rId1"/>
          <a:stretch>
            <a:fillRect/>
          </a:stretch>
        </p:blipFill>
        <p:spPr>
          <a:xfrm>
            <a:off x="661035" y="918210"/>
            <a:ext cx="7417435" cy="4749165"/>
          </a:xfrm>
          <a:prstGeom prst="rect">
            <a:avLst/>
          </a:prstGeom>
        </p:spPr>
      </p:pic>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nvPicPr>
        <p:blipFill>
          <a:blip r:embed="rId1"/>
          <a:stretch>
            <a:fillRect/>
          </a:stretch>
        </p:blipFill>
        <p:spPr>
          <a:xfrm>
            <a:off x="892810" y="1264285"/>
            <a:ext cx="7934325" cy="4328795"/>
          </a:xfrm>
          <a:prstGeom prst="rect">
            <a:avLst/>
          </a:prstGeom>
        </p:spPr>
      </p:pic>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680085" y="1190625"/>
            <a:ext cx="8131175" cy="4476750"/>
          </a:xfrm>
          <a:prstGeom prst="rect">
            <a:avLst/>
          </a:prstGeom>
        </p:spPr>
      </p:pic>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767080" y="1196975"/>
            <a:ext cx="7825105" cy="4798695"/>
          </a:xfrm>
          <a:prstGeom prst="rect">
            <a:avLst/>
          </a:prstGeom>
        </p:spPr>
      </p:pic>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767080" y="1196975"/>
            <a:ext cx="7825105" cy="4798695"/>
          </a:xfrm>
          <a:prstGeom prst="rect">
            <a:avLst/>
          </a:prstGeom>
        </p:spPr>
      </p:pic>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图片 2"/>
          <p:cNvPicPr>
            <a:picLocks noChangeAspect="1"/>
          </p:cNvPicPr>
          <p:nvPr/>
        </p:nvPicPr>
        <p:blipFill>
          <a:blip r:embed="rId1"/>
          <a:stretch>
            <a:fillRect/>
          </a:stretch>
        </p:blipFill>
        <p:spPr>
          <a:xfrm>
            <a:off x="768350" y="1132205"/>
            <a:ext cx="7218680" cy="4493895"/>
          </a:xfrm>
          <a:prstGeom prst="rect">
            <a:avLst/>
          </a:prstGeom>
        </p:spPr>
      </p:pic>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1063625" y="1290955"/>
            <a:ext cx="7834630" cy="4224020"/>
          </a:xfrm>
          <a:prstGeom prst="rect">
            <a:avLst/>
          </a:prstGeom>
        </p:spPr>
      </p:pic>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628650" y="2226469"/>
            <a:ext cx="7683818" cy="2205038"/>
          </a:xfrm>
        </p:spPr>
        <p:txBody>
          <a:bodyPr>
            <a:noAutofit/>
          </a:bodyPr>
          <a:p>
            <a:r>
              <a:rPr lang="en-US" altLang="zh-CN" sz="1500"/>
              <a:t>doctype </a:t>
            </a:r>
            <a:r>
              <a:rPr lang="zh-CN" altLang="en-US" sz="1500"/>
              <a:t>文档类型的声明</a:t>
            </a:r>
            <a:endParaRPr lang="en-US" altLang="zh-CN" sz="1500"/>
          </a:p>
          <a:p>
            <a:r>
              <a:rPr lang="en-US" altLang="zh-CN" sz="1500"/>
              <a:t>charset  </a:t>
            </a:r>
            <a:r>
              <a:rPr lang="zh-CN" altLang="en-US" sz="1500"/>
              <a:t>编码设置</a:t>
            </a:r>
            <a:endParaRPr lang="zh-CN" altLang="en-US" sz="1500"/>
          </a:p>
          <a:p>
            <a:r>
              <a:rPr lang="zh-CN" altLang="en-US" sz="1500"/>
              <a:t>utf-8是目前最常用的字符集编码方式，常用的字符集编码方式还有gbk和gb2312。</a:t>
            </a:r>
            <a:endParaRPr lang="zh-CN" altLang="en-US" sz="1500"/>
          </a:p>
          <a:p>
            <a:r>
              <a:rPr lang="zh-CN" altLang="en-US" sz="1500"/>
              <a:t>gb2312 简单中文  包括6763个汉字</a:t>
            </a:r>
            <a:endParaRPr lang="zh-CN" altLang="en-US" sz="1500"/>
          </a:p>
          <a:p>
            <a:r>
              <a:rPr lang="zh-CN" altLang="en-US" sz="1500"/>
              <a:t>BIG5   繁体中文 港澳台等用</a:t>
            </a:r>
            <a:endParaRPr lang="zh-CN" altLang="en-US" sz="1500"/>
          </a:p>
          <a:p>
            <a:r>
              <a:rPr lang="zh-CN" altLang="en-US" sz="1500"/>
              <a:t>GBK包含全部中文字符    是GB2312的扩展，加入对繁体字的支持，兼容GB2312</a:t>
            </a:r>
            <a:endParaRPr lang="zh-CN" altLang="en-US" sz="1500"/>
          </a:p>
          <a:p>
            <a:r>
              <a:rPr lang="zh-CN" altLang="en-US" sz="1500"/>
              <a:t>UTF-8则包含全世界所有国家需要用到的字符</a:t>
            </a:r>
            <a:endParaRPr lang="zh-CN" altLang="en-US" sz="1500"/>
          </a:p>
          <a:p>
            <a:r>
              <a:rPr lang="en-US" altLang="zh-CN" sz="1500"/>
              <a:t>keywords </a:t>
            </a:r>
            <a:r>
              <a:rPr lang="zh-CN" altLang="en-US" sz="1500"/>
              <a:t>关键词      </a:t>
            </a:r>
            <a:endParaRPr lang="en-US" altLang="zh-CN" sz="1500"/>
          </a:p>
          <a:p>
            <a:r>
              <a:rPr lang="en-US" altLang="zh-CN" sz="1500"/>
              <a:t>description  </a:t>
            </a:r>
            <a:r>
              <a:rPr lang="zh-CN" altLang="en-US" sz="1500"/>
              <a:t>描述</a:t>
            </a:r>
            <a:endParaRPr lang="zh-CN" altLang="en-US" sz="1500"/>
          </a:p>
        </p:txBody>
      </p:sp>
      <p:pic>
        <p:nvPicPr>
          <p:cNvPr id="4" name="图片 3"/>
          <p:cNvPicPr>
            <a:picLocks noChangeAspect="1"/>
          </p:cNvPicPr>
          <p:nvPr/>
        </p:nvPicPr>
        <p:blipFill>
          <a:blip r:embed="rId1"/>
          <a:stretch>
            <a:fillRect/>
          </a:stretch>
        </p:blipFill>
        <p:spPr>
          <a:xfrm>
            <a:off x="408940" y="4481830"/>
            <a:ext cx="16083280" cy="43180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6865" name="标题 44033"/>
          <p:cNvSpPr>
            <a:spLocks noGrp="1"/>
          </p:cNvSpPr>
          <p:nvPr>
            <p:ph type="title"/>
          </p:nvPr>
        </p:nvSpPr>
        <p:spPr>
          <a:xfrm>
            <a:off x="1485900" y="1356122"/>
            <a:ext cx="6001941" cy="625078"/>
          </a:xfrm>
          <a:solidFill>
            <a:srgbClr val="FFFFFF"/>
          </a:solidFill>
          <a:ln>
            <a:noFill/>
          </a:ln>
        </p:spPr>
        <p:txBody>
          <a:bodyPr anchor="ctr">
            <a:normAutofit fontScale="90000"/>
          </a:bodyPr>
          <a:p>
            <a:r>
              <a:rPr lang="zh-CN" altLang="en-US" dirty="0"/>
              <a:t>HTML 骨架</a:t>
            </a:r>
            <a:endParaRPr lang="zh-CN" altLang="en-US" dirty="0"/>
          </a:p>
        </p:txBody>
      </p:sp>
      <p:pic>
        <p:nvPicPr>
          <p:cNvPr id="36866" name="图片 17"/>
          <p:cNvPicPr>
            <a:picLocks noChangeAspect="1"/>
          </p:cNvPicPr>
          <p:nvPr/>
        </p:nvPicPr>
        <p:blipFill>
          <a:blip r:embed="rId1"/>
          <a:stretch>
            <a:fillRect/>
          </a:stretch>
        </p:blipFill>
        <p:spPr>
          <a:xfrm>
            <a:off x="2690813" y="1852613"/>
            <a:ext cx="3544491" cy="3850481"/>
          </a:xfrm>
          <a:prstGeom prst="rect">
            <a:avLst/>
          </a:prstGeom>
          <a:noFill/>
          <a:ln w="9525">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7889" name="矩形 4"/>
          <p:cNvSpPr/>
          <p:nvPr/>
        </p:nvSpPr>
        <p:spPr>
          <a:xfrm>
            <a:off x="1485900" y="1939529"/>
            <a:ext cx="6209110" cy="368300"/>
          </a:xfrm>
          <a:prstGeom prst="rect">
            <a:avLst/>
          </a:prstGeom>
          <a:noFill/>
          <a:ln w="9525">
            <a:noFill/>
          </a:ln>
        </p:spPr>
        <p:txBody>
          <a:bodyPr anchor="t">
            <a:spAutoFit/>
          </a:bodyPr>
          <a:p>
            <a:r>
              <a:rPr lang="en-US" altLang="zh-CN" b="1" dirty="0">
                <a:solidFill>
                  <a:srgbClr val="009ED6"/>
                </a:solidFill>
                <a:latin typeface="Arial" panose="020B0604020202020204" pitchFamily="34" charset="0"/>
                <a:ea typeface="宋体" panose="02010600030101010101" pitchFamily="2" charset="-122"/>
              </a:rPr>
              <a:t> HTML</a:t>
            </a:r>
            <a:r>
              <a:rPr lang="zh-CN" altLang="en-US" b="1" dirty="0">
                <a:solidFill>
                  <a:srgbClr val="009ED6"/>
                </a:solidFill>
                <a:latin typeface="宋体" panose="02010600030101010101" pitchFamily="2" charset="-122"/>
                <a:ea typeface="宋体" panose="02010600030101010101" pitchFamily="2" charset="-122"/>
              </a:rPr>
              <a:t>标记分类</a:t>
            </a:r>
            <a:endParaRPr lang="zh-CN" altLang="en-US" b="1" dirty="0">
              <a:solidFill>
                <a:srgbClr val="009ED6"/>
              </a:solidFill>
              <a:latin typeface="宋体" panose="02010600030101010101" pitchFamily="2" charset="-122"/>
              <a:ea typeface="宋体" panose="02010600030101010101" pitchFamily="2" charset="-122"/>
            </a:endParaRPr>
          </a:p>
        </p:txBody>
      </p:sp>
      <p:sp>
        <p:nvSpPr>
          <p:cNvPr id="37890" name="内容占位符 2"/>
          <p:cNvSpPr>
            <a:spLocks noGrp="1"/>
          </p:cNvSpPr>
          <p:nvPr>
            <p:ph/>
          </p:nvPr>
        </p:nvSpPr>
        <p:spPr>
          <a:xfrm>
            <a:off x="1485900" y="2575322"/>
            <a:ext cx="6093619" cy="2719388"/>
          </a:xfrm>
          <a:prstGeom prst="rect">
            <a:avLst/>
          </a:prstGeom>
          <a:solidFill>
            <a:srgbClr val="FFFFFF"/>
          </a:solidFill>
          <a:ln w="9525">
            <a:noFill/>
          </a:ln>
        </p:spPr>
        <p:txBody>
          <a:bodyPr anchor="t"/>
          <a:p>
            <a:pPr marL="0" indent="457200">
              <a:lnSpc>
                <a:spcPct val="150000"/>
              </a:lnSpc>
              <a:buNone/>
            </a:pPr>
            <a:r>
              <a:rPr lang="zh-CN" altLang="en-US" sz="1350" dirty="0"/>
              <a:t>在</a:t>
            </a:r>
            <a:r>
              <a:rPr lang="en-US" altLang="zh-CN" sz="1350" dirty="0"/>
              <a:t>HTML</a:t>
            </a:r>
            <a:r>
              <a:rPr lang="zh-CN" altLang="en-US" sz="1350" dirty="0"/>
              <a:t>页面中，带有“</a:t>
            </a:r>
            <a:r>
              <a:rPr lang="en-US" altLang="zh-CN" sz="1350" dirty="0"/>
              <a:t>&lt; &gt;</a:t>
            </a:r>
            <a:r>
              <a:rPr lang="zh-CN" altLang="en-US" sz="1350" dirty="0"/>
              <a:t>”符号的元素被称为</a:t>
            </a:r>
            <a:r>
              <a:rPr lang="en-US" altLang="zh-CN" sz="1350" dirty="0"/>
              <a:t>HTML</a:t>
            </a:r>
            <a:r>
              <a:rPr lang="zh-CN" altLang="en-US" sz="1350" dirty="0"/>
              <a:t>标记，如上面提到的</a:t>
            </a:r>
            <a:r>
              <a:rPr lang="en-US" altLang="zh-CN" sz="1350" dirty="0"/>
              <a:t>&lt;html&gt;</a:t>
            </a:r>
            <a:r>
              <a:rPr lang="zh-CN" altLang="en-US" sz="1350" dirty="0"/>
              <a:t>、</a:t>
            </a:r>
            <a:r>
              <a:rPr lang="en-US" altLang="zh-CN" sz="1350" dirty="0"/>
              <a:t>&lt;head&gt;</a:t>
            </a:r>
            <a:r>
              <a:rPr lang="zh-CN" altLang="en-US" sz="1350" dirty="0"/>
              <a:t>、</a:t>
            </a:r>
            <a:r>
              <a:rPr lang="en-US" altLang="zh-CN" sz="1350" dirty="0"/>
              <a:t>&lt;body&gt;</a:t>
            </a:r>
            <a:r>
              <a:rPr lang="zh-CN" altLang="en-US" sz="1350" dirty="0"/>
              <a:t>都是</a:t>
            </a:r>
            <a:r>
              <a:rPr lang="en-US" altLang="zh-CN" sz="1350" dirty="0"/>
              <a:t>HTML</a:t>
            </a:r>
            <a:r>
              <a:rPr lang="zh-CN" altLang="en-US" sz="1350" dirty="0"/>
              <a:t>标记。所谓标记就是放在“</a:t>
            </a:r>
            <a:r>
              <a:rPr lang="en-US" altLang="zh-CN" sz="1350" dirty="0"/>
              <a:t>&lt; &gt;</a:t>
            </a:r>
            <a:r>
              <a:rPr lang="zh-CN" altLang="en-US" sz="1350" dirty="0"/>
              <a:t>”标记符中表示某个功能的编码命令，也称为</a:t>
            </a:r>
            <a:r>
              <a:rPr lang="en-US" altLang="zh-CN" sz="1350" dirty="0"/>
              <a:t>HTML</a:t>
            </a:r>
            <a:r>
              <a:rPr lang="zh-CN" altLang="en-US" sz="1350" dirty="0"/>
              <a:t>标签或</a:t>
            </a:r>
            <a:r>
              <a:rPr lang="en-US" altLang="zh-CN" sz="1350" dirty="0"/>
              <a:t>HTML</a:t>
            </a:r>
            <a:r>
              <a:rPr lang="zh-CN" altLang="en-US" sz="1350" dirty="0"/>
              <a:t>元素，统一称作</a:t>
            </a:r>
            <a:r>
              <a:rPr lang="en-US" altLang="zh-CN" sz="1350" dirty="0"/>
              <a:t>HTML</a:t>
            </a:r>
            <a:r>
              <a:rPr lang="zh-CN" altLang="en-US" sz="1350" dirty="0"/>
              <a:t>标记。</a:t>
            </a:r>
            <a:endParaRPr lang="zh-CN" altLang="en-US" sz="135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8913" name="矩形 4"/>
          <p:cNvSpPr/>
          <p:nvPr/>
        </p:nvSpPr>
        <p:spPr>
          <a:xfrm>
            <a:off x="1485900" y="1939529"/>
            <a:ext cx="6209110" cy="368300"/>
          </a:xfrm>
          <a:prstGeom prst="rect">
            <a:avLst/>
          </a:prstGeom>
          <a:noFill/>
          <a:ln w="9525">
            <a:noFill/>
          </a:ln>
        </p:spPr>
        <p:txBody>
          <a:bodyPr anchor="t">
            <a:spAutoFit/>
          </a:bodyPr>
          <a:p>
            <a:r>
              <a:rPr lang="en-US" altLang="zh-CN" b="1" dirty="0">
                <a:solidFill>
                  <a:srgbClr val="009ED6"/>
                </a:solidFill>
                <a:latin typeface="Arial" panose="020B0604020202020204" pitchFamily="34" charset="0"/>
                <a:ea typeface="宋体" panose="02010600030101010101" pitchFamily="2" charset="-122"/>
              </a:rPr>
              <a:t>HTML</a:t>
            </a:r>
            <a:r>
              <a:rPr lang="zh-CN" altLang="en-US" b="1" dirty="0">
                <a:solidFill>
                  <a:srgbClr val="009ED6"/>
                </a:solidFill>
                <a:latin typeface="宋体" panose="02010600030101010101" pitchFamily="2" charset="-122"/>
                <a:ea typeface="宋体" panose="02010600030101010101" pitchFamily="2" charset="-122"/>
              </a:rPr>
              <a:t>标记</a:t>
            </a:r>
            <a:r>
              <a:rPr lang="en-US" altLang="zh-CN" b="1" dirty="0">
                <a:solidFill>
                  <a:srgbClr val="009ED6"/>
                </a:solidFill>
                <a:latin typeface="宋体" panose="02010600030101010101" pitchFamily="2" charset="-122"/>
                <a:ea typeface="宋体" panose="02010600030101010101" pitchFamily="2" charset="-122"/>
              </a:rPr>
              <a:t>—</a:t>
            </a:r>
            <a:r>
              <a:rPr lang="zh-CN" altLang="en-US" b="1" dirty="0">
                <a:solidFill>
                  <a:srgbClr val="009ED6"/>
                </a:solidFill>
                <a:latin typeface="Arial" panose="020B0604020202020204" pitchFamily="34" charset="0"/>
                <a:ea typeface="宋体" panose="02010600030101010101" pitchFamily="2" charset="-122"/>
              </a:rPr>
              <a:t>双标记</a:t>
            </a:r>
            <a:endParaRPr lang="zh-CN" altLang="en-US" b="1" dirty="0">
              <a:solidFill>
                <a:srgbClr val="009ED6"/>
              </a:solidFill>
              <a:latin typeface="Arial" panose="020B0604020202020204" pitchFamily="34" charset="0"/>
              <a:ea typeface="宋体" panose="02010600030101010101" pitchFamily="2" charset="-122"/>
            </a:endParaRPr>
          </a:p>
        </p:txBody>
      </p:sp>
      <p:sp>
        <p:nvSpPr>
          <p:cNvPr id="38914" name="内容占位符 2"/>
          <p:cNvSpPr>
            <a:spLocks noGrp="1"/>
          </p:cNvSpPr>
          <p:nvPr>
            <p:ph/>
          </p:nvPr>
        </p:nvSpPr>
        <p:spPr>
          <a:xfrm>
            <a:off x="1485900" y="2575322"/>
            <a:ext cx="6209110" cy="2719388"/>
          </a:xfrm>
          <a:prstGeom prst="rect">
            <a:avLst/>
          </a:prstGeom>
          <a:solidFill>
            <a:srgbClr val="FFFFFF"/>
          </a:solidFill>
          <a:ln w="9525">
            <a:noFill/>
          </a:ln>
        </p:spPr>
        <p:txBody>
          <a:bodyPr anchor="t"/>
          <a:p>
            <a:pPr marL="0" indent="457200">
              <a:lnSpc>
                <a:spcPct val="150000"/>
              </a:lnSpc>
              <a:buNone/>
            </a:pPr>
            <a:r>
              <a:rPr lang="zh-CN" altLang="en-US" sz="1350" dirty="0"/>
              <a:t>双标记也称体标记，是指由开始和结束两个标记符组成的标记。其基本语法格式如下：</a:t>
            </a:r>
            <a:endParaRPr lang="en-US" altLang="zh-CN" sz="1350" dirty="0"/>
          </a:p>
          <a:p>
            <a:pPr marL="0" indent="457200">
              <a:lnSpc>
                <a:spcPct val="150000"/>
              </a:lnSpc>
              <a:buNone/>
            </a:pPr>
            <a:endParaRPr lang="zh-CN" altLang="en-US" sz="1350" dirty="0"/>
          </a:p>
          <a:p>
            <a:pPr marL="0" indent="457200">
              <a:lnSpc>
                <a:spcPct val="150000"/>
              </a:lnSpc>
              <a:buNone/>
            </a:pPr>
            <a:r>
              <a:rPr lang="zh-CN" altLang="en-US" sz="1350" dirty="0"/>
              <a:t>该语法中“</a:t>
            </a:r>
            <a:r>
              <a:rPr lang="en-US" altLang="zh-CN" sz="1350" dirty="0"/>
              <a:t>&lt;</a:t>
            </a:r>
            <a:r>
              <a:rPr lang="zh-CN" altLang="en-US" sz="1350" dirty="0"/>
              <a:t>标记名</a:t>
            </a:r>
            <a:r>
              <a:rPr lang="en-US" altLang="zh-CN" sz="1350" dirty="0"/>
              <a:t>&gt;</a:t>
            </a:r>
            <a:r>
              <a:rPr lang="zh-CN" altLang="en-US" sz="1350" dirty="0"/>
              <a:t>”表示该标记的作用开始，一般称为“开始标记（</a:t>
            </a:r>
            <a:r>
              <a:rPr lang="en-US" altLang="zh-CN" sz="1350" dirty="0"/>
              <a:t>start tag</a:t>
            </a:r>
            <a:r>
              <a:rPr lang="zh-CN" altLang="en-US" sz="1350" dirty="0"/>
              <a:t>）”，“</a:t>
            </a:r>
            <a:r>
              <a:rPr lang="en-US" altLang="zh-CN" sz="1350" dirty="0"/>
              <a:t>&lt;/</a:t>
            </a:r>
            <a:r>
              <a:rPr lang="zh-CN" altLang="en-US" sz="1350" dirty="0"/>
              <a:t>标记名</a:t>
            </a:r>
            <a:r>
              <a:rPr lang="en-US" altLang="zh-CN" sz="1350" dirty="0"/>
              <a:t>&gt;</a:t>
            </a:r>
            <a:r>
              <a:rPr lang="zh-CN" altLang="en-US" sz="1350" dirty="0"/>
              <a:t>” 表示该标记的作用结束，一般称为“结束标记（</a:t>
            </a:r>
            <a:r>
              <a:rPr lang="en-US" altLang="zh-CN" sz="1350" dirty="0"/>
              <a:t>end tag</a:t>
            </a:r>
            <a:r>
              <a:rPr lang="zh-CN" altLang="en-US" sz="1350" dirty="0"/>
              <a:t>）”。和开始标记相比，结束标记只是在前面加了一个关闭符“</a:t>
            </a:r>
            <a:r>
              <a:rPr lang="en-US" altLang="zh-CN" sz="1350" dirty="0"/>
              <a:t>/</a:t>
            </a:r>
            <a:r>
              <a:rPr lang="zh-CN" altLang="en-US" sz="1350" dirty="0"/>
              <a:t>”。</a:t>
            </a:r>
            <a:endParaRPr lang="zh-CN" altLang="en-US" sz="1350" dirty="0"/>
          </a:p>
        </p:txBody>
      </p:sp>
      <p:sp>
        <p:nvSpPr>
          <p:cNvPr id="38915" name="矩形 6"/>
          <p:cNvSpPr/>
          <p:nvPr/>
        </p:nvSpPr>
        <p:spPr>
          <a:xfrm>
            <a:off x="1915716" y="3290888"/>
            <a:ext cx="4978003" cy="299085"/>
          </a:xfrm>
          <a:prstGeom prst="rect">
            <a:avLst/>
          </a:prstGeom>
          <a:solidFill>
            <a:srgbClr val="D5F2FF"/>
          </a:solidFill>
          <a:ln w="9525">
            <a:noFill/>
          </a:ln>
        </p:spPr>
        <p:txBody>
          <a:bodyPr anchor="t">
            <a:spAutoFit/>
          </a:bodyPr>
          <a:p>
            <a:r>
              <a:rPr lang="en-US" altLang="zh-CN" sz="1350" dirty="0">
                <a:latin typeface="Arial" panose="020B0604020202020204" pitchFamily="34" charset="0"/>
                <a:ea typeface="宋体" panose="02010600030101010101" pitchFamily="2" charset="-122"/>
              </a:rPr>
              <a:t>&lt;</a:t>
            </a:r>
            <a:r>
              <a:rPr lang="zh-CN" altLang="en-US" sz="1350" dirty="0">
                <a:latin typeface="Arial" panose="020B0604020202020204" pitchFamily="34" charset="0"/>
                <a:ea typeface="宋体" panose="02010600030101010101" pitchFamily="2" charset="-122"/>
              </a:rPr>
              <a:t>标记名</a:t>
            </a:r>
            <a:r>
              <a:rPr lang="en-US" altLang="zh-CN" sz="1350" dirty="0">
                <a:latin typeface="Arial" panose="020B0604020202020204" pitchFamily="34" charset="0"/>
                <a:ea typeface="宋体" panose="02010600030101010101" pitchFamily="2" charset="-122"/>
              </a:rPr>
              <a:t>&gt;</a:t>
            </a:r>
            <a:r>
              <a:rPr lang="zh-CN" altLang="en-US" sz="1350" dirty="0">
                <a:latin typeface="Arial" panose="020B0604020202020204" pitchFamily="34" charset="0"/>
                <a:ea typeface="宋体" panose="02010600030101010101" pitchFamily="2" charset="-122"/>
              </a:rPr>
              <a:t>内容</a:t>
            </a:r>
            <a:r>
              <a:rPr lang="en-US" altLang="zh-CN" sz="1350" dirty="0">
                <a:latin typeface="Arial" panose="020B0604020202020204" pitchFamily="34" charset="0"/>
                <a:ea typeface="宋体" panose="02010600030101010101" pitchFamily="2" charset="-122"/>
              </a:rPr>
              <a:t>&lt;/</a:t>
            </a:r>
            <a:r>
              <a:rPr lang="zh-CN" altLang="en-US" sz="1350" dirty="0">
                <a:latin typeface="Arial" panose="020B0604020202020204" pitchFamily="34" charset="0"/>
                <a:ea typeface="宋体" panose="02010600030101010101" pitchFamily="2" charset="-122"/>
              </a:rPr>
              <a:t>标记名</a:t>
            </a:r>
            <a:r>
              <a:rPr lang="en-US" altLang="zh-CN" sz="1350" dirty="0">
                <a:latin typeface="Arial" panose="020B0604020202020204" pitchFamily="34" charset="0"/>
                <a:ea typeface="宋体" panose="02010600030101010101" pitchFamily="2" charset="-122"/>
              </a:rPr>
              <a:t>&gt;</a:t>
            </a:r>
            <a:endParaRPr lang="zh-CN" altLang="en-US" sz="1350" dirty="0">
              <a:latin typeface="Arial" panose="020B0604020202020204" pitchFamily="34" charset="0"/>
              <a:ea typeface="宋体" panose="02010600030101010101" pitchFamily="2" charset="-122"/>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9937" name="内容占位符 2"/>
          <p:cNvSpPr>
            <a:spLocks noGrp="1"/>
          </p:cNvSpPr>
          <p:nvPr>
            <p:ph/>
          </p:nvPr>
        </p:nvSpPr>
        <p:spPr>
          <a:xfrm>
            <a:off x="1485900" y="2575322"/>
            <a:ext cx="6209110" cy="2719388"/>
          </a:xfrm>
          <a:prstGeom prst="rect">
            <a:avLst/>
          </a:prstGeom>
          <a:solidFill>
            <a:srgbClr val="FFFFFF"/>
          </a:solidFill>
          <a:ln w="9525">
            <a:noFill/>
          </a:ln>
        </p:spPr>
        <p:txBody>
          <a:bodyPr anchor="t"/>
          <a:p>
            <a:pPr marL="0" indent="457200">
              <a:lnSpc>
                <a:spcPct val="150000"/>
              </a:lnSpc>
              <a:buNone/>
            </a:pPr>
            <a:r>
              <a:rPr lang="zh-CN" altLang="en-US" sz="1350" dirty="0"/>
              <a:t>单标记也称空标记，是指用一个标记符号即可完整地描述某个功能的标记。其基本语法格式如下：</a:t>
            </a:r>
            <a:endParaRPr lang="zh-CN" altLang="en-US" sz="1350" dirty="0"/>
          </a:p>
        </p:txBody>
      </p:sp>
      <p:sp>
        <p:nvSpPr>
          <p:cNvPr id="39938" name="矩形 6"/>
          <p:cNvSpPr/>
          <p:nvPr/>
        </p:nvSpPr>
        <p:spPr>
          <a:xfrm>
            <a:off x="1485900" y="1939529"/>
            <a:ext cx="6209110" cy="368300"/>
          </a:xfrm>
          <a:prstGeom prst="rect">
            <a:avLst/>
          </a:prstGeom>
          <a:noFill/>
          <a:ln w="9525">
            <a:noFill/>
          </a:ln>
        </p:spPr>
        <p:txBody>
          <a:bodyPr anchor="t">
            <a:spAutoFit/>
          </a:bodyPr>
          <a:p>
            <a:r>
              <a:rPr lang="en-US" altLang="zh-CN" b="1" dirty="0">
                <a:solidFill>
                  <a:srgbClr val="009ED6"/>
                </a:solidFill>
                <a:latin typeface="Arial" panose="020B0604020202020204" pitchFamily="34" charset="0"/>
                <a:ea typeface="宋体" panose="02010600030101010101" pitchFamily="2" charset="-122"/>
              </a:rPr>
              <a:t>HTML</a:t>
            </a:r>
            <a:r>
              <a:rPr lang="zh-CN" altLang="en-US" b="1" dirty="0">
                <a:solidFill>
                  <a:srgbClr val="009ED6"/>
                </a:solidFill>
                <a:latin typeface="宋体" panose="02010600030101010101" pitchFamily="2" charset="-122"/>
                <a:ea typeface="宋体" panose="02010600030101010101" pitchFamily="2" charset="-122"/>
              </a:rPr>
              <a:t>标记</a:t>
            </a:r>
            <a:r>
              <a:rPr lang="en-US" altLang="zh-CN" b="1" dirty="0">
                <a:solidFill>
                  <a:srgbClr val="009ED6"/>
                </a:solidFill>
                <a:latin typeface="宋体" panose="02010600030101010101" pitchFamily="2" charset="-122"/>
                <a:ea typeface="宋体" panose="02010600030101010101" pitchFamily="2" charset="-122"/>
              </a:rPr>
              <a:t>—</a:t>
            </a:r>
            <a:r>
              <a:rPr lang="zh-CN" altLang="en-US" b="1" dirty="0">
                <a:solidFill>
                  <a:srgbClr val="009ED6"/>
                </a:solidFill>
                <a:latin typeface="Arial" panose="020B0604020202020204" pitchFamily="34" charset="0"/>
                <a:ea typeface="宋体" panose="02010600030101010101" pitchFamily="2" charset="-122"/>
              </a:rPr>
              <a:t>单标记</a:t>
            </a:r>
            <a:endParaRPr lang="zh-CN" altLang="en-US" b="1" dirty="0">
              <a:solidFill>
                <a:srgbClr val="009ED6"/>
              </a:solidFill>
              <a:latin typeface="Arial" panose="020B0604020202020204" pitchFamily="34" charset="0"/>
              <a:ea typeface="宋体" panose="02010600030101010101" pitchFamily="2" charset="-122"/>
            </a:endParaRPr>
          </a:p>
        </p:txBody>
      </p:sp>
      <p:sp>
        <p:nvSpPr>
          <p:cNvPr id="39939" name="矩形 7"/>
          <p:cNvSpPr/>
          <p:nvPr/>
        </p:nvSpPr>
        <p:spPr>
          <a:xfrm>
            <a:off x="1890713" y="3290888"/>
            <a:ext cx="4978004" cy="299085"/>
          </a:xfrm>
          <a:prstGeom prst="rect">
            <a:avLst/>
          </a:prstGeom>
          <a:solidFill>
            <a:srgbClr val="D5F2FF"/>
          </a:solidFill>
          <a:ln w="9525">
            <a:noFill/>
          </a:ln>
        </p:spPr>
        <p:txBody>
          <a:bodyPr anchor="t">
            <a:spAutoFit/>
          </a:bodyPr>
          <a:p>
            <a:r>
              <a:rPr lang="en-US" altLang="zh-CN" sz="1350" dirty="0">
                <a:latin typeface="Arial" panose="020B0604020202020204" pitchFamily="34" charset="0"/>
                <a:ea typeface="宋体" panose="02010600030101010101" pitchFamily="2" charset="-122"/>
              </a:rPr>
              <a:t>&lt; </a:t>
            </a:r>
            <a:r>
              <a:rPr lang="zh-CN" altLang="en-US" sz="1350" dirty="0">
                <a:latin typeface="Arial" panose="020B0604020202020204" pitchFamily="34" charset="0"/>
                <a:ea typeface="宋体" panose="02010600030101010101" pitchFamily="2" charset="-122"/>
              </a:rPr>
              <a:t>标记名</a:t>
            </a:r>
            <a:r>
              <a:rPr lang="en-US" altLang="zh-CN" sz="1350" dirty="0">
                <a:latin typeface="Arial" panose="020B0604020202020204" pitchFamily="34" charset="0"/>
                <a:ea typeface="宋体" panose="02010600030101010101" pitchFamily="2" charset="-122"/>
              </a:rPr>
              <a:t> /&gt; </a:t>
            </a:r>
            <a:endParaRPr lang="zh-CN" altLang="en-US" sz="1350" dirty="0">
              <a:latin typeface="Arial" panose="020B0604020202020204" pitchFamily="34" charset="0"/>
              <a:ea typeface="宋体" panose="02010600030101010101" pitchFamily="2" charset="-122"/>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0961" name="内容占位符 2"/>
          <p:cNvSpPr>
            <a:spLocks noGrp="1"/>
          </p:cNvSpPr>
          <p:nvPr>
            <p:ph/>
          </p:nvPr>
        </p:nvSpPr>
        <p:spPr>
          <a:xfrm>
            <a:off x="1485900" y="2287191"/>
            <a:ext cx="6209110" cy="3561159"/>
          </a:xfrm>
          <a:prstGeom prst="rect">
            <a:avLst/>
          </a:prstGeom>
          <a:solidFill>
            <a:srgbClr val="FFFFFF"/>
          </a:solidFill>
          <a:ln w="9525">
            <a:noFill/>
          </a:ln>
        </p:spPr>
        <p:txBody>
          <a:bodyPr anchor="t">
            <a:normAutofit lnSpcReduction="10000"/>
          </a:bodyPr>
          <a:p>
            <a:pPr marL="0" indent="0">
              <a:lnSpc>
                <a:spcPct val="150000"/>
              </a:lnSpc>
              <a:buNone/>
            </a:pPr>
            <a:r>
              <a:rPr lang="zh-CN" altLang="en-US" sz="1500" dirty="0"/>
              <a:t>1.嵌套关系</a:t>
            </a:r>
            <a:endParaRPr lang="zh-CN" altLang="en-US" sz="1500" dirty="0"/>
          </a:p>
          <a:p>
            <a:pPr marL="0" indent="0">
              <a:lnSpc>
                <a:spcPct val="150000"/>
              </a:lnSpc>
              <a:buNone/>
            </a:pPr>
            <a:r>
              <a:rPr lang="zh-CN" altLang="en-US" sz="1500" dirty="0"/>
              <a:t>2.并列关系</a:t>
            </a:r>
            <a:endParaRPr lang="zh-CN" altLang="en-US" sz="1500" dirty="0"/>
          </a:p>
          <a:p>
            <a:pPr marL="0" indent="0">
              <a:lnSpc>
                <a:spcPct val="150000"/>
              </a:lnSpc>
              <a:buNone/>
            </a:pPr>
            <a:endParaRPr lang="zh-CN" altLang="en-US" sz="1500" dirty="0"/>
          </a:p>
          <a:p>
            <a:pPr marL="0" indent="0">
              <a:lnSpc>
                <a:spcPct val="150000"/>
              </a:lnSpc>
              <a:buNone/>
            </a:pPr>
            <a:endParaRPr lang="zh-CN" altLang="en-US" sz="1500" dirty="0"/>
          </a:p>
          <a:p>
            <a:pPr marL="0" indent="0">
              <a:lnSpc>
                <a:spcPct val="150000"/>
              </a:lnSpc>
              <a:buNone/>
            </a:pPr>
            <a:endParaRPr lang="zh-CN" altLang="en-US" sz="1500" dirty="0"/>
          </a:p>
          <a:p>
            <a:pPr marL="0" indent="0">
              <a:lnSpc>
                <a:spcPct val="150000"/>
              </a:lnSpc>
              <a:buNone/>
            </a:pPr>
            <a:endParaRPr lang="zh-CN" altLang="en-US" sz="1500" dirty="0"/>
          </a:p>
          <a:p>
            <a:pPr marL="0" indent="0">
              <a:lnSpc>
                <a:spcPct val="150000"/>
              </a:lnSpc>
              <a:buNone/>
            </a:pPr>
            <a:r>
              <a:rPr lang="zh-CN" altLang="en-US" sz="1500" dirty="0"/>
              <a:t>在嵌套结构中，</a:t>
            </a:r>
            <a:r>
              <a:rPr lang="en-US" altLang="zh-CN" sz="1500" dirty="0"/>
              <a:t>HTML</a:t>
            </a:r>
            <a:r>
              <a:rPr lang="zh-CN" altLang="en-US" sz="1500" dirty="0"/>
              <a:t>元素的样式总是遵从“就近原则”，如上面代码中的“传智播客”这几个文字的颜色会遵从最靠近他的</a:t>
            </a:r>
            <a:r>
              <a:rPr lang="en-US" altLang="zh-CN" sz="1500" dirty="0"/>
              <a:t>&lt;font&gt;</a:t>
            </a:r>
            <a:r>
              <a:rPr lang="zh-CN" altLang="en-US" sz="1500" dirty="0"/>
              <a:t>标记，而</a:t>
            </a:r>
            <a:r>
              <a:rPr lang="en-US" altLang="zh-CN" sz="1500" dirty="0"/>
              <a:t>size</a:t>
            </a:r>
            <a:r>
              <a:rPr lang="zh-CN" altLang="en-US" sz="1500" dirty="0"/>
              <a:t>属性遵从外层的</a:t>
            </a:r>
            <a:r>
              <a:rPr lang="en-US" altLang="zh-CN" sz="1500" dirty="0"/>
              <a:t>&lt;font&gt;</a:t>
            </a:r>
            <a:r>
              <a:rPr lang="zh-CN" altLang="en-US" sz="1500" dirty="0"/>
              <a:t>标记，对齐属性则遵从最外层的</a:t>
            </a:r>
            <a:r>
              <a:rPr lang="en-US" altLang="zh-CN" sz="1500" dirty="0"/>
              <a:t>&lt;p&gt;</a:t>
            </a:r>
            <a:r>
              <a:rPr lang="zh-CN" altLang="en-US" sz="1500" dirty="0"/>
              <a:t>标记。</a:t>
            </a:r>
            <a:endParaRPr lang="zh-CN" altLang="en-US" sz="1500" dirty="0"/>
          </a:p>
          <a:p>
            <a:pPr marL="0" indent="0">
              <a:lnSpc>
                <a:spcPct val="150000"/>
              </a:lnSpc>
              <a:buNone/>
            </a:pPr>
            <a:endParaRPr lang="zh-CN" altLang="en-US" sz="1500" dirty="0"/>
          </a:p>
        </p:txBody>
      </p:sp>
      <p:sp>
        <p:nvSpPr>
          <p:cNvPr id="40962" name="矩形 4"/>
          <p:cNvSpPr/>
          <p:nvPr/>
        </p:nvSpPr>
        <p:spPr>
          <a:xfrm>
            <a:off x="1485900" y="1939529"/>
            <a:ext cx="6209110" cy="368300"/>
          </a:xfrm>
          <a:prstGeom prst="rect">
            <a:avLst/>
          </a:prstGeom>
          <a:noFill/>
          <a:ln w="9525">
            <a:noFill/>
          </a:ln>
        </p:spPr>
        <p:txBody>
          <a:bodyPr anchor="t">
            <a:spAutoFit/>
          </a:bodyPr>
          <a:p>
            <a:r>
              <a:rPr lang="zh-CN" altLang="en-US" b="1" dirty="0">
                <a:solidFill>
                  <a:srgbClr val="009ED6"/>
                </a:solidFill>
                <a:latin typeface="Arial" panose="020B0604020202020204" pitchFamily="34" charset="0"/>
                <a:ea typeface="宋体" panose="02010600030101010101" pitchFamily="2" charset="-122"/>
              </a:rPr>
              <a:t>标记关系</a:t>
            </a:r>
            <a:endParaRPr lang="zh-CN" altLang="en-US" b="1" dirty="0">
              <a:solidFill>
                <a:srgbClr val="009ED6"/>
              </a:solidFill>
              <a:latin typeface="Arial" panose="020B0604020202020204" pitchFamily="34" charset="0"/>
              <a:ea typeface="宋体" panose="02010600030101010101" pitchFamily="2" charset="-122"/>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1985" name="内容占位符 2"/>
          <p:cNvSpPr>
            <a:spLocks noGrp="1"/>
          </p:cNvSpPr>
          <p:nvPr>
            <p:ph/>
          </p:nvPr>
        </p:nvSpPr>
        <p:spPr>
          <a:xfrm>
            <a:off x="1485900" y="2287191"/>
            <a:ext cx="6209110" cy="3561159"/>
          </a:xfrm>
          <a:prstGeom prst="rect">
            <a:avLst/>
          </a:prstGeom>
          <a:solidFill>
            <a:srgbClr val="FFFFFF"/>
          </a:solidFill>
          <a:ln w="9525">
            <a:noFill/>
          </a:ln>
        </p:spPr>
        <p:txBody>
          <a:bodyPr anchor="t"/>
          <a:p>
            <a:pPr marL="0" indent="0">
              <a:lnSpc>
                <a:spcPct val="150000"/>
              </a:lnSpc>
              <a:buNone/>
            </a:pPr>
            <a:r>
              <a:rPr lang="zh-CN" altLang="en-US" sz="1500" dirty="0"/>
              <a:t>1.嵌套关系</a:t>
            </a:r>
            <a:endParaRPr lang="zh-CN" altLang="en-US" sz="1500" dirty="0"/>
          </a:p>
          <a:p>
            <a:pPr marL="0" indent="0">
              <a:lnSpc>
                <a:spcPct val="150000"/>
              </a:lnSpc>
              <a:buNone/>
            </a:pPr>
            <a:r>
              <a:rPr lang="zh-CN" altLang="en-US" sz="1500" dirty="0"/>
              <a:t>2.并列关系</a:t>
            </a:r>
            <a:endParaRPr lang="zh-CN" altLang="en-US" sz="1500" dirty="0"/>
          </a:p>
          <a:p>
            <a:pPr marL="0" indent="0">
              <a:lnSpc>
                <a:spcPct val="150000"/>
              </a:lnSpc>
              <a:buNone/>
            </a:pPr>
            <a:endParaRPr lang="zh-CN" altLang="en-US" sz="1500" dirty="0"/>
          </a:p>
          <a:p>
            <a:pPr marL="0" indent="0">
              <a:lnSpc>
                <a:spcPct val="150000"/>
              </a:lnSpc>
              <a:buNone/>
            </a:pPr>
            <a:endParaRPr lang="zh-CN" altLang="en-US" sz="1500" dirty="0"/>
          </a:p>
          <a:p>
            <a:pPr marL="0" indent="0">
              <a:lnSpc>
                <a:spcPct val="150000"/>
              </a:lnSpc>
              <a:buNone/>
            </a:pPr>
            <a:endParaRPr lang="zh-CN" altLang="en-US" sz="1500" dirty="0"/>
          </a:p>
          <a:p>
            <a:pPr marL="0" indent="0">
              <a:lnSpc>
                <a:spcPct val="150000"/>
              </a:lnSpc>
              <a:buNone/>
            </a:pPr>
            <a:endParaRPr lang="zh-CN" altLang="en-US" sz="1500" dirty="0"/>
          </a:p>
          <a:p>
            <a:pPr marL="0" indent="0">
              <a:lnSpc>
                <a:spcPct val="150000"/>
              </a:lnSpc>
              <a:buNone/>
            </a:pPr>
            <a:endParaRPr lang="zh-CN" altLang="en-US" sz="1500" dirty="0"/>
          </a:p>
          <a:p>
            <a:pPr marL="0" indent="0">
              <a:lnSpc>
                <a:spcPct val="150000"/>
              </a:lnSpc>
              <a:buNone/>
            </a:pPr>
            <a:endParaRPr lang="zh-CN" altLang="en-US" sz="1500" dirty="0"/>
          </a:p>
        </p:txBody>
      </p:sp>
      <p:sp>
        <p:nvSpPr>
          <p:cNvPr id="41986" name="矩形 4"/>
          <p:cNvSpPr/>
          <p:nvPr/>
        </p:nvSpPr>
        <p:spPr>
          <a:xfrm>
            <a:off x="1485900" y="1939529"/>
            <a:ext cx="6209110" cy="368300"/>
          </a:xfrm>
          <a:prstGeom prst="rect">
            <a:avLst/>
          </a:prstGeom>
          <a:noFill/>
          <a:ln w="9525">
            <a:noFill/>
          </a:ln>
        </p:spPr>
        <p:txBody>
          <a:bodyPr anchor="t">
            <a:spAutoFit/>
          </a:bodyPr>
          <a:p>
            <a:r>
              <a:rPr lang="zh-CN" altLang="en-US" b="1" dirty="0">
                <a:solidFill>
                  <a:srgbClr val="009ED6"/>
                </a:solidFill>
                <a:latin typeface="Arial" panose="020B0604020202020204" pitchFamily="34" charset="0"/>
                <a:ea typeface="宋体" panose="02010600030101010101" pitchFamily="2" charset="-122"/>
              </a:rPr>
              <a:t>标记关系</a:t>
            </a:r>
            <a:endParaRPr lang="zh-CN" altLang="en-US" b="1" dirty="0">
              <a:solidFill>
                <a:srgbClr val="009ED6"/>
              </a:solidFill>
              <a:latin typeface="Arial" panose="020B0604020202020204" pitchFamily="34" charset="0"/>
              <a:ea typeface="宋体" panose="02010600030101010101" pitchFamily="2" charset="-122"/>
            </a:endParaRPr>
          </a:p>
        </p:txBody>
      </p:sp>
      <p:sp>
        <p:nvSpPr>
          <p:cNvPr id="41987" name="矩形 5"/>
          <p:cNvSpPr/>
          <p:nvPr/>
        </p:nvSpPr>
        <p:spPr>
          <a:xfrm>
            <a:off x="2088356" y="3590925"/>
            <a:ext cx="4979194" cy="1753235"/>
          </a:xfrm>
          <a:prstGeom prst="rect">
            <a:avLst/>
          </a:prstGeom>
          <a:solidFill>
            <a:srgbClr val="D5F2FF"/>
          </a:solidFill>
          <a:ln w="9525">
            <a:noFill/>
          </a:ln>
        </p:spPr>
        <p:txBody>
          <a:bodyPr anchor="t">
            <a:spAutoFit/>
          </a:bodyPr>
          <a:p>
            <a:r>
              <a:rPr lang="en-US" altLang="zh-CN" sz="1350" dirty="0">
                <a:latin typeface="Arial" panose="020B0604020202020204" pitchFamily="34" charset="0"/>
                <a:ea typeface="宋体" panose="02010600030101010101" pitchFamily="2" charset="-122"/>
              </a:rPr>
              <a:t>&lt;p&gt;</a:t>
            </a:r>
            <a:endParaRPr lang="zh-CN" altLang="en-US" sz="1350" dirty="0">
              <a:latin typeface="Arial" panose="020B0604020202020204" pitchFamily="34" charset="0"/>
              <a:ea typeface="宋体" panose="02010600030101010101" pitchFamily="2" charset="-122"/>
            </a:endParaRPr>
          </a:p>
          <a:p>
            <a:r>
              <a:rPr lang="en-US" altLang="zh-CN" sz="1350" dirty="0">
                <a:latin typeface="Arial" panose="020B0604020202020204" pitchFamily="34" charset="0"/>
                <a:ea typeface="宋体" panose="02010600030101010101" pitchFamily="2" charset="-122"/>
              </a:rPr>
              <a:t>	&lt;font &gt;</a:t>
            </a:r>
            <a:endParaRPr lang="zh-CN" altLang="en-US" sz="1350" dirty="0">
              <a:latin typeface="Arial" panose="020B0604020202020204" pitchFamily="34" charset="0"/>
              <a:ea typeface="宋体" panose="02010600030101010101" pitchFamily="2" charset="-122"/>
            </a:endParaRPr>
          </a:p>
          <a:p>
            <a:r>
              <a:rPr lang="en-US" altLang="zh-CN" sz="1350" dirty="0">
                <a:latin typeface="Arial" panose="020B0604020202020204" pitchFamily="34" charset="0"/>
                <a:ea typeface="宋体" panose="02010600030101010101" pitchFamily="2" charset="-122"/>
              </a:rPr>
              <a:t>    	</a:t>
            </a:r>
            <a:r>
              <a:rPr lang="zh-CN" altLang="en-US" sz="1350" dirty="0">
                <a:latin typeface="Arial" panose="020B0604020202020204" pitchFamily="34" charset="0"/>
                <a:ea typeface="宋体" panose="02010600030101010101" pitchFamily="2" charset="-122"/>
              </a:rPr>
              <a:t>  来源：</a:t>
            </a:r>
            <a:r>
              <a:rPr lang="en-US" altLang="zh-CN" sz="1350" dirty="0">
                <a:latin typeface="Arial" panose="020B0604020202020204" pitchFamily="34" charset="0"/>
                <a:ea typeface="宋体" panose="02010600030101010101" pitchFamily="2" charset="-122"/>
              </a:rPr>
              <a:t>&lt;font &gt;</a:t>
            </a:r>
            <a:r>
              <a:rPr lang="zh-CN" altLang="en-US" sz="1350" dirty="0">
                <a:latin typeface="Arial" panose="020B0604020202020204" pitchFamily="34" charset="0"/>
                <a:ea typeface="宋体" panose="02010600030101010101" pitchFamily="2" charset="-122"/>
              </a:rPr>
              <a:t>尚硅谷</a:t>
            </a:r>
            <a:r>
              <a:rPr lang="en-US" altLang="zh-CN" sz="1350" dirty="0">
                <a:latin typeface="Arial" panose="020B0604020202020204" pitchFamily="34" charset="0"/>
                <a:ea typeface="宋体" panose="02010600030101010101" pitchFamily="2" charset="-122"/>
              </a:rPr>
              <a:t>&lt;/font&gt;</a:t>
            </a:r>
            <a:endParaRPr lang="zh-CN" altLang="en-US" sz="1350" dirty="0">
              <a:latin typeface="Arial" panose="020B0604020202020204" pitchFamily="34" charset="0"/>
              <a:ea typeface="宋体" panose="02010600030101010101" pitchFamily="2" charset="-122"/>
            </a:endParaRPr>
          </a:p>
          <a:p>
            <a:r>
              <a:rPr lang="en-US" altLang="zh-CN" sz="1350" dirty="0">
                <a:latin typeface="Arial" panose="020B0604020202020204" pitchFamily="34" charset="0"/>
                <a:ea typeface="宋体" panose="02010600030101010101" pitchFamily="2" charset="-122"/>
              </a:rPr>
              <a:t>              &lt;/font&gt;</a:t>
            </a:r>
            <a:endParaRPr lang="zh-CN" altLang="en-US" sz="1350" dirty="0">
              <a:latin typeface="Arial" panose="020B0604020202020204" pitchFamily="34" charset="0"/>
              <a:ea typeface="宋体" panose="02010600030101010101" pitchFamily="2" charset="-122"/>
            </a:endParaRPr>
          </a:p>
          <a:p>
            <a:r>
              <a:rPr lang="en-US" altLang="zh-CN" sz="1350" dirty="0">
                <a:latin typeface="Arial" panose="020B0604020202020204" pitchFamily="34" charset="0"/>
                <a:ea typeface="宋体" panose="02010600030101010101" pitchFamily="2" charset="-122"/>
              </a:rPr>
              <a:t>&lt;/p&gt;</a:t>
            </a:r>
            <a:endParaRPr lang="en-US" altLang="zh-CN" sz="1350" dirty="0">
              <a:latin typeface="Arial" panose="020B0604020202020204" pitchFamily="34" charset="0"/>
              <a:ea typeface="宋体" panose="02010600030101010101" pitchFamily="2" charset="-122"/>
            </a:endParaRPr>
          </a:p>
          <a:p>
            <a:r>
              <a:rPr lang="zh-CN" altLang="en-US" sz="1350" dirty="0">
                <a:latin typeface="Arial" panose="020B0604020202020204" pitchFamily="34" charset="0"/>
                <a:ea typeface="宋体" panose="02010600030101010101" pitchFamily="2" charset="-122"/>
              </a:rPr>
              <a:t>&lt;p&gt;</a:t>
            </a:r>
            <a:endParaRPr lang="zh-CN" altLang="en-US" sz="1350" dirty="0">
              <a:latin typeface="Arial" panose="020B0604020202020204" pitchFamily="34" charset="0"/>
              <a:ea typeface="宋体" panose="02010600030101010101" pitchFamily="2" charset="-122"/>
            </a:endParaRPr>
          </a:p>
          <a:p>
            <a:r>
              <a:rPr lang="zh-CN" altLang="en-US" sz="1350" dirty="0">
                <a:latin typeface="Arial" panose="020B0604020202020204" pitchFamily="34" charset="0"/>
                <a:ea typeface="宋体" panose="02010600030101010101" pitchFamily="2" charset="-122"/>
              </a:rPr>
              <a:t>      p和p标记就是并列关系</a:t>
            </a:r>
            <a:br>
              <a:rPr lang="zh-CN" altLang="en-US" sz="1350" dirty="0">
                <a:latin typeface="Arial" panose="020B0604020202020204" pitchFamily="34" charset="0"/>
                <a:ea typeface="宋体" panose="02010600030101010101" pitchFamily="2" charset="-122"/>
              </a:rPr>
            </a:br>
            <a:r>
              <a:rPr lang="zh-CN" altLang="en-US" sz="1350" dirty="0">
                <a:latin typeface="Arial" panose="020B0604020202020204" pitchFamily="34" charset="0"/>
                <a:ea typeface="宋体" panose="02010600030101010101" pitchFamily="2" charset="-122"/>
              </a:rPr>
              <a:t>&lt;/p&gt;</a:t>
            </a:r>
            <a:endParaRPr lang="zh-CN" altLang="en-US" sz="1350" dirty="0">
              <a:latin typeface="Arial" panose="020B0604020202020204" pitchFamily="34" charset="0"/>
              <a:ea typeface="宋体" panose="02010600030101010101" pitchFamily="2" charset="-122"/>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文本框 5"/>
          <p:cNvSpPr txBox="1"/>
          <p:nvPr/>
        </p:nvSpPr>
        <p:spPr>
          <a:xfrm>
            <a:off x="971074" y="1387316"/>
            <a:ext cx="7229951" cy="4831080"/>
          </a:xfrm>
          <a:prstGeom prst="rect">
            <a:avLst/>
          </a:prstGeom>
          <a:noFill/>
        </p:spPr>
        <p:txBody>
          <a:bodyPr wrap="square" rtlCol="0">
            <a:spAutoFit/>
          </a:bodyPr>
          <a:p>
            <a:r>
              <a:rPr lang="zh-CN" altLang="en-US" sz="4400">
                <a:sym typeface="+mn-ea"/>
              </a:rPr>
              <a:t>什么是</a:t>
            </a:r>
            <a:r>
              <a:rPr lang="en-US" altLang="zh-CN" sz="4400">
                <a:sym typeface="+mn-ea"/>
              </a:rPr>
              <a:t>web</a:t>
            </a:r>
            <a:r>
              <a:rPr lang="zh-CN" altLang="en-US" sz="4400">
                <a:sym typeface="+mn-ea"/>
              </a:rPr>
              <a:t>？</a:t>
            </a:r>
            <a:endParaRPr lang="zh-CN" altLang="en-US" sz="4400"/>
          </a:p>
          <a:p>
            <a:r>
              <a:rPr lang="zh-CN" altLang="en-US" sz="4400"/>
              <a:t>什么是</a:t>
            </a:r>
            <a:r>
              <a:rPr lang="en-US" altLang="zh-CN" sz="4400"/>
              <a:t>web</a:t>
            </a:r>
            <a:r>
              <a:rPr lang="zh-CN" altLang="en-US" sz="4400"/>
              <a:t>前端？</a:t>
            </a:r>
            <a:endParaRPr lang="zh-CN" altLang="en-US" sz="4400"/>
          </a:p>
          <a:p>
            <a:r>
              <a:rPr lang="zh-CN" altLang="en-US" sz="4400"/>
              <a:t>什么是</a:t>
            </a:r>
            <a:r>
              <a:rPr lang="en-US" altLang="zh-CN" sz="4400"/>
              <a:t>web</a:t>
            </a:r>
            <a:r>
              <a:rPr lang="zh-CN" altLang="en-US" sz="4400"/>
              <a:t>网站的前端和后端？</a:t>
            </a:r>
            <a:endParaRPr lang="zh-CN" altLang="en-US" sz="4400"/>
          </a:p>
          <a:p>
            <a:r>
              <a:rPr lang="zh-CN" altLang="en-US" sz="4400"/>
              <a:t>什么是网页？什么是网站？</a:t>
            </a:r>
            <a:endParaRPr lang="zh-CN" altLang="en-US" sz="4400"/>
          </a:p>
          <a:p>
            <a:r>
              <a:rPr lang="zh-CN" altLang="en-US" sz="4400"/>
              <a:t>学习前端开发的技术有哪些？</a:t>
            </a:r>
            <a:endParaRPr lang="zh-CN" altLang="en-US" sz="4400"/>
          </a:p>
          <a:p>
            <a:endParaRPr lang="zh-CN" altLang="en-US" sz="440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3009" name="内容占位符 2"/>
          <p:cNvSpPr>
            <a:spLocks noGrp="1"/>
          </p:cNvSpPr>
          <p:nvPr>
            <p:ph/>
          </p:nvPr>
        </p:nvSpPr>
        <p:spPr>
          <a:xfrm>
            <a:off x="1485900" y="2575322"/>
            <a:ext cx="6209110" cy="2719388"/>
          </a:xfrm>
          <a:prstGeom prst="rect">
            <a:avLst/>
          </a:prstGeom>
          <a:solidFill>
            <a:srgbClr val="FFFFFF"/>
          </a:solidFill>
          <a:ln w="9525">
            <a:noFill/>
          </a:ln>
        </p:spPr>
        <p:txBody>
          <a:bodyPr anchor="t"/>
          <a:p>
            <a:pPr marL="0" indent="457200">
              <a:lnSpc>
                <a:spcPct val="150000"/>
              </a:lnSpc>
              <a:buNone/>
            </a:pPr>
            <a:r>
              <a:rPr lang="zh-CN" altLang="en-US" sz="1350" dirty="0"/>
              <a:t>在</a:t>
            </a:r>
            <a:r>
              <a:rPr lang="en-US" altLang="zh-CN" sz="1350" dirty="0"/>
              <a:t>HTML</a:t>
            </a:r>
            <a:r>
              <a:rPr lang="zh-CN" altLang="en-US" sz="1350" dirty="0"/>
              <a:t>中还有一种特殊的标记——注释标记。如果需要在</a:t>
            </a:r>
            <a:r>
              <a:rPr lang="en-US" altLang="zh-CN" sz="1350" dirty="0"/>
              <a:t>HTML</a:t>
            </a:r>
            <a:r>
              <a:rPr lang="zh-CN" altLang="en-US" sz="1350" dirty="0"/>
              <a:t>文档中添加一些便于阅读和理解但又不需要显示在页面中的注释文字，就需要使用注释标记。其基本语法格式如下：</a:t>
            </a:r>
            <a:endParaRPr lang="zh-CN" altLang="en-US" sz="1350" dirty="0"/>
          </a:p>
          <a:p>
            <a:pPr marL="0" indent="457200">
              <a:lnSpc>
                <a:spcPct val="150000"/>
              </a:lnSpc>
              <a:buNone/>
            </a:pPr>
            <a:r>
              <a:rPr lang="en-US" altLang="zh-CN" sz="1350" dirty="0"/>
              <a:t> </a:t>
            </a:r>
            <a:endParaRPr lang="zh-CN" altLang="en-US" sz="1350" dirty="0"/>
          </a:p>
          <a:p>
            <a:pPr marL="0" indent="457200">
              <a:lnSpc>
                <a:spcPct val="150000"/>
              </a:lnSpc>
              <a:buNone/>
            </a:pPr>
            <a:r>
              <a:rPr lang="zh-CN" altLang="en-US" sz="1350" dirty="0"/>
              <a:t>注释内容不会显示在浏览器窗口中，但是作为</a:t>
            </a:r>
            <a:r>
              <a:rPr lang="en-US" altLang="zh-CN" sz="1350" dirty="0"/>
              <a:t>HTML</a:t>
            </a:r>
            <a:r>
              <a:rPr lang="zh-CN" altLang="en-US" sz="1350" dirty="0"/>
              <a:t>文档内容的一部分，也会被下载到用户的计算机上，查看源代码时就可以看到。</a:t>
            </a:r>
            <a:endParaRPr lang="zh-CN" altLang="en-US" sz="1350" dirty="0"/>
          </a:p>
        </p:txBody>
      </p:sp>
      <p:sp>
        <p:nvSpPr>
          <p:cNvPr id="43010" name="矩形 4"/>
          <p:cNvSpPr/>
          <p:nvPr/>
        </p:nvSpPr>
        <p:spPr>
          <a:xfrm>
            <a:off x="1485900" y="1939529"/>
            <a:ext cx="6209110" cy="368300"/>
          </a:xfrm>
          <a:prstGeom prst="rect">
            <a:avLst/>
          </a:prstGeom>
          <a:noFill/>
          <a:ln w="9525">
            <a:noFill/>
          </a:ln>
        </p:spPr>
        <p:txBody>
          <a:bodyPr anchor="t">
            <a:spAutoFit/>
          </a:bodyPr>
          <a:p>
            <a:r>
              <a:rPr lang="en-US" altLang="zh-CN" b="1" dirty="0">
                <a:solidFill>
                  <a:srgbClr val="009ED6"/>
                </a:solidFill>
                <a:latin typeface="Arial" panose="020B0604020202020204" pitchFamily="34" charset="0"/>
                <a:ea typeface="宋体" panose="02010600030101010101" pitchFamily="2" charset="-122"/>
              </a:rPr>
              <a:t>HTML</a:t>
            </a:r>
            <a:r>
              <a:rPr lang="zh-CN" altLang="en-US" b="1" dirty="0">
                <a:solidFill>
                  <a:srgbClr val="009ED6"/>
                </a:solidFill>
                <a:latin typeface="宋体" panose="02010600030101010101" pitchFamily="2" charset="-122"/>
                <a:ea typeface="宋体" panose="02010600030101010101" pitchFamily="2" charset="-122"/>
              </a:rPr>
              <a:t>标记</a:t>
            </a:r>
            <a:r>
              <a:rPr lang="en-US" altLang="zh-CN" b="1" dirty="0">
                <a:solidFill>
                  <a:srgbClr val="009ED6"/>
                </a:solidFill>
                <a:latin typeface="宋体" panose="02010600030101010101" pitchFamily="2" charset="-122"/>
                <a:ea typeface="宋体" panose="02010600030101010101" pitchFamily="2" charset="-122"/>
              </a:rPr>
              <a:t>—</a:t>
            </a:r>
            <a:r>
              <a:rPr lang="zh-CN" altLang="en-US" b="1" dirty="0">
                <a:solidFill>
                  <a:srgbClr val="009ED6"/>
                </a:solidFill>
                <a:latin typeface="Arial" panose="020B0604020202020204" pitchFamily="34" charset="0"/>
                <a:ea typeface="宋体" panose="02010600030101010101" pitchFamily="2" charset="-122"/>
              </a:rPr>
              <a:t>注释标记</a:t>
            </a:r>
            <a:endParaRPr lang="zh-CN" altLang="en-US" b="1" dirty="0">
              <a:solidFill>
                <a:srgbClr val="009ED6"/>
              </a:solidFill>
              <a:latin typeface="Arial" panose="020B0604020202020204" pitchFamily="34" charset="0"/>
              <a:ea typeface="宋体" panose="02010600030101010101" pitchFamily="2" charset="-122"/>
            </a:endParaRPr>
          </a:p>
        </p:txBody>
      </p:sp>
      <p:sp>
        <p:nvSpPr>
          <p:cNvPr id="43011" name="矩形 5"/>
          <p:cNvSpPr/>
          <p:nvPr/>
        </p:nvSpPr>
        <p:spPr>
          <a:xfrm>
            <a:off x="1922860" y="3588544"/>
            <a:ext cx="4979194" cy="299085"/>
          </a:xfrm>
          <a:prstGeom prst="rect">
            <a:avLst/>
          </a:prstGeom>
          <a:solidFill>
            <a:srgbClr val="D5F2FF"/>
          </a:solidFill>
          <a:ln w="9525">
            <a:noFill/>
          </a:ln>
        </p:spPr>
        <p:txBody>
          <a:bodyPr anchor="t">
            <a:spAutoFit/>
          </a:bodyPr>
          <a:p>
            <a:r>
              <a:rPr lang="en-US" altLang="zh-CN" sz="1350" dirty="0">
                <a:latin typeface="Arial" panose="020B0604020202020204" pitchFamily="34" charset="0"/>
                <a:ea typeface="宋体" panose="02010600030101010101" pitchFamily="2" charset="-122"/>
              </a:rPr>
              <a:t>&lt;!-- </a:t>
            </a:r>
            <a:r>
              <a:rPr lang="zh-CN" altLang="en-US" sz="1350" dirty="0">
                <a:latin typeface="Arial" panose="020B0604020202020204" pitchFamily="34" charset="0"/>
                <a:ea typeface="宋体" panose="02010600030101010101" pitchFamily="2" charset="-122"/>
              </a:rPr>
              <a:t>注释语句</a:t>
            </a:r>
            <a:r>
              <a:rPr lang="en-US" altLang="zh-CN" sz="1350" dirty="0">
                <a:latin typeface="Arial" panose="020B0604020202020204" pitchFamily="34" charset="0"/>
                <a:ea typeface="宋体" panose="02010600030101010101" pitchFamily="2" charset="-122"/>
              </a:rPr>
              <a:t> --&gt;</a:t>
            </a:r>
            <a:endParaRPr lang="zh-CN" altLang="en-US" sz="1350" dirty="0">
              <a:latin typeface="Arial" panose="020B0604020202020204" pitchFamily="34" charset="0"/>
              <a:ea typeface="宋体" panose="02010600030101010101" pitchFamily="2" charset="-122"/>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4033" name="标题 52225"/>
          <p:cNvSpPr>
            <a:spLocks noGrp="1"/>
          </p:cNvSpPr>
          <p:nvPr>
            <p:ph type="title"/>
          </p:nvPr>
        </p:nvSpPr>
        <p:spPr>
          <a:xfrm>
            <a:off x="1485900" y="1345406"/>
            <a:ext cx="6172200" cy="857250"/>
          </a:xfrm>
          <a:solidFill>
            <a:srgbClr val="FFFFFF"/>
          </a:solidFill>
          <a:ln>
            <a:noFill/>
          </a:ln>
        </p:spPr>
        <p:txBody>
          <a:bodyPr anchor="ctr"/>
          <a:p>
            <a:pPr algn="l"/>
            <a:r>
              <a:rPr lang="zh-CN" altLang="en-US" sz="1800" b="1" dirty="0">
                <a:solidFill>
                  <a:srgbClr val="009ED6"/>
                </a:solidFill>
                <a:sym typeface="Arial" panose="020B0604020202020204" pitchFamily="34" charset="0"/>
              </a:rPr>
              <a:t>注释的重要性</a:t>
            </a:r>
            <a:endParaRPr lang="zh-CN" altLang="en-US" sz="1800" b="1" dirty="0">
              <a:solidFill>
                <a:srgbClr val="009ED6"/>
              </a:solidFill>
              <a:sym typeface="Arial" panose="020B0604020202020204" pitchFamily="34" charset="0"/>
            </a:endParaRPr>
          </a:p>
        </p:txBody>
      </p:sp>
      <p:pic>
        <p:nvPicPr>
          <p:cNvPr id="44034" name="图片 52226"/>
          <p:cNvPicPr>
            <a:picLocks noChangeAspect="1"/>
          </p:cNvPicPr>
          <p:nvPr/>
        </p:nvPicPr>
        <p:blipFill>
          <a:blip r:embed="rId1"/>
          <a:stretch>
            <a:fillRect/>
          </a:stretch>
        </p:blipFill>
        <p:spPr>
          <a:xfrm>
            <a:off x="1485900" y="2126456"/>
            <a:ext cx="6215063" cy="2275285"/>
          </a:xfrm>
          <a:prstGeom prst="rect">
            <a:avLst/>
          </a:prstGeom>
          <a:noFill/>
          <a:ln w="9525">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5057" name="标题 56321"/>
          <p:cNvSpPr>
            <a:spLocks noGrp="1"/>
          </p:cNvSpPr>
          <p:nvPr>
            <p:ph type="title"/>
          </p:nvPr>
        </p:nvSpPr>
        <p:spPr>
          <a:xfrm>
            <a:off x="1485900" y="1438275"/>
            <a:ext cx="6172200" cy="573881"/>
          </a:xfrm>
          <a:solidFill>
            <a:srgbClr val="FFFFFF"/>
          </a:solidFill>
          <a:ln>
            <a:noFill/>
          </a:ln>
        </p:spPr>
        <p:txBody>
          <a:bodyPr anchor="ctr"/>
          <a:p>
            <a:pPr algn="l"/>
            <a:r>
              <a:rPr lang="zh-CN" altLang="en-US" sz="1800" b="1" dirty="0">
                <a:solidFill>
                  <a:srgbClr val="009ED6"/>
                </a:solidFill>
                <a:sym typeface="Arial" panose="020B0604020202020204" pitchFamily="34" charset="0"/>
              </a:rPr>
              <a:t>认识常用标签</a:t>
            </a:r>
            <a:endParaRPr lang="zh-CN" altLang="en-US" sz="1800" b="1" dirty="0">
              <a:solidFill>
                <a:srgbClr val="009ED6"/>
              </a:solidFill>
              <a:sym typeface="Arial" panose="020B0604020202020204" pitchFamily="34" charset="0"/>
            </a:endParaRPr>
          </a:p>
        </p:txBody>
      </p:sp>
      <p:sp>
        <p:nvSpPr>
          <p:cNvPr id="45058" name="文本占位符 56322"/>
          <p:cNvSpPr>
            <a:spLocks noGrp="1"/>
          </p:cNvSpPr>
          <p:nvPr>
            <p:ph idx="1"/>
          </p:nvPr>
        </p:nvSpPr>
        <p:spPr>
          <a:solidFill>
            <a:srgbClr val="FFFFFF"/>
          </a:solidFill>
          <a:ln>
            <a:noFill/>
          </a:ln>
        </p:spPr>
        <p:txBody>
          <a:bodyPr anchor="t"/>
          <a:p>
            <a:pPr marL="1905" indent="-344805">
              <a:buNone/>
            </a:pPr>
            <a:r>
              <a:rPr lang="zh-CN" altLang="en-US" dirty="0"/>
              <a:t>标题和段落</a:t>
            </a:r>
            <a:endParaRPr lang="zh-CN" altLang="en-US" dirty="0"/>
          </a:p>
        </p:txBody>
      </p:sp>
      <p:pic>
        <p:nvPicPr>
          <p:cNvPr id="45059" name="图片 2"/>
          <p:cNvPicPr>
            <a:picLocks noChangeAspect="1"/>
          </p:cNvPicPr>
          <p:nvPr/>
        </p:nvPicPr>
        <p:blipFill>
          <a:blip r:embed="rId1"/>
          <a:stretch>
            <a:fillRect/>
          </a:stretch>
        </p:blipFill>
        <p:spPr>
          <a:xfrm>
            <a:off x="3924300" y="1431131"/>
            <a:ext cx="2896791" cy="4145756"/>
          </a:xfrm>
          <a:prstGeom prst="rect">
            <a:avLst/>
          </a:prstGeom>
          <a:noFill/>
          <a:ln w="9525">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6081" name="内容占位符 2"/>
          <p:cNvSpPr>
            <a:spLocks noGrp="1"/>
          </p:cNvSpPr>
          <p:nvPr>
            <p:ph/>
          </p:nvPr>
        </p:nvSpPr>
        <p:spPr>
          <a:xfrm>
            <a:off x="1469231" y="2600325"/>
            <a:ext cx="6172200" cy="2884885"/>
          </a:xfrm>
          <a:prstGeom prst="rect">
            <a:avLst/>
          </a:prstGeom>
          <a:solidFill>
            <a:srgbClr val="FFFFFF"/>
          </a:solidFill>
          <a:ln w="9525">
            <a:noFill/>
          </a:ln>
        </p:spPr>
        <p:txBody>
          <a:bodyPr anchor="t"/>
          <a:p>
            <a:pPr marL="0" indent="457200">
              <a:lnSpc>
                <a:spcPct val="150000"/>
              </a:lnSpc>
              <a:buNone/>
            </a:pPr>
            <a:r>
              <a:rPr lang="zh-CN" altLang="en-US" sz="1350" dirty="0"/>
              <a:t>为了使网页更具有语义化，我们经常会在页面中用到标题标记，</a:t>
            </a:r>
            <a:r>
              <a:rPr lang="en-US" altLang="zh-CN" sz="1350" dirty="0"/>
              <a:t>HTML</a:t>
            </a:r>
            <a:r>
              <a:rPr lang="zh-CN" altLang="en-US" sz="1350" dirty="0"/>
              <a:t>提供了</a:t>
            </a:r>
            <a:r>
              <a:rPr lang="en-US" altLang="zh-CN" sz="1350" dirty="0"/>
              <a:t>6</a:t>
            </a:r>
            <a:r>
              <a:rPr lang="zh-CN" altLang="en-US" sz="1350" dirty="0"/>
              <a:t>个等级的标题，即</a:t>
            </a:r>
            <a:r>
              <a:rPr lang="en-US" altLang="zh-CN" sz="1350" dirty="0"/>
              <a:t>&lt;h1&gt;</a:t>
            </a:r>
            <a:r>
              <a:rPr lang="zh-CN" altLang="en-US" sz="1350" dirty="0"/>
              <a:t>、</a:t>
            </a:r>
            <a:r>
              <a:rPr lang="en-US" altLang="zh-CN" sz="1350" dirty="0"/>
              <a:t>&lt;h2&gt;</a:t>
            </a:r>
            <a:r>
              <a:rPr lang="zh-CN" altLang="en-US" sz="1350" dirty="0"/>
              <a:t>、</a:t>
            </a:r>
            <a:r>
              <a:rPr lang="en-US" altLang="zh-CN" sz="1350" dirty="0"/>
              <a:t>&lt;h3&gt;</a:t>
            </a:r>
            <a:r>
              <a:rPr lang="zh-CN" altLang="en-US" sz="1350" dirty="0"/>
              <a:t>、</a:t>
            </a:r>
            <a:r>
              <a:rPr lang="en-US" altLang="zh-CN" sz="1350" dirty="0"/>
              <a:t>&lt;h4&gt;</a:t>
            </a:r>
            <a:r>
              <a:rPr lang="zh-CN" altLang="en-US" sz="1350" dirty="0"/>
              <a:t>、</a:t>
            </a:r>
            <a:r>
              <a:rPr lang="en-US" altLang="zh-CN" sz="1350" dirty="0"/>
              <a:t>&lt;h5&gt;</a:t>
            </a:r>
            <a:r>
              <a:rPr lang="zh-CN" altLang="en-US" sz="1350" dirty="0"/>
              <a:t>和</a:t>
            </a:r>
            <a:r>
              <a:rPr lang="en-US" altLang="zh-CN" sz="1350" dirty="0"/>
              <a:t>&lt;h6&gt;</a:t>
            </a:r>
            <a:r>
              <a:rPr lang="zh-CN" altLang="en-US" sz="1350" dirty="0"/>
              <a:t>，从</a:t>
            </a:r>
            <a:r>
              <a:rPr lang="en-US" altLang="zh-CN" sz="1350" dirty="0"/>
              <a:t>&lt;h1&gt;</a:t>
            </a:r>
            <a:r>
              <a:rPr lang="zh-CN" altLang="en-US" sz="1350" dirty="0"/>
              <a:t>到</a:t>
            </a:r>
            <a:r>
              <a:rPr lang="en-US" altLang="zh-CN" sz="1350" dirty="0"/>
              <a:t>&lt;h6&gt;</a:t>
            </a:r>
            <a:r>
              <a:rPr lang="zh-CN" altLang="en-US" sz="1350" dirty="0"/>
              <a:t>重要性递减。其基本语法格式如下：</a:t>
            </a:r>
            <a:endParaRPr lang="zh-CN" altLang="en-US" sz="1350" dirty="0"/>
          </a:p>
          <a:p>
            <a:pPr marL="0" indent="457200">
              <a:lnSpc>
                <a:spcPct val="150000"/>
              </a:lnSpc>
              <a:buNone/>
            </a:pPr>
            <a:r>
              <a:rPr lang="en-US" altLang="zh-CN" sz="1350" dirty="0"/>
              <a:t> </a:t>
            </a:r>
            <a:endParaRPr lang="zh-CN" altLang="en-US" sz="1350" dirty="0"/>
          </a:p>
        </p:txBody>
      </p:sp>
      <p:sp>
        <p:nvSpPr>
          <p:cNvPr id="46082" name="矩形 5"/>
          <p:cNvSpPr/>
          <p:nvPr/>
        </p:nvSpPr>
        <p:spPr>
          <a:xfrm>
            <a:off x="1795463" y="1984772"/>
            <a:ext cx="1102360" cy="368300"/>
          </a:xfrm>
          <a:prstGeom prst="rect">
            <a:avLst/>
          </a:prstGeom>
          <a:noFill/>
          <a:ln w="9525">
            <a:noFill/>
          </a:ln>
        </p:spPr>
        <p:txBody>
          <a:bodyPr wrap="none" anchor="t">
            <a:spAutoFit/>
          </a:bodyPr>
          <a:p>
            <a:r>
              <a:rPr lang="zh-CN" altLang="en-US" b="1" dirty="0">
                <a:solidFill>
                  <a:srgbClr val="009ED6"/>
                </a:solidFill>
                <a:latin typeface="Arial" panose="020B0604020202020204" pitchFamily="34" charset="0"/>
                <a:ea typeface="宋体" panose="02010600030101010101" pitchFamily="2" charset="-122"/>
              </a:rPr>
              <a:t>标题标记</a:t>
            </a:r>
            <a:endParaRPr lang="en-US" altLang="zh-CN" b="1" dirty="0">
              <a:solidFill>
                <a:srgbClr val="009ED6"/>
              </a:solidFill>
              <a:latin typeface="Arial" panose="020B0604020202020204" pitchFamily="34" charset="0"/>
              <a:ea typeface="宋体" panose="02010600030101010101" pitchFamily="2" charset="-122"/>
            </a:endParaRPr>
          </a:p>
        </p:txBody>
      </p:sp>
      <p:sp>
        <p:nvSpPr>
          <p:cNvPr id="46083" name="矩形 6"/>
          <p:cNvSpPr/>
          <p:nvPr/>
        </p:nvSpPr>
        <p:spPr>
          <a:xfrm>
            <a:off x="1964531" y="3634978"/>
            <a:ext cx="5556647" cy="299085"/>
          </a:xfrm>
          <a:prstGeom prst="rect">
            <a:avLst/>
          </a:prstGeom>
          <a:solidFill>
            <a:srgbClr val="D5F2FF"/>
          </a:solidFill>
          <a:ln w="9525">
            <a:noFill/>
          </a:ln>
        </p:spPr>
        <p:txBody>
          <a:bodyPr anchor="t">
            <a:spAutoFit/>
          </a:bodyPr>
          <a:p>
            <a:r>
              <a:rPr lang="en-US" altLang="zh-CN" sz="1350" dirty="0">
                <a:latin typeface="Arial" panose="020B0604020202020204" pitchFamily="34" charset="0"/>
                <a:ea typeface="宋体" panose="02010600030101010101" pitchFamily="2" charset="-122"/>
              </a:rPr>
              <a:t>&lt;hn&gt;</a:t>
            </a:r>
            <a:r>
              <a:rPr lang="zh-CN" altLang="en-US" sz="1350" dirty="0">
                <a:latin typeface="Arial" panose="020B0604020202020204" pitchFamily="34" charset="0"/>
                <a:ea typeface="宋体" panose="02010600030101010101" pitchFamily="2" charset="-122"/>
              </a:rPr>
              <a:t>标题文本</a:t>
            </a:r>
            <a:r>
              <a:rPr lang="en-US" altLang="zh-CN" sz="1350" dirty="0">
                <a:latin typeface="Arial" panose="020B0604020202020204" pitchFamily="34" charset="0"/>
                <a:ea typeface="宋体" panose="02010600030101010101" pitchFamily="2" charset="-122"/>
              </a:rPr>
              <a:t>&lt;/hn&gt;</a:t>
            </a:r>
            <a:endParaRPr lang="zh-CN" altLang="en-US" sz="1350" dirty="0">
              <a:latin typeface="Arial" panose="020B0604020202020204" pitchFamily="34" charset="0"/>
              <a:ea typeface="宋体" panose="02010600030101010101" pitchFamily="2" charset="-122"/>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7105" name="内容占位符 2"/>
          <p:cNvSpPr>
            <a:spLocks noGrp="1"/>
          </p:cNvSpPr>
          <p:nvPr>
            <p:ph/>
          </p:nvPr>
        </p:nvSpPr>
        <p:spPr>
          <a:xfrm>
            <a:off x="1469231" y="2600325"/>
            <a:ext cx="6172200" cy="2884885"/>
          </a:xfrm>
          <a:prstGeom prst="rect">
            <a:avLst/>
          </a:prstGeom>
          <a:solidFill>
            <a:srgbClr val="FFFFFF"/>
          </a:solidFill>
          <a:ln w="9525">
            <a:noFill/>
          </a:ln>
        </p:spPr>
        <p:txBody>
          <a:bodyPr anchor="t"/>
          <a:p>
            <a:pPr marL="0" indent="457200">
              <a:lnSpc>
                <a:spcPct val="150000"/>
              </a:lnSpc>
              <a:buNone/>
            </a:pPr>
            <a:r>
              <a:rPr lang="zh-CN" altLang="en-US" sz="1350" dirty="0"/>
              <a:t>在网页中要把文字有条理地显示出来，离不开段落标记，就如同我们平常写文章一样，整个网页也可以分为若干个段落，而段落的标记就是</a:t>
            </a:r>
            <a:r>
              <a:rPr lang="en-US" altLang="zh-CN" sz="1350" dirty="0"/>
              <a:t>&lt;p&gt;</a:t>
            </a:r>
            <a:r>
              <a:rPr lang="zh-CN" altLang="en-US" sz="1350" dirty="0"/>
              <a:t>。</a:t>
            </a:r>
            <a:endParaRPr lang="en-US" altLang="zh-CN" sz="1350" dirty="0"/>
          </a:p>
          <a:p>
            <a:pPr marL="0" indent="457200">
              <a:lnSpc>
                <a:spcPct val="150000"/>
              </a:lnSpc>
              <a:buNone/>
            </a:pPr>
            <a:endParaRPr lang="zh-CN" altLang="en-US" sz="1200" dirty="0"/>
          </a:p>
          <a:p>
            <a:pPr lvl="1">
              <a:lnSpc>
                <a:spcPct val="150000"/>
              </a:lnSpc>
              <a:buChar char="̶"/>
            </a:pPr>
            <a:r>
              <a:rPr lang="en-US" altLang="zh-CN" sz="1200" dirty="0"/>
              <a:t>&lt;p&gt;</a:t>
            </a:r>
            <a:r>
              <a:rPr lang="zh-CN" altLang="en-US" sz="1200" dirty="0"/>
              <a:t>是</a:t>
            </a:r>
            <a:r>
              <a:rPr lang="en-US" altLang="zh-CN" sz="1200" dirty="0"/>
              <a:t>HTML</a:t>
            </a:r>
            <a:r>
              <a:rPr lang="zh-CN" altLang="en-US" sz="1200" dirty="0"/>
              <a:t>文档中最常见的标记，默认情况下，文本在一个段落中会根据浏览器窗口的大小自动换行。</a:t>
            </a:r>
            <a:endParaRPr lang="zh-CN" altLang="en-US" sz="1200" dirty="0"/>
          </a:p>
          <a:p>
            <a:pPr marL="0" indent="457200">
              <a:lnSpc>
                <a:spcPct val="150000"/>
              </a:lnSpc>
              <a:buNone/>
            </a:pPr>
            <a:endParaRPr lang="en-US" altLang="zh-CN" sz="1350" dirty="0"/>
          </a:p>
        </p:txBody>
      </p:sp>
      <p:sp>
        <p:nvSpPr>
          <p:cNvPr id="47106" name="矩形 5"/>
          <p:cNvSpPr/>
          <p:nvPr/>
        </p:nvSpPr>
        <p:spPr>
          <a:xfrm>
            <a:off x="1795463" y="1976438"/>
            <a:ext cx="1102360" cy="368300"/>
          </a:xfrm>
          <a:prstGeom prst="rect">
            <a:avLst/>
          </a:prstGeom>
          <a:noFill/>
          <a:ln w="9525">
            <a:noFill/>
          </a:ln>
        </p:spPr>
        <p:txBody>
          <a:bodyPr wrap="none" anchor="t">
            <a:spAutoFit/>
          </a:bodyPr>
          <a:p>
            <a:r>
              <a:rPr lang="zh-CN" altLang="en-US" b="1" dirty="0">
                <a:solidFill>
                  <a:srgbClr val="009ED6"/>
                </a:solidFill>
                <a:latin typeface="Arial" panose="020B0604020202020204" pitchFamily="34" charset="0"/>
                <a:ea typeface="宋体" panose="02010600030101010101" pitchFamily="2" charset="-122"/>
              </a:rPr>
              <a:t>段落标记</a:t>
            </a:r>
            <a:endParaRPr lang="en-US" altLang="zh-CN" b="1" dirty="0">
              <a:solidFill>
                <a:srgbClr val="009ED6"/>
              </a:solidFill>
              <a:latin typeface="Arial" panose="020B0604020202020204" pitchFamily="34" charset="0"/>
              <a:ea typeface="宋体" panose="02010600030101010101" pitchFamily="2" charset="-122"/>
            </a:endParaRPr>
          </a:p>
        </p:txBody>
      </p:sp>
      <p:sp>
        <p:nvSpPr>
          <p:cNvPr id="47107" name="矩形 6"/>
          <p:cNvSpPr/>
          <p:nvPr/>
        </p:nvSpPr>
        <p:spPr>
          <a:xfrm>
            <a:off x="1914525" y="3312319"/>
            <a:ext cx="5556647" cy="299085"/>
          </a:xfrm>
          <a:prstGeom prst="rect">
            <a:avLst/>
          </a:prstGeom>
          <a:solidFill>
            <a:srgbClr val="D5F2FF"/>
          </a:solidFill>
          <a:ln w="9525">
            <a:noFill/>
          </a:ln>
        </p:spPr>
        <p:txBody>
          <a:bodyPr anchor="t">
            <a:spAutoFit/>
          </a:bodyPr>
          <a:p>
            <a:r>
              <a:rPr lang="en-US" altLang="zh-CN" sz="1350" dirty="0">
                <a:latin typeface="Arial" panose="020B0604020202020204" pitchFamily="34" charset="0"/>
                <a:ea typeface="宋体" panose="02010600030101010101" pitchFamily="2" charset="-122"/>
              </a:rPr>
              <a:t>&lt;p&gt;</a:t>
            </a:r>
            <a:r>
              <a:rPr lang="zh-CN" altLang="en-US" sz="1350" dirty="0">
                <a:latin typeface="Arial" panose="020B0604020202020204" pitchFamily="34" charset="0"/>
                <a:ea typeface="宋体" panose="02010600030101010101" pitchFamily="2" charset="-122"/>
              </a:rPr>
              <a:t>段落文本</a:t>
            </a:r>
            <a:r>
              <a:rPr lang="en-US" altLang="zh-CN" sz="1350" dirty="0">
                <a:latin typeface="Arial" panose="020B0604020202020204" pitchFamily="34" charset="0"/>
                <a:ea typeface="宋体" panose="02010600030101010101" pitchFamily="2" charset="-122"/>
              </a:rPr>
              <a:t>&lt;/p&gt;</a:t>
            </a:r>
            <a:endParaRPr lang="zh-CN" altLang="en-US" sz="1350" dirty="0">
              <a:latin typeface="Arial" panose="020B0604020202020204" pitchFamily="34" charset="0"/>
              <a:ea typeface="宋体" panose="02010600030101010101" pitchFamily="2" charset="-122"/>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8129" name="内容占位符 2"/>
          <p:cNvSpPr>
            <a:spLocks noGrp="1"/>
          </p:cNvSpPr>
          <p:nvPr>
            <p:ph/>
          </p:nvPr>
        </p:nvSpPr>
        <p:spPr>
          <a:xfrm>
            <a:off x="1328738" y="2600325"/>
            <a:ext cx="6172200" cy="2884885"/>
          </a:xfrm>
          <a:prstGeom prst="rect">
            <a:avLst/>
          </a:prstGeom>
          <a:solidFill>
            <a:srgbClr val="FFFFFF"/>
          </a:solidFill>
          <a:ln w="9525">
            <a:noFill/>
          </a:ln>
        </p:spPr>
        <p:txBody>
          <a:bodyPr anchor="t"/>
          <a:p>
            <a:pPr indent="457200">
              <a:lnSpc>
                <a:spcPct val="150000"/>
              </a:lnSpc>
              <a:buNone/>
            </a:pPr>
            <a:r>
              <a:rPr lang="zh-CN" altLang="en-US" sz="1350" dirty="0"/>
              <a:t>在网页中常常看到一些水平线将段落与段落之间隔开，使得文档结构清晰，层次分明。这些水平线可以通过插入图片实现，也可以简单地通过标记来完成，</a:t>
            </a:r>
            <a:r>
              <a:rPr lang="en-US" altLang="zh-CN" sz="1350" dirty="0"/>
              <a:t>&lt;hr /&gt;</a:t>
            </a:r>
            <a:r>
              <a:rPr lang="zh-CN" altLang="en-US" sz="1350" dirty="0"/>
              <a:t>就是创建横跨网页水平线的标记。其基本语法格式如下：</a:t>
            </a:r>
            <a:endParaRPr lang="zh-CN" altLang="en-US" sz="1350" dirty="0"/>
          </a:p>
          <a:p>
            <a:pPr indent="457200">
              <a:lnSpc>
                <a:spcPct val="150000"/>
              </a:lnSpc>
              <a:buNone/>
            </a:pPr>
            <a:r>
              <a:rPr lang="en-US" altLang="zh-CN" sz="1350" dirty="0"/>
              <a:t> &lt;hr /&gt;</a:t>
            </a:r>
            <a:r>
              <a:rPr lang="zh-CN" altLang="en-US" sz="1350" dirty="0"/>
              <a:t>是单标记，在网页中输入一个</a:t>
            </a:r>
            <a:r>
              <a:rPr lang="en-US" altLang="zh-CN" sz="1350" dirty="0"/>
              <a:t>&lt;hr /&gt;</a:t>
            </a:r>
            <a:r>
              <a:rPr lang="zh-CN" altLang="en-US" sz="1350" dirty="0"/>
              <a:t>，就添加了一条默认样式的水平线。</a:t>
            </a:r>
            <a:endParaRPr lang="en-US" altLang="zh-CN" sz="1350" dirty="0"/>
          </a:p>
        </p:txBody>
      </p:sp>
      <p:sp>
        <p:nvSpPr>
          <p:cNvPr id="48130" name="矩形 5"/>
          <p:cNvSpPr/>
          <p:nvPr/>
        </p:nvSpPr>
        <p:spPr>
          <a:xfrm>
            <a:off x="1795463" y="1984772"/>
            <a:ext cx="1954530" cy="368300"/>
          </a:xfrm>
          <a:prstGeom prst="rect">
            <a:avLst/>
          </a:prstGeom>
          <a:noFill/>
          <a:ln w="9525">
            <a:noFill/>
          </a:ln>
        </p:spPr>
        <p:txBody>
          <a:bodyPr wrap="none" anchor="t">
            <a:spAutoFit/>
          </a:bodyPr>
          <a:p>
            <a:r>
              <a:rPr lang="zh-CN" altLang="en-US" b="1" dirty="0">
                <a:solidFill>
                  <a:srgbClr val="009ED6"/>
                </a:solidFill>
                <a:latin typeface="Arial" panose="020B0604020202020204" pitchFamily="34" charset="0"/>
                <a:ea typeface="宋体" panose="02010600030101010101" pitchFamily="2" charset="-122"/>
              </a:rPr>
              <a:t>水平线标记</a:t>
            </a:r>
            <a:r>
              <a:rPr lang="en-US" altLang="zh-CN" b="1" dirty="0">
                <a:solidFill>
                  <a:srgbClr val="009ED6"/>
                </a:solidFill>
                <a:latin typeface="Arial" panose="020B0604020202020204" pitchFamily="34" charset="0"/>
                <a:ea typeface="宋体" panose="02010600030101010101" pitchFamily="2" charset="-122"/>
              </a:rPr>
              <a:t>&lt;hr /&gt;</a:t>
            </a:r>
            <a:endParaRPr lang="en-US" altLang="zh-CN" b="1" dirty="0">
              <a:solidFill>
                <a:srgbClr val="009ED6"/>
              </a:solidFill>
              <a:latin typeface="Arial" panose="020B0604020202020204" pitchFamily="34" charset="0"/>
              <a:ea typeface="宋体" panose="02010600030101010101" pitchFamily="2" charset="-122"/>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0177" name="内容占位符 2"/>
          <p:cNvSpPr>
            <a:spLocks noGrp="1"/>
          </p:cNvSpPr>
          <p:nvPr>
            <p:ph/>
          </p:nvPr>
        </p:nvSpPr>
        <p:spPr>
          <a:xfrm>
            <a:off x="1179910" y="2526506"/>
            <a:ext cx="6172200" cy="2884885"/>
          </a:xfrm>
          <a:prstGeom prst="rect">
            <a:avLst/>
          </a:prstGeom>
          <a:solidFill>
            <a:srgbClr val="FFFFFF"/>
          </a:solidFill>
          <a:ln w="9525">
            <a:noFill/>
          </a:ln>
        </p:spPr>
        <p:txBody>
          <a:bodyPr anchor="t"/>
          <a:p>
            <a:pPr indent="457200">
              <a:lnSpc>
                <a:spcPct val="150000"/>
              </a:lnSpc>
              <a:buNone/>
            </a:pPr>
            <a:r>
              <a:rPr lang="zh-CN" altLang="en-US" sz="1350" dirty="0"/>
              <a:t>在</a:t>
            </a:r>
            <a:r>
              <a:rPr lang="en-US" altLang="zh-CN" sz="1350" dirty="0"/>
              <a:t>HTML</a:t>
            </a:r>
            <a:r>
              <a:rPr lang="zh-CN" altLang="en-US" sz="1350" dirty="0"/>
              <a:t>中，一个段落中的文字会从左到右依次排列，直到浏览器窗口的右端，然后自动换行。如果希望某段文本强制换行显示，就需要使用换行标记</a:t>
            </a:r>
            <a:r>
              <a:rPr lang="en-US" altLang="zh-CN" sz="1350" dirty="0"/>
              <a:t>&lt;br /&gt;</a:t>
            </a:r>
            <a:r>
              <a:rPr lang="zh-CN" altLang="en-US" sz="1350" dirty="0"/>
              <a:t>，这时如果还像在</a:t>
            </a:r>
            <a:r>
              <a:rPr lang="en-US" altLang="zh-CN" sz="1350" dirty="0"/>
              <a:t>word</a:t>
            </a:r>
            <a:r>
              <a:rPr lang="zh-CN" altLang="en-US" sz="1350" dirty="0"/>
              <a:t>中直接敲回车键换行就不起作用了。</a:t>
            </a:r>
            <a:endParaRPr lang="en-US" altLang="zh-CN" sz="1350" dirty="0"/>
          </a:p>
        </p:txBody>
      </p:sp>
      <p:sp>
        <p:nvSpPr>
          <p:cNvPr id="50178" name="矩形 5"/>
          <p:cNvSpPr/>
          <p:nvPr/>
        </p:nvSpPr>
        <p:spPr>
          <a:xfrm>
            <a:off x="1795463" y="1984772"/>
            <a:ext cx="1724660" cy="368300"/>
          </a:xfrm>
          <a:prstGeom prst="rect">
            <a:avLst/>
          </a:prstGeom>
          <a:noFill/>
          <a:ln w="9525">
            <a:noFill/>
          </a:ln>
        </p:spPr>
        <p:txBody>
          <a:bodyPr wrap="none" anchor="t">
            <a:spAutoFit/>
          </a:bodyPr>
          <a:p>
            <a:r>
              <a:rPr lang="zh-CN" altLang="en-US" b="1" dirty="0">
                <a:solidFill>
                  <a:srgbClr val="009ED6"/>
                </a:solidFill>
                <a:latin typeface="Arial" panose="020B0604020202020204" pitchFamily="34" charset="0"/>
                <a:ea typeface="宋体" panose="02010600030101010101" pitchFamily="2" charset="-122"/>
              </a:rPr>
              <a:t>换行标记</a:t>
            </a:r>
            <a:r>
              <a:rPr lang="en-US" altLang="zh-CN" b="1" dirty="0">
                <a:solidFill>
                  <a:srgbClr val="009ED6"/>
                </a:solidFill>
                <a:latin typeface="Arial" panose="020B0604020202020204" pitchFamily="34" charset="0"/>
                <a:ea typeface="宋体" panose="02010600030101010101" pitchFamily="2" charset="-122"/>
              </a:rPr>
              <a:t>&lt;br /&gt;</a:t>
            </a:r>
            <a:endParaRPr lang="en-US" altLang="zh-CN" b="1" dirty="0">
              <a:solidFill>
                <a:srgbClr val="009ED6"/>
              </a:solidFill>
              <a:latin typeface="Arial" panose="020B0604020202020204" pitchFamily="34" charset="0"/>
              <a:ea typeface="宋体" panose="02010600030101010101" pitchFamily="2" charset="-122"/>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9153" name="标题 60417"/>
          <p:cNvSpPr>
            <a:spLocks noGrp="1"/>
          </p:cNvSpPr>
          <p:nvPr>
            <p:ph type="title"/>
          </p:nvPr>
        </p:nvSpPr>
        <p:spPr>
          <a:xfrm>
            <a:off x="1485900" y="1200150"/>
            <a:ext cx="6172200" cy="857250"/>
          </a:xfrm>
          <a:solidFill>
            <a:srgbClr val="FFFFFF"/>
          </a:solidFill>
          <a:ln>
            <a:noFill/>
          </a:ln>
        </p:spPr>
        <p:txBody>
          <a:bodyPr anchor="ctr"/>
          <a:p>
            <a:pPr algn="l"/>
            <a:r>
              <a:rPr lang="zh-CN" altLang="en-US" sz="1800" b="1" dirty="0">
                <a:solidFill>
                  <a:srgbClr val="009ED6"/>
                </a:solidFill>
                <a:sym typeface="Arial" panose="020B0604020202020204" pitchFamily="34" charset="0"/>
              </a:rPr>
              <a:t>案例展示</a:t>
            </a:r>
            <a:endParaRPr lang="zh-CN" altLang="en-US" sz="1800" b="1" dirty="0">
              <a:solidFill>
                <a:srgbClr val="009ED6"/>
              </a:solidFill>
              <a:sym typeface="Arial" panose="020B0604020202020204" pitchFamily="34" charset="0"/>
            </a:endParaRPr>
          </a:p>
        </p:txBody>
      </p:sp>
      <p:pic>
        <p:nvPicPr>
          <p:cNvPr id="49154" name="图片 60418" descr="0$K[V%){0(CA1R10`V[Q`D8"/>
          <p:cNvPicPr>
            <a:picLocks noChangeAspect="1"/>
          </p:cNvPicPr>
          <p:nvPr/>
        </p:nvPicPr>
        <p:blipFill>
          <a:blip r:embed="rId1"/>
          <a:stretch>
            <a:fillRect/>
          </a:stretch>
        </p:blipFill>
        <p:spPr>
          <a:xfrm>
            <a:off x="1628775" y="1899047"/>
            <a:ext cx="5538788" cy="3827859"/>
          </a:xfrm>
          <a:prstGeom prst="rect">
            <a:avLst/>
          </a:prstGeom>
          <a:noFill/>
          <a:ln w="9525">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1201" name="内容占位符 2"/>
          <p:cNvSpPr>
            <a:spLocks noGrp="1"/>
          </p:cNvSpPr>
          <p:nvPr>
            <p:ph/>
          </p:nvPr>
        </p:nvSpPr>
        <p:spPr>
          <a:xfrm>
            <a:off x="1469231" y="2526506"/>
            <a:ext cx="6172200" cy="2884885"/>
          </a:xfrm>
          <a:prstGeom prst="rect">
            <a:avLst/>
          </a:prstGeom>
          <a:solidFill>
            <a:srgbClr val="FFFFFF"/>
          </a:solidFill>
          <a:ln w="9525">
            <a:noFill/>
          </a:ln>
        </p:spPr>
        <p:txBody>
          <a:bodyPr anchor="t"/>
          <a:p>
            <a:pPr>
              <a:lnSpc>
                <a:spcPct val="150000"/>
              </a:lnSpc>
              <a:buChar char="−"/>
            </a:pPr>
            <a:r>
              <a:rPr lang="zh-CN" altLang="en-US" sz="1350" dirty="0"/>
              <a:t>多种多样的文字效果可以使网页变得更加绚丽，为此</a:t>
            </a:r>
            <a:r>
              <a:rPr lang="en-US" altLang="zh-CN" sz="1350" dirty="0"/>
              <a:t>HTML</a:t>
            </a:r>
            <a:r>
              <a:rPr lang="zh-CN" altLang="en-US" sz="1350" dirty="0"/>
              <a:t>提供了文本样式标记</a:t>
            </a:r>
            <a:r>
              <a:rPr lang="en-US" altLang="zh-CN" sz="1350" dirty="0"/>
              <a:t>&lt;font&gt;</a:t>
            </a:r>
            <a:r>
              <a:rPr lang="zh-CN" altLang="en-US" sz="1350" dirty="0"/>
              <a:t>，用来控制网页中文本的字体、字号和颜色。其基本语法格式如下：</a:t>
            </a:r>
            <a:endParaRPr lang="en-US" altLang="zh-CN" sz="1350" dirty="0"/>
          </a:p>
          <a:p>
            <a:pPr>
              <a:lnSpc>
                <a:spcPct val="150000"/>
              </a:lnSpc>
              <a:buChar char="−"/>
            </a:pPr>
            <a:endParaRPr lang="en-US" altLang="zh-CN" sz="1350" dirty="0"/>
          </a:p>
        </p:txBody>
      </p:sp>
      <p:sp>
        <p:nvSpPr>
          <p:cNvPr id="51202" name="矩形 5"/>
          <p:cNvSpPr/>
          <p:nvPr/>
        </p:nvSpPr>
        <p:spPr>
          <a:xfrm>
            <a:off x="1795463" y="1984772"/>
            <a:ext cx="1562100" cy="368300"/>
          </a:xfrm>
          <a:prstGeom prst="rect">
            <a:avLst/>
          </a:prstGeom>
          <a:noFill/>
          <a:ln w="9525">
            <a:noFill/>
          </a:ln>
        </p:spPr>
        <p:txBody>
          <a:bodyPr wrap="none" anchor="t">
            <a:spAutoFit/>
          </a:bodyPr>
          <a:p>
            <a:r>
              <a:rPr lang="zh-CN" altLang="en-US" b="1" dirty="0">
                <a:solidFill>
                  <a:srgbClr val="009ED6"/>
                </a:solidFill>
                <a:latin typeface="Arial" panose="020B0604020202020204" pitchFamily="34" charset="0"/>
                <a:ea typeface="宋体" panose="02010600030101010101" pitchFamily="2" charset="-122"/>
              </a:rPr>
              <a:t>文本样式标记</a:t>
            </a:r>
            <a:endParaRPr lang="en-US" altLang="zh-CN" b="1" dirty="0">
              <a:solidFill>
                <a:srgbClr val="009ED6"/>
              </a:solidFill>
              <a:latin typeface="Arial" panose="020B0604020202020204" pitchFamily="34" charset="0"/>
              <a:ea typeface="宋体" panose="02010600030101010101" pitchFamily="2" charset="-122"/>
            </a:endParaRPr>
          </a:p>
        </p:txBody>
      </p:sp>
      <p:sp>
        <p:nvSpPr>
          <p:cNvPr id="51203" name="矩形 6"/>
          <p:cNvSpPr/>
          <p:nvPr/>
        </p:nvSpPr>
        <p:spPr>
          <a:xfrm>
            <a:off x="1874044" y="3494485"/>
            <a:ext cx="5359004" cy="299085"/>
          </a:xfrm>
          <a:prstGeom prst="rect">
            <a:avLst/>
          </a:prstGeom>
          <a:solidFill>
            <a:srgbClr val="D5F4FF"/>
          </a:solidFill>
          <a:ln w="9525">
            <a:noFill/>
          </a:ln>
        </p:spPr>
        <p:txBody>
          <a:bodyPr anchor="t">
            <a:spAutoFit/>
          </a:bodyPr>
          <a:p>
            <a:r>
              <a:rPr lang="en-US" altLang="zh-CN" sz="1350" dirty="0">
                <a:latin typeface="Arial" panose="020B0604020202020204" pitchFamily="34" charset="0"/>
                <a:ea typeface="宋体" panose="02010600030101010101" pitchFamily="2" charset="-122"/>
              </a:rPr>
              <a:t>&lt;font&gt;</a:t>
            </a:r>
            <a:r>
              <a:rPr lang="zh-CN" altLang="en-US" sz="1350" dirty="0">
                <a:latin typeface="Arial" panose="020B0604020202020204" pitchFamily="34" charset="0"/>
                <a:ea typeface="宋体" panose="02010600030101010101" pitchFamily="2" charset="-122"/>
              </a:rPr>
              <a:t>文本内容</a:t>
            </a:r>
            <a:r>
              <a:rPr lang="en-US" altLang="zh-CN" sz="1350" dirty="0">
                <a:latin typeface="Arial" panose="020B0604020202020204" pitchFamily="34" charset="0"/>
                <a:ea typeface="宋体" panose="02010600030101010101" pitchFamily="2" charset="-122"/>
              </a:rPr>
              <a:t>&lt;/font&gt; </a:t>
            </a:r>
            <a:endParaRPr lang="zh-CN" altLang="en-US" sz="1350" dirty="0">
              <a:latin typeface="Arial" panose="020B0604020202020204" pitchFamily="34" charset="0"/>
              <a:ea typeface="宋体" panose="02010600030101010101" pitchFamily="2" charset="-122"/>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2225" name="内容占位符 2"/>
          <p:cNvSpPr>
            <a:spLocks noGrp="1"/>
          </p:cNvSpPr>
          <p:nvPr>
            <p:ph/>
          </p:nvPr>
        </p:nvSpPr>
        <p:spPr>
          <a:xfrm>
            <a:off x="1469231" y="2526506"/>
            <a:ext cx="6172200" cy="2884885"/>
          </a:xfrm>
          <a:prstGeom prst="rect">
            <a:avLst/>
          </a:prstGeom>
          <a:solidFill>
            <a:srgbClr val="FFFFFF"/>
          </a:solidFill>
          <a:ln w="9525">
            <a:noFill/>
          </a:ln>
        </p:spPr>
        <p:txBody>
          <a:bodyPr anchor="t"/>
          <a:p>
            <a:pPr>
              <a:lnSpc>
                <a:spcPct val="150000"/>
              </a:lnSpc>
              <a:buChar char="−"/>
            </a:pPr>
            <a:r>
              <a:rPr lang="zh-CN" altLang="en-US" sz="1350" dirty="0"/>
              <a:t>在网页中，有时需要为文字设置粗体、斜体或下划线效果，这时就需要用到</a:t>
            </a:r>
            <a:r>
              <a:rPr lang="en-US" altLang="zh-CN" sz="1350" dirty="0"/>
              <a:t>HTML</a:t>
            </a:r>
            <a:r>
              <a:rPr lang="zh-CN" altLang="en-US" sz="1350" dirty="0"/>
              <a:t>中的文本格式化标记，使文字以特殊的方式显示。</a:t>
            </a:r>
            <a:endParaRPr lang="en-US" altLang="zh-CN" sz="1350" dirty="0"/>
          </a:p>
          <a:p>
            <a:pPr>
              <a:lnSpc>
                <a:spcPct val="150000"/>
              </a:lnSpc>
              <a:buChar char="−"/>
            </a:pPr>
            <a:r>
              <a:rPr lang="zh-CN" altLang="en-US" sz="1350" dirty="0"/>
              <a:t>文本格式化常用标记</a:t>
            </a:r>
            <a:r>
              <a:rPr lang="en-US" altLang="zh-CN" sz="1350" dirty="0"/>
              <a:t> </a:t>
            </a:r>
            <a:r>
              <a:rPr lang="zh-CN" altLang="en-US" sz="1350" dirty="0">
                <a:solidFill>
                  <a:srgbClr val="FF0000"/>
                </a:solidFill>
              </a:rPr>
              <a:t>语义</a:t>
            </a:r>
            <a:r>
              <a:rPr lang="en-US" altLang="zh-CN" sz="1350" dirty="0">
                <a:solidFill>
                  <a:srgbClr val="FF0000"/>
                </a:solidFill>
              </a:rPr>
              <a:t>===》</a:t>
            </a:r>
            <a:r>
              <a:rPr lang="zh-CN" altLang="en-US" sz="1350" dirty="0">
                <a:solidFill>
                  <a:srgbClr val="FF0000"/>
                </a:solidFill>
              </a:rPr>
              <a:t>语气做对比</a:t>
            </a:r>
            <a:endParaRPr lang="zh-CN" altLang="en-US" sz="1350" dirty="0">
              <a:solidFill>
                <a:srgbClr val="FF0000"/>
              </a:solidFill>
            </a:endParaRPr>
          </a:p>
        </p:txBody>
      </p:sp>
      <p:sp>
        <p:nvSpPr>
          <p:cNvPr id="52226" name="矩形 5"/>
          <p:cNvSpPr/>
          <p:nvPr/>
        </p:nvSpPr>
        <p:spPr>
          <a:xfrm>
            <a:off x="1795463" y="1984772"/>
            <a:ext cx="1791970" cy="368300"/>
          </a:xfrm>
          <a:prstGeom prst="rect">
            <a:avLst/>
          </a:prstGeom>
          <a:noFill/>
          <a:ln w="9525">
            <a:noFill/>
          </a:ln>
        </p:spPr>
        <p:txBody>
          <a:bodyPr wrap="none" anchor="t">
            <a:spAutoFit/>
          </a:bodyPr>
          <a:p>
            <a:r>
              <a:rPr lang="zh-CN" altLang="en-US" b="1" dirty="0">
                <a:solidFill>
                  <a:srgbClr val="009ED6"/>
                </a:solidFill>
                <a:latin typeface="Arial" panose="020B0604020202020204" pitchFamily="34" charset="0"/>
                <a:ea typeface="宋体" panose="02010600030101010101" pitchFamily="2" charset="-122"/>
              </a:rPr>
              <a:t>文本格式化标记</a:t>
            </a:r>
            <a:endParaRPr lang="en-US" altLang="zh-CN" b="1" dirty="0">
              <a:solidFill>
                <a:srgbClr val="009ED6"/>
              </a:solidFill>
              <a:latin typeface="Arial" panose="020B0604020202020204" pitchFamily="34" charset="0"/>
              <a:ea typeface="宋体" panose="02010600030101010101" pitchFamily="2" charset="-122"/>
            </a:endParaRPr>
          </a:p>
        </p:txBody>
      </p:sp>
      <p:graphicFrame>
        <p:nvGraphicFramePr>
          <p:cNvPr id="63492" name="表格 63491"/>
          <p:cNvGraphicFramePr/>
          <p:nvPr/>
        </p:nvGraphicFramePr>
        <p:xfrm>
          <a:off x="1679972" y="3694510"/>
          <a:ext cx="5783580" cy="1616710"/>
        </p:xfrm>
        <a:graphic>
          <a:graphicData uri="http://schemas.openxmlformats.org/drawingml/2006/table">
            <a:tbl>
              <a:tblPr/>
              <a:tblGrid>
                <a:gridCol w="1863725"/>
                <a:gridCol w="3919855"/>
              </a:tblGrid>
              <a:tr h="269240">
                <a:tc>
                  <a:txBody>
                    <a:bodyPr/>
                    <a:lstStyle>
                      <a:lvl1pPr marL="342900" lvl="0" indent="-342900" algn="l" defTabSz="914400" eaLnBrk="0" fontAlgn="base" latinLnBrk="0" hangingPunct="0">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algn="l">
                        <a:defRPr sz="2400" kern="1200"/>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algn="ctr" eaLnBrk="1" hangingPunct="1">
                        <a:spcBef>
                          <a:spcPct val="0"/>
                        </a:spcBef>
                        <a:buNone/>
                      </a:pPr>
                      <a:r>
                        <a:rPr lang="zh-CN" altLang="en-US" sz="1050" dirty="0">
                          <a:solidFill>
                            <a:srgbClr val="000000"/>
                          </a:solidFill>
                        </a:rPr>
                        <a:t>标记</a:t>
                      </a:r>
                      <a:endParaRPr lang="zh-CN" altLang="en-US" sz="1050" dirty="0">
                        <a:solidFill>
                          <a:srgbClr val="000000"/>
                        </a:solidFill>
                        <a:latin typeface="Times New Roman" panose="02020603050405020304" pitchFamily="18" charset="0"/>
                      </a:endParaRPr>
                    </a:p>
                  </a:txBody>
                  <a:tcPr marL="51436" marR="51436" marT="0" marB="0" anchor="ctr" anchorCtr="1">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D5F4FF">
                        <a:alpha val="100000"/>
                      </a:srgbClr>
                    </a:solidFill>
                  </a:tcPr>
                </a:tc>
                <a:tc>
                  <a:txBody>
                    <a:bodyPr/>
                    <a:lstStyle>
                      <a:lvl1pPr marL="342900" lvl="0" indent="-342900" algn="l" defTabSz="914400" eaLnBrk="0" fontAlgn="base" latinLnBrk="0" hangingPunct="0">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algn="l">
                        <a:defRPr sz="2400" kern="1200"/>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algn="ctr" eaLnBrk="1" hangingPunct="1">
                        <a:spcBef>
                          <a:spcPct val="0"/>
                        </a:spcBef>
                        <a:buNone/>
                      </a:pPr>
                      <a:r>
                        <a:rPr lang="zh-CN" altLang="en-US" sz="1050">
                          <a:solidFill>
                            <a:srgbClr val="000000"/>
                          </a:solidFill>
                        </a:rPr>
                        <a:t>显示效果</a:t>
                      </a:r>
                      <a:endParaRPr lang="zh-CN" altLang="en-US" sz="1050">
                        <a:solidFill>
                          <a:srgbClr val="000000"/>
                        </a:solidFill>
                        <a:latin typeface="Times New Roman" panose="02020603050405020304" pitchFamily="18" charset="0"/>
                      </a:endParaRPr>
                    </a:p>
                  </a:txBody>
                  <a:tcPr marL="51436" marR="51436" marT="0" marB="0" anchor="ctr" anchorCtr="1">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D5F4FF">
                        <a:alpha val="100000"/>
                      </a:srgbClr>
                    </a:solidFill>
                  </a:tcPr>
                </a:tc>
              </a:tr>
              <a:tr h="539115">
                <a:tc>
                  <a:txBody>
                    <a:bodyPr/>
                    <a:lstStyle>
                      <a:lvl1pPr marL="342900" lvl="0" indent="-342900" algn="l" defTabSz="914400" eaLnBrk="0" fontAlgn="base" latinLnBrk="0" hangingPunct="0">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algn="l">
                        <a:defRPr sz="2400" kern="1200"/>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eaLnBrk="1" hangingPunct="1">
                        <a:spcBef>
                          <a:spcPct val="0"/>
                        </a:spcBef>
                        <a:buNone/>
                      </a:pPr>
                      <a:r>
                        <a:rPr lang="en-US" altLang="x-none" sz="1050" dirty="0">
                          <a:solidFill>
                            <a:srgbClr val="000000"/>
                          </a:solidFill>
                        </a:rPr>
                        <a:t>&lt;b&gt;&lt;/b&gt;</a:t>
                      </a:r>
                      <a:r>
                        <a:rPr lang="zh-CN" altLang="en-US" sz="1050" dirty="0">
                          <a:solidFill>
                            <a:srgbClr val="000000"/>
                          </a:solidFill>
                        </a:rPr>
                        <a:t>和</a:t>
                      </a:r>
                      <a:r>
                        <a:rPr lang="en-US" altLang="x-none" sz="1050" dirty="0">
                          <a:solidFill>
                            <a:srgbClr val="000000"/>
                          </a:solidFill>
                        </a:rPr>
                        <a:t>&lt;strong&gt;&lt;/strong&gt;</a:t>
                      </a:r>
                      <a:endParaRPr lang="en-US" altLang="x-none" sz="1050" dirty="0">
                        <a:solidFill>
                          <a:srgbClr val="000000"/>
                        </a:solidFill>
                        <a:latin typeface="Times New Roman" panose="02020603050405020304" pitchFamily="18" charset="0"/>
                      </a:endParaRPr>
                    </a:p>
                  </a:txBody>
                  <a:tcPr marL="51436" marR="51436" marT="0" marB="0" anchor="ctr" anchorCtr="1">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D5F4FF">
                        <a:alpha val="100000"/>
                      </a:srgbClr>
                    </a:solidFill>
                  </a:tcPr>
                </a:tc>
                <a:tc>
                  <a:txBody>
                    <a:bodyPr/>
                    <a:lstStyle>
                      <a:lvl1pPr marL="342900" lvl="0" indent="-342900" algn="l" defTabSz="914400" eaLnBrk="0" fontAlgn="base" latinLnBrk="0" hangingPunct="0">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algn="l">
                        <a:defRPr sz="2400" kern="1200"/>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eaLnBrk="1" hangingPunct="1">
                        <a:spcBef>
                          <a:spcPct val="0"/>
                        </a:spcBef>
                        <a:buNone/>
                      </a:pPr>
                      <a:r>
                        <a:rPr lang="zh-CN" altLang="en-US" sz="1050" dirty="0">
                          <a:solidFill>
                            <a:srgbClr val="000000"/>
                          </a:solidFill>
                        </a:rPr>
                        <a:t>文字以粗体方式显示</a:t>
                      </a:r>
                      <a:r>
                        <a:rPr lang="zh-CN" altLang="en-US" sz="1050" dirty="0" smtClean="0">
                          <a:solidFill>
                            <a:srgbClr val="000000"/>
                          </a:solidFill>
                        </a:rPr>
                        <a:t>（推荐</a:t>
                      </a:r>
                      <a:r>
                        <a:rPr lang="zh-CN" altLang="en-US" sz="1050" dirty="0">
                          <a:solidFill>
                            <a:srgbClr val="000000"/>
                          </a:solidFill>
                        </a:rPr>
                        <a:t>使用</a:t>
                      </a:r>
                      <a:r>
                        <a:rPr lang="en-US" altLang="x-none" sz="1050" dirty="0">
                          <a:solidFill>
                            <a:srgbClr val="000000"/>
                          </a:solidFill>
                        </a:rPr>
                        <a:t>strong</a:t>
                      </a:r>
                      <a:r>
                        <a:rPr lang="zh-CN" altLang="en-US" sz="1050" dirty="0">
                          <a:solidFill>
                            <a:srgbClr val="000000"/>
                          </a:solidFill>
                        </a:rPr>
                        <a:t>）</a:t>
                      </a:r>
                      <a:endParaRPr lang="zh-CN" altLang="en-US" sz="1050" dirty="0">
                        <a:solidFill>
                          <a:srgbClr val="000000"/>
                        </a:solidFill>
                        <a:latin typeface="Times New Roman" panose="02020603050405020304" pitchFamily="18" charset="0"/>
                      </a:endParaRPr>
                    </a:p>
                  </a:txBody>
                  <a:tcPr marL="51436" marR="51436" marT="0" marB="0" anchor="ctr" anchorCtr="1">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D5F4FF">
                        <a:alpha val="100000"/>
                      </a:srgbClr>
                    </a:solidFill>
                  </a:tcPr>
                </a:tc>
              </a:tr>
              <a:tr h="269240">
                <a:tc>
                  <a:txBody>
                    <a:bodyPr/>
                    <a:lstStyle>
                      <a:lvl1pPr marL="342900" lvl="0" indent="-342900" algn="l" defTabSz="914400" eaLnBrk="0" fontAlgn="base" latinLnBrk="0" hangingPunct="0">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algn="l">
                        <a:defRPr sz="2400" kern="1200"/>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eaLnBrk="1" hangingPunct="1">
                        <a:spcBef>
                          <a:spcPct val="0"/>
                        </a:spcBef>
                        <a:buNone/>
                      </a:pPr>
                      <a:r>
                        <a:rPr lang="en-US" altLang="x-none" sz="1050" dirty="0">
                          <a:solidFill>
                            <a:srgbClr val="000000"/>
                          </a:solidFill>
                        </a:rPr>
                        <a:t>&lt;i&gt;&lt;/i&gt;</a:t>
                      </a:r>
                      <a:r>
                        <a:rPr lang="zh-CN" altLang="en-US" sz="1050" dirty="0">
                          <a:solidFill>
                            <a:srgbClr val="000000"/>
                          </a:solidFill>
                        </a:rPr>
                        <a:t>和</a:t>
                      </a:r>
                      <a:r>
                        <a:rPr lang="en-US" altLang="x-none" sz="1050" dirty="0">
                          <a:solidFill>
                            <a:srgbClr val="000000"/>
                          </a:solidFill>
                        </a:rPr>
                        <a:t>&lt;em&gt;&lt;/em&gt;</a:t>
                      </a:r>
                      <a:endParaRPr lang="en-US" altLang="x-none" sz="1050" dirty="0">
                        <a:solidFill>
                          <a:srgbClr val="000000"/>
                        </a:solidFill>
                        <a:latin typeface="Times New Roman" panose="02020603050405020304" pitchFamily="18" charset="0"/>
                      </a:endParaRPr>
                    </a:p>
                  </a:txBody>
                  <a:tcPr marL="51436" marR="51436" marT="0" marB="0" anchor="ctr" anchorCtr="1">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D5F4FF">
                        <a:alpha val="100000"/>
                      </a:srgbClr>
                    </a:solidFill>
                  </a:tcPr>
                </a:tc>
                <a:tc>
                  <a:txBody>
                    <a:bodyPr/>
                    <a:lstStyle>
                      <a:lvl1pPr marL="342900" lvl="0" indent="-342900" algn="l" defTabSz="914400" eaLnBrk="0" fontAlgn="base" latinLnBrk="0" hangingPunct="0">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algn="l">
                        <a:defRPr sz="2400" kern="1200"/>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eaLnBrk="1" hangingPunct="1">
                        <a:spcBef>
                          <a:spcPct val="0"/>
                        </a:spcBef>
                        <a:buNone/>
                      </a:pPr>
                      <a:r>
                        <a:rPr lang="zh-CN" altLang="en-US" sz="1050" dirty="0">
                          <a:solidFill>
                            <a:srgbClr val="000000"/>
                          </a:solidFill>
                        </a:rPr>
                        <a:t>文字以斜体方式显示</a:t>
                      </a:r>
                      <a:r>
                        <a:rPr lang="zh-CN" altLang="en-US" sz="1050" dirty="0" smtClean="0">
                          <a:solidFill>
                            <a:srgbClr val="000000"/>
                          </a:solidFill>
                        </a:rPr>
                        <a:t>（推荐</a:t>
                      </a:r>
                      <a:r>
                        <a:rPr lang="zh-CN" altLang="en-US" sz="1050" dirty="0">
                          <a:solidFill>
                            <a:srgbClr val="000000"/>
                          </a:solidFill>
                        </a:rPr>
                        <a:t>使用</a:t>
                      </a:r>
                      <a:r>
                        <a:rPr lang="en-US" altLang="x-none" sz="1050" dirty="0">
                          <a:solidFill>
                            <a:srgbClr val="000000"/>
                          </a:solidFill>
                        </a:rPr>
                        <a:t>em</a:t>
                      </a:r>
                      <a:r>
                        <a:rPr lang="zh-CN" altLang="en-US" sz="1050" dirty="0">
                          <a:solidFill>
                            <a:srgbClr val="000000"/>
                          </a:solidFill>
                        </a:rPr>
                        <a:t>）</a:t>
                      </a:r>
                      <a:endParaRPr lang="zh-CN" altLang="en-US" sz="1050" dirty="0">
                        <a:solidFill>
                          <a:srgbClr val="000000"/>
                        </a:solidFill>
                        <a:latin typeface="Times New Roman" panose="02020603050405020304" pitchFamily="18" charset="0"/>
                      </a:endParaRPr>
                    </a:p>
                  </a:txBody>
                  <a:tcPr marL="51436" marR="51436" marT="0" marB="0" anchor="ctr" anchorCtr="1">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D5F4FF">
                        <a:alpha val="100000"/>
                      </a:srgbClr>
                    </a:solidFill>
                  </a:tcPr>
                </a:tc>
              </a:tr>
              <a:tr h="269875">
                <a:tc>
                  <a:txBody>
                    <a:bodyPr/>
                    <a:lstStyle>
                      <a:lvl1pPr marL="342900" lvl="0" indent="-342900" algn="l" defTabSz="914400" eaLnBrk="0" fontAlgn="base" latinLnBrk="0" hangingPunct="0">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algn="l">
                        <a:defRPr sz="2400" kern="1200"/>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eaLnBrk="1" hangingPunct="1">
                        <a:spcBef>
                          <a:spcPct val="0"/>
                        </a:spcBef>
                        <a:buNone/>
                      </a:pPr>
                      <a:r>
                        <a:rPr lang="en-US" altLang="x-none" sz="1050" dirty="0">
                          <a:solidFill>
                            <a:srgbClr val="000000"/>
                          </a:solidFill>
                        </a:rPr>
                        <a:t>&lt;s&gt;&lt;/s&gt;</a:t>
                      </a:r>
                      <a:r>
                        <a:rPr lang="zh-CN" altLang="en-US" sz="1050" dirty="0">
                          <a:solidFill>
                            <a:srgbClr val="000000"/>
                          </a:solidFill>
                        </a:rPr>
                        <a:t>和</a:t>
                      </a:r>
                      <a:r>
                        <a:rPr lang="en-US" altLang="x-none" sz="1050" dirty="0">
                          <a:solidFill>
                            <a:srgbClr val="000000"/>
                          </a:solidFill>
                        </a:rPr>
                        <a:t>&lt;del&gt;&lt;/del&gt;</a:t>
                      </a:r>
                      <a:endParaRPr lang="en-US" altLang="x-none" sz="1050" dirty="0">
                        <a:solidFill>
                          <a:srgbClr val="000000"/>
                        </a:solidFill>
                        <a:latin typeface="Times New Roman" panose="02020603050405020304" pitchFamily="18" charset="0"/>
                      </a:endParaRPr>
                    </a:p>
                  </a:txBody>
                  <a:tcPr marL="51436" marR="51436" marT="0" marB="0" anchor="ctr" anchorCtr="1">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D5F4FF">
                        <a:alpha val="100000"/>
                      </a:srgbClr>
                    </a:solidFill>
                  </a:tcPr>
                </a:tc>
                <a:tc>
                  <a:txBody>
                    <a:bodyPr/>
                    <a:lstStyle>
                      <a:lvl1pPr marL="342900" lvl="0" indent="-342900" algn="l" defTabSz="914400" eaLnBrk="0" fontAlgn="base" latinLnBrk="0" hangingPunct="0">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algn="l">
                        <a:defRPr sz="2400" kern="1200"/>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algn="just" eaLnBrk="1" hangingPunct="1">
                        <a:spcBef>
                          <a:spcPct val="0"/>
                        </a:spcBef>
                        <a:buNone/>
                      </a:pPr>
                      <a:r>
                        <a:rPr lang="zh-CN" altLang="en-US" sz="1050" dirty="0">
                          <a:solidFill>
                            <a:srgbClr val="000000"/>
                          </a:solidFill>
                        </a:rPr>
                        <a:t>文字以加删除线方式显示</a:t>
                      </a:r>
                      <a:r>
                        <a:rPr lang="zh-CN" altLang="en-US" sz="1050" dirty="0" smtClean="0">
                          <a:solidFill>
                            <a:srgbClr val="000000"/>
                          </a:solidFill>
                        </a:rPr>
                        <a:t>（推荐</a:t>
                      </a:r>
                      <a:r>
                        <a:rPr lang="zh-CN" altLang="en-US" sz="1050" dirty="0">
                          <a:solidFill>
                            <a:srgbClr val="000000"/>
                          </a:solidFill>
                        </a:rPr>
                        <a:t>使用</a:t>
                      </a:r>
                      <a:r>
                        <a:rPr lang="en-US" altLang="x-none" sz="1050" dirty="0">
                          <a:solidFill>
                            <a:srgbClr val="000000"/>
                          </a:solidFill>
                        </a:rPr>
                        <a:t>del</a:t>
                      </a:r>
                      <a:r>
                        <a:rPr lang="zh-CN" altLang="en-US" sz="1050" dirty="0">
                          <a:solidFill>
                            <a:srgbClr val="000000"/>
                          </a:solidFill>
                        </a:rPr>
                        <a:t>）</a:t>
                      </a:r>
                      <a:endParaRPr lang="zh-CN" altLang="en-US" sz="1050" dirty="0">
                        <a:solidFill>
                          <a:srgbClr val="000000"/>
                        </a:solidFill>
                        <a:latin typeface="Times New Roman" panose="02020603050405020304" pitchFamily="18" charset="0"/>
                      </a:endParaRPr>
                    </a:p>
                  </a:txBody>
                  <a:tcPr marL="51436" marR="51436" marT="0" marB="0" anchor="ctr" anchorCtr="1">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D5F4FF">
                        <a:alpha val="100000"/>
                      </a:srgbClr>
                    </a:solidFill>
                  </a:tcPr>
                </a:tc>
              </a:tr>
              <a:tr h="269240">
                <a:tc>
                  <a:txBody>
                    <a:bodyPr/>
                    <a:lstStyle>
                      <a:lvl1pPr marL="342900" lvl="0" indent="-342900" algn="l" defTabSz="914400" eaLnBrk="0" fontAlgn="base" latinLnBrk="0" hangingPunct="0">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algn="l">
                        <a:defRPr sz="2400" kern="1200"/>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eaLnBrk="1" hangingPunct="1">
                        <a:spcBef>
                          <a:spcPct val="0"/>
                        </a:spcBef>
                        <a:buNone/>
                      </a:pPr>
                      <a:r>
                        <a:rPr lang="en-US" altLang="x-none" sz="1050" dirty="0">
                          <a:solidFill>
                            <a:srgbClr val="000000"/>
                          </a:solidFill>
                        </a:rPr>
                        <a:t>&lt;u&gt;&lt;/u&gt;</a:t>
                      </a:r>
                      <a:r>
                        <a:rPr lang="zh-CN" altLang="en-US" sz="1050" dirty="0">
                          <a:solidFill>
                            <a:srgbClr val="000000"/>
                          </a:solidFill>
                        </a:rPr>
                        <a:t>和</a:t>
                      </a:r>
                      <a:r>
                        <a:rPr lang="en-US" altLang="x-none" sz="1050" dirty="0">
                          <a:solidFill>
                            <a:srgbClr val="000000"/>
                          </a:solidFill>
                        </a:rPr>
                        <a:t>&lt;ins&gt;&lt;/ins&gt;</a:t>
                      </a:r>
                      <a:endParaRPr lang="en-US" altLang="x-none" sz="1050" dirty="0">
                        <a:solidFill>
                          <a:srgbClr val="000000"/>
                        </a:solidFill>
                        <a:latin typeface="Times New Roman" panose="02020603050405020304" pitchFamily="18" charset="0"/>
                      </a:endParaRPr>
                    </a:p>
                  </a:txBody>
                  <a:tcPr marL="51436" marR="51436" marT="0" marB="0" anchor="ctr" anchorCtr="1">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D5F4FF">
                        <a:alpha val="100000"/>
                      </a:srgbClr>
                    </a:solidFill>
                  </a:tcPr>
                </a:tc>
                <a:tc>
                  <a:txBody>
                    <a:bodyPr/>
                    <a:lstStyle>
                      <a:lvl1pPr marL="342900" lvl="0" indent="-342900" algn="l" defTabSz="914400" eaLnBrk="0" fontAlgn="base" latinLnBrk="0" hangingPunct="0">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algn="l">
                        <a:defRPr sz="2400" kern="1200"/>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algn="ctr" eaLnBrk="1" hangingPunct="1">
                        <a:spcBef>
                          <a:spcPct val="0"/>
                        </a:spcBef>
                        <a:buNone/>
                      </a:pPr>
                      <a:r>
                        <a:rPr lang="zh-CN" altLang="en-US" sz="1050" dirty="0">
                          <a:solidFill>
                            <a:srgbClr val="000000"/>
                          </a:solidFill>
                        </a:rPr>
                        <a:t>文字以加下划线方式显示</a:t>
                      </a:r>
                      <a:r>
                        <a:rPr lang="zh-CN" altLang="en-US" sz="1050" dirty="0" smtClean="0">
                          <a:solidFill>
                            <a:srgbClr val="000000"/>
                          </a:solidFill>
                        </a:rPr>
                        <a:t>（不</a:t>
                      </a:r>
                      <a:r>
                        <a:rPr lang="zh-CN" altLang="en-US" sz="1050" dirty="0">
                          <a:solidFill>
                            <a:srgbClr val="000000"/>
                          </a:solidFill>
                        </a:rPr>
                        <a:t>赞成使用</a:t>
                      </a:r>
                      <a:r>
                        <a:rPr lang="en-US" altLang="x-none" sz="1050" dirty="0">
                          <a:solidFill>
                            <a:srgbClr val="000000"/>
                          </a:solidFill>
                        </a:rPr>
                        <a:t>u</a:t>
                      </a:r>
                      <a:r>
                        <a:rPr lang="zh-CN" altLang="en-US" sz="1050" dirty="0">
                          <a:solidFill>
                            <a:srgbClr val="000000"/>
                          </a:solidFill>
                        </a:rPr>
                        <a:t>）</a:t>
                      </a:r>
                      <a:endParaRPr lang="zh-CN" altLang="en-US" sz="1050" dirty="0">
                        <a:solidFill>
                          <a:srgbClr val="000000"/>
                        </a:solidFill>
                        <a:latin typeface="Times New Roman" panose="02020603050405020304" pitchFamily="18" charset="0"/>
                      </a:endParaRPr>
                    </a:p>
                  </a:txBody>
                  <a:tcPr marL="51436" marR="51436" marT="0" marB="0" anchor="ctr" anchorCtr="1">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D5F4FF">
                        <a:alpha val="100000"/>
                      </a:srgbClr>
                    </a:solidFill>
                  </a:tcPr>
                </a:tc>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385" name="Text Box 5"/>
          <p:cNvSpPr txBox="1"/>
          <p:nvPr/>
        </p:nvSpPr>
        <p:spPr>
          <a:xfrm>
            <a:off x="3657600" y="2984897"/>
            <a:ext cx="2532460" cy="299085"/>
          </a:xfrm>
          <a:prstGeom prst="rect">
            <a:avLst/>
          </a:prstGeom>
          <a:noFill/>
          <a:ln w="9525">
            <a:noFill/>
          </a:ln>
        </p:spPr>
        <p:txBody>
          <a:bodyPr anchor="t">
            <a:spAutoFit/>
          </a:bodyPr>
          <a:p>
            <a:endParaRPr lang="zh-CN" altLang="en-US" sz="1350" dirty="0">
              <a:latin typeface="Arial" panose="020B0604020202020204" pitchFamily="34" charset="0"/>
              <a:ea typeface="宋体" panose="02010600030101010101" pitchFamily="2" charset="-122"/>
            </a:endParaRPr>
          </a:p>
        </p:txBody>
      </p:sp>
      <p:sp>
        <p:nvSpPr>
          <p:cNvPr id="16387" name="Text Box 14"/>
          <p:cNvSpPr txBox="1"/>
          <p:nvPr/>
        </p:nvSpPr>
        <p:spPr>
          <a:xfrm>
            <a:off x="3634978" y="4598194"/>
            <a:ext cx="2251472" cy="299085"/>
          </a:xfrm>
          <a:prstGeom prst="rect">
            <a:avLst/>
          </a:prstGeom>
          <a:noFill/>
          <a:ln w="9525">
            <a:noFill/>
          </a:ln>
        </p:spPr>
        <p:txBody>
          <a:bodyPr anchor="t">
            <a:spAutoFit/>
          </a:bodyPr>
          <a:p>
            <a:endParaRPr lang="zh-CN" altLang="en-US" sz="1350" dirty="0">
              <a:latin typeface="Arial" panose="020B0604020202020204" pitchFamily="34" charset="0"/>
              <a:ea typeface="宋体" panose="02010600030101010101" pitchFamily="2" charset="-122"/>
            </a:endParaRPr>
          </a:p>
        </p:txBody>
      </p:sp>
      <p:sp>
        <p:nvSpPr>
          <p:cNvPr id="16401" name="TextBox 2"/>
          <p:cNvSpPr txBox="1"/>
          <p:nvPr/>
        </p:nvSpPr>
        <p:spPr>
          <a:xfrm>
            <a:off x="1419225" y="1676400"/>
            <a:ext cx="1943100" cy="299085"/>
          </a:xfrm>
          <a:prstGeom prst="rect">
            <a:avLst/>
          </a:prstGeom>
          <a:noFill/>
          <a:ln w="9525">
            <a:noFill/>
          </a:ln>
        </p:spPr>
        <p:txBody>
          <a:bodyPr anchor="t">
            <a:spAutoFit/>
          </a:bodyPr>
          <a:p>
            <a:endParaRPr lang="zh-CN" altLang="en-US" sz="1350" dirty="0">
              <a:latin typeface="Arial" panose="020B0604020202020204" pitchFamily="34" charset="0"/>
              <a:ea typeface="宋体" panose="02010600030101010101" pitchFamily="2" charset="-122"/>
            </a:endParaRPr>
          </a:p>
        </p:txBody>
      </p:sp>
      <p:sp>
        <p:nvSpPr>
          <p:cNvPr id="16402" name="TextBox 3"/>
          <p:cNvSpPr txBox="1"/>
          <p:nvPr/>
        </p:nvSpPr>
        <p:spPr>
          <a:xfrm>
            <a:off x="1419225" y="1048544"/>
            <a:ext cx="2495550" cy="506730"/>
          </a:xfrm>
          <a:prstGeom prst="rect">
            <a:avLst/>
          </a:prstGeom>
          <a:noFill/>
          <a:ln w="9525">
            <a:noFill/>
          </a:ln>
        </p:spPr>
        <p:txBody>
          <a:bodyPr wrap="square" anchor="t">
            <a:spAutoFit/>
          </a:bodyPr>
          <a:p>
            <a:pPr marL="342900" indent="-342900">
              <a:lnSpc>
                <a:spcPct val="150000"/>
              </a:lnSpc>
              <a:spcBef>
                <a:spcPct val="20000"/>
              </a:spcBef>
              <a:buChar char="•"/>
            </a:pPr>
            <a:r>
              <a:rPr lang="zh-CN" altLang="en-US" b="1" dirty="0">
                <a:solidFill>
                  <a:srgbClr val="009ED6"/>
                </a:solidFill>
                <a:latin typeface="Arial" panose="020B0604020202020204" pitchFamily="34" charset="0"/>
                <a:ea typeface="宋体" panose="02010600030101010101" pitchFamily="2" charset="-122"/>
              </a:rPr>
              <a:t>认识网页</a:t>
            </a:r>
            <a:endParaRPr lang="en-US" altLang="zh-CN" b="1" dirty="0">
              <a:solidFill>
                <a:srgbClr val="009ED6"/>
              </a:solidFill>
              <a:latin typeface="Arial" panose="020B0604020202020204" pitchFamily="34" charset="0"/>
              <a:ea typeface="宋体" panose="02010600030101010101" pitchFamily="2" charset="-122"/>
            </a:endParaRPr>
          </a:p>
        </p:txBody>
      </p:sp>
      <p:pic>
        <p:nvPicPr>
          <p:cNvPr id="2" name="图片 1"/>
          <p:cNvPicPr>
            <a:picLocks noChangeAspect="1"/>
          </p:cNvPicPr>
          <p:nvPr/>
        </p:nvPicPr>
        <p:blipFill>
          <a:blip r:embed="rId1"/>
          <a:stretch>
            <a:fillRect/>
          </a:stretch>
        </p:blipFill>
        <p:spPr>
          <a:xfrm>
            <a:off x="1104900" y="1676400"/>
            <a:ext cx="7637780" cy="3877310"/>
          </a:xfrm>
          <a:prstGeom prst="rect">
            <a:avLst/>
          </a:prstGeom>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1130618" y="1300163"/>
            <a:ext cx="6874669" cy="714375"/>
          </a:xfrm>
          <a:prstGeom prst="rect">
            <a:avLst/>
          </a:prstGeom>
          <a:noFill/>
        </p:spPr>
        <p:txBody>
          <a:bodyPr wrap="square" rtlCol="0">
            <a:spAutoFit/>
          </a:bodyPr>
          <a:p>
            <a:r>
              <a:rPr lang="en-US" altLang="zh-CN" sz="1350"/>
              <a:t>SEO</a:t>
            </a:r>
            <a:r>
              <a:rPr lang="zh-CN" altLang="en-US" sz="1350"/>
              <a:t>搜索引擎优化</a:t>
            </a:r>
            <a:endParaRPr lang="zh-CN" altLang="en-US" sz="1350"/>
          </a:p>
          <a:p>
            <a:r>
              <a:rPr lang="zh-CN" altLang="en-US" sz="1350"/>
              <a:t>通过技术手段按照搜索引擎的规则来开发网页。</a:t>
            </a:r>
            <a:endParaRPr lang="zh-CN" altLang="en-US" sz="1350"/>
          </a:p>
          <a:p>
            <a:r>
              <a:rPr lang="zh-CN" altLang="en-US" sz="1350"/>
              <a:t>网络爬虫指认识</a:t>
            </a:r>
            <a:r>
              <a:rPr lang="en-US" altLang="zh-CN" sz="1350"/>
              <a:t>html</a:t>
            </a:r>
            <a:r>
              <a:rPr lang="zh-CN" altLang="en-US" sz="1350"/>
              <a:t>标签，不认识</a:t>
            </a:r>
            <a:r>
              <a:rPr lang="en-US" altLang="zh-CN" sz="1350"/>
              <a:t>css</a:t>
            </a:r>
            <a:r>
              <a:rPr lang="zh-CN" altLang="en-US" sz="1350"/>
              <a:t>和</a:t>
            </a:r>
            <a:r>
              <a:rPr lang="en-US" altLang="zh-CN" sz="1350"/>
              <a:t>js</a:t>
            </a:r>
            <a:r>
              <a:rPr lang="zh-CN" altLang="en-US" sz="1350"/>
              <a:t>，关键词和描述</a:t>
            </a:r>
            <a:endParaRPr lang="zh-CN" altLang="en-US" sz="135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3249" name="矩形 5"/>
          <p:cNvSpPr/>
          <p:nvPr/>
        </p:nvSpPr>
        <p:spPr>
          <a:xfrm>
            <a:off x="1564481" y="1984772"/>
            <a:ext cx="1902460" cy="368300"/>
          </a:xfrm>
          <a:prstGeom prst="rect">
            <a:avLst/>
          </a:prstGeom>
          <a:noFill/>
          <a:ln w="9525">
            <a:noFill/>
          </a:ln>
        </p:spPr>
        <p:txBody>
          <a:bodyPr wrap="none" anchor="t">
            <a:spAutoFit/>
          </a:bodyPr>
          <a:p>
            <a:r>
              <a:rPr lang="zh-CN" altLang="en-US" b="1" dirty="0">
                <a:solidFill>
                  <a:srgbClr val="009ED6"/>
                </a:solidFill>
                <a:latin typeface="Arial" panose="020B0604020202020204" pitchFamily="34" charset="0"/>
                <a:ea typeface="宋体" panose="02010600030101010101" pitchFamily="2" charset="-122"/>
              </a:rPr>
              <a:t>图像标记</a:t>
            </a:r>
            <a:r>
              <a:rPr lang="en-US" altLang="zh-CN" b="1" dirty="0">
                <a:solidFill>
                  <a:srgbClr val="009ED6"/>
                </a:solidFill>
                <a:latin typeface="Arial" panose="020B0604020202020204" pitchFamily="34" charset="0"/>
                <a:ea typeface="宋体" panose="02010600030101010101" pitchFamily="2" charset="-122"/>
              </a:rPr>
              <a:t>&lt;img /&gt;</a:t>
            </a:r>
            <a:endParaRPr lang="en-US" altLang="zh-CN" b="1" dirty="0">
              <a:solidFill>
                <a:srgbClr val="009ED6"/>
              </a:solidFill>
              <a:latin typeface="Arial" panose="020B0604020202020204" pitchFamily="34" charset="0"/>
              <a:ea typeface="宋体" panose="02010600030101010101" pitchFamily="2" charset="-122"/>
            </a:endParaRPr>
          </a:p>
        </p:txBody>
      </p:sp>
      <p:sp>
        <p:nvSpPr>
          <p:cNvPr id="53250" name="内容占位符 2"/>
          <p:cNvSpPr>
            <a:spLocks noGrp="1"/>
          </p:cNvSpPr>
          <p:nvPr>
            <p:ph/>
          </p:nvPr>
        </p:nvSpPr>
        <p:spPr>
          <a:xfrm>
            <a:off x="1469231" y="2600325"/>
            <a:ext cx="6250781" cy="2884885"/>
          </a:xfrm>
          <a:prstGeom prst="rect">
            <a:avLst/>
          </a:prstGeom>
          <a:solidFill>
            <a:srgbClr val="FFFFFF"/>
          </a:solidFill>
          <a:ln w="9525">
            <a:noFill/>
          </a:ln>
        </p:spPr>
        <p:txBody>
          <a:bodyPr anchor="t"/>
          <a:p>
            <a:pPr marL="0" indent="457200">
              <a:lnSpc>
                <a:spcPct val="150000"/>
              </a:lnSpc>
              <a:buNone/>
            </a:pPr>
            <a:r>
              <a:rPr lang="en-US" altLang="zh-CN" sz="1350" dirty="0"/>
              <a:t>HTML</a:t>
            </a:r>
            <a:r>
              <a:rPr lang="zh-CN" altLang="en-US" sz="1350" dirty="0"/>
              <a:t>网页中任何元素的实现都要依靠</a:t>
            </a:r>
            <a:r>
              <a:rPr lang="en-US" altLang="zh-CN" sz="1350" dirty="0"/>
              <a:t>HTML</a:t>
            </a:r>
            <a:r>
              <a:rPr lang="zh-CN" altLang="en-US" sz="1350" dirty="0"/>
              <a:t>标记，要想在网页中显示图像就需要使用图像标记，接下来将详细介绍图像标记</a:t>
            </a:r>
            <a:r>
              <a:rPr lang="en-US" altLang="zh-CN" sz="1350" dirty="0"/>
              <a:t>&lt;img /&gt;</a:t>
            </a:r>
            <a:r>
              <a:rPr lang="zh-CN" altLang="en-US" sz="1350" dirty="0"/>
              <a:t>以及和他相关的属性。其基本语法格式如下：</a:t>
            </a:r>
            <a:endParaRPr lang="en-US" altLang="zh-CN" sz="1350" dirty="0"/>
          </a:p>
          <a:p>
            <a:pPr marL="0" indent="457200">
              <a:lnSpc>
                <a:spcPct val="150000"/>
              </a:lnSpc>
              <a:buNone/>
            </a:pPr>
            <a:r>
              <a:rPr lang="en-US" altLang="zh-CN" sz="1350" dirty="0"/>
              <a:t> </a:t>
            </a:r>
            <a:endParaRPr lang="zh-CN" altLang="en-US" sz="1350" dirty="0"/>
          </a:p>
          <a:p>
            <a:pPr marL="0" indent="457200">
              <a:lnSpc>
                <a:spcPct val="150000"/>
              </a:lnSpc>
              <a:buNone/>
            </a:pPr>
            <a:r>
              <a:rPr lang="zh-CN" altLang="en-US" sz="1350" dirty="0"/>
              <a:t>该语法中</a:t>
            </a:r>
            <a:r>
              <a:rPr lang="en-US" altLang="zh-CN" sz="1350" dirty="0"/>
              <a:t>src</a:t>
            </a:r>
            <a:r>
              <a:rPr lang="zh-CN" altLang="en-US" sz="1350" dirty="0"/>
              <a:t>属性用于指定图像文件的路径和文件名，他是</a:t>
            </a:r>
            <a:r>
              <a:rPr lang="en-US" altLang="zh-CN" sz="1350" dirty="0"/>
              <a:t>img</a:t>
            </a:r>
            <a:r>
              <a:rPr lang="zh-CN" altLang="en-US" sz="1350" dirty="0"/>
              <a:t>标记的必需属性。</a:t>
            </a:r>
            <a:endParaRPr lang="zh-CN" altLang="en-US" sz="1350" dirty="0"/>
          </a:p>
          <a:p>
            <a:pPr marL="0" indent="457200">
              <a:lnSpc>
                <a:spcPct val="150000"/>
              </a:lnSpc>
              <a:buNone/>
            </a:pPr>
            <a:r>
              <a:rPr lang="zh-CN" altLang="en-US" sz="1350" dirty="0"/>
              <a:t>案例分开来讲：带</a:t>
            </a:r>
            <a:r>
              <a:rPr lang="en-US" altLang="zh-CN" sz="1350" dirty="0"/>
              <a:t>title</a:t>
            </a:r>
            <a:r>
              <a:rPr lang="zh-CN" altLang="en-US" sz="1350" dirty="0"/>
              <a:t>的图、带</a:t>
            </a:r>
            <a:r>
              <a:rPr lang="en-US" altLang="zh-CN" sz="1350" dirty="0"/>
              <a:t>alt</a:t>
            </a:r>
            <a:r>
              <a:rPr lang="zh-CN" altLang="en-US" sz="1350" dirty="0"/>
              <a:t>的图、等比例的图、。。。</a:t>
            </a:r>
            <a:endParaRPr lang="zh-CN" altLang="en-US" sz="1350" dirty="0"/>
          </a:p>
        </p:txBody>
      </p:sp>
      <p:sp>
        <p:nvSpPr>
          <p:cNvPr id="53251" name="矩形 6"/>
          <p:cNvSpPr/>
          <p:nvPr/>
        </p:nvSpPr>
        <p:spPr>
          <a:xfrm>
            <a:off x="1964531" y="3634978"/>
            <a:ext cx="5556647" cy="299085"/>
          </a:xfrm>
          <a:prstGeom prst="rect">
            <a:avLst/>
          </a:prstGeom>
          <a:solidFill>
            <a:srgbClr val="D5F2FF"/>
          </a:solidFill>
          <a:ln w="9525">
            <a:noFill/>
          </a:ln>
        </p:spPr>
        <p:txBody>
          <a:bodyPr anchor="t">
            <a:spAutoFit/>
          </a:bodyPr>
          <a:p>
            <a:r>
              <a:rPr lang="en-US" altLang="zh-CN" sz="1350" dirty="0">
                <a:latin typeface="Arial" panose="020B0604020202020204" pitchFamily="34" charset="0"/>
                <a:ea typeface="宋体" panose="02010600030101010101" pitchFamily="2" charset="-122"/>
              </a:rPr>
              <a:t>&lt;img src="</a:t>
            </a:r>
            <a:r>
              <a:rPr lang="zh-CN" altLang="en-US" sz="1350" dirty="0">
                <a:latin typeface="Arial" panose="020B0604020202020204" pitchFamily="34" charset="0"/>
                <a:ea typeface="宋体" panose="02010600030101010101" pitchFamily="2" charset="-122"/>
              </a:rPr>
              <a:t>图像</a:t>
            </a:r>
            <a:r>
              <a:rPr lang="en-US" altLang="zh-CN" sz="1350" dirty="0">
                <a:latin typeface="Arial" panose="020B0604020202020204" pitchFamily="34" charset="0"/>
                <a:ea typeface="宋体" panose="02010600030101010101" pitchFamily="2" charset="-122"/>
              </a:rPr>
              <a:t>URL" /&gt;</a:t>
            </a:r>
            <a:endParaRPr lang="zh-CN" altLang="en-US" sz="1350" dirty="0">
              <a:latin typeface="Arial" panose="020B0604020202020204" pitchFamily="34" charset="0"/>
              <a:ea typeface="宋体" panose="02010600030101010101" pitchFamily="2" charset="-122"/>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4273" name="矩形 4"/>
          <p:cNvSpPr/>
          <p:nvPr/>
        </p:nvSpPr>
        <p:spPr>
          <a:xfrm>
            <a:off x="1564481" y="1835944"/>
            <a:ext cx="1965960" cy="368300"/>
          </a:xfrm>
          <a:prstGeom prst="rect">
            <a:avLst/>
          </a:prstGeom>
          <a:noFill/>
          <a:ln w="9525">
            <a:noFill/>
          </a:ln>
        </p:spPr>
        <p:txBody>
          <a:bodyPr wrap="none" anchor="t">
            <a:spAutoFit/>
          </a:bodyPr>
          <a:p>
            <a:r>
              <a:rPr lang="en-US" altLang="zh-CN" b="1" dirty="0">
                <a:solidFill>
                  <a:srgbClr val="009ED6"/>
                </a:solidFill>
                <a:latin typeface="Arial" panose="020B0604020202020204" pitchFamily="34" charset="0"/>
                <a:ea typeface="宋体" panose="02010600030101010101" pitchFamily="2" charset="-122"/>
              </a:rPr>
              <a:t> </a:t>
            </a:r>
            <a:r>
              <a:rPr lang="zh-CN" altLang="en-US" b="1" dirty="0">
                <a:solidFill>
                  <a:srgbClr val="009ED6"/>
                </a:solidFill>
                <a:latin typeface="Arial" panose="020B0604020202020204" pitchFamily="34" charset="0"/>
                <a:ea typeface="宋体" panose="02010600030101010101" pitchFamily="2" charset="-122"/>
              </a:rPr>
              <a:t>图像标记</a:t>
            </a:r>
            <a:r>
              <a:rPr lang="en-US" altLang="zh-CN" b="1" dirty="0">
                <a:solidFill>
                  <a:srgbClr val="009ED6"/>
                </a:solidFill>
                <a:latin typeface="Arial" panose="020B0604020202020204" pitchFamily="34" charset="0"/>
                <a:ea typeface="宋体" panose="02010600030101010101" pitchFamily="2" charset="-122"/>
              </a:rPr>
              <a:t>&lt;img /&gt;</a:t>
            </a:r>
            <a:endParaRPr lang="en-US" altLang="zh-CN" b="1" dirty="0">
              <a:solidFill>
                <a:srgbClr val="009ED6"/>
              </a:solidFill>
              <a:latin typeface="Arial" panose="020B0604020202020204" pitchFamily="34" charset="0"/>
              <a:ea typeface="宋体" panose="02010600030101010101" pitchFamily="2" charset="-122"/>
            </a:endParaRPr>
          </a:p>
        </p:txBody>
      </p:sp>
      <p:sp>
        <p:nvSpPr>
          <p:cNvPr id="54274" name="内容占位符 2"/>
          <p:cNvSpPr>
            <a:spLocks noGrp="1"/>
          </p:cNvSpPr>
          <p:nvPr>
            <p:ph/>
          </p:nvPr>
        </p:nvSpPr>
        <p:spPr>
          <a:xfrm>
            <a:off x="1204913" y="2269331"/>
            <a:ext cx="6250781" cy="603647"/>
          </a:xfrm>
          <a:prstGeom prst="rect">
            <a:avLst/>
          </a:prstGeom>
          <a:solidFill>
            <a:srgbClr val="FFFFFF"/>
          </a:solidFill>
          <a:ln w="9525">
            <a:noFill/>
          </a:ln>
        </p:spPr>
        <p:txBody>
          <a:bodyPr anchor="t"/>
          <a:p>
            <a:pPr marL="0" indent="457200">
              <a:lnSpc>
                <a:spcPct val="150000"/>
              </a:lnSpc>
              <a:buNone/>
            </a:pPr>
            <a:r>
              <a:rPr lang="en-US" altLang="zh-CN" sz="1800" b="1" dirty="0">
                <a:solidFill>
                  <a:srgbClr val="FF0000"/>
                </a:solidFill>
              </a:rPr>
              <a:t>&lt;img /&gt;</a:t>
            </a:r>
            <a:r>
              <a:rPr lang="zh-CN" altLang="en-US" sz="1800" b="1" dirty="0">
                <a:solidFill>
                  <a:srgbClr val="FF0000"/>
                </a:solidFill>
              </a:rPr>
              <a:t>标记属性</a:t>
            </a:r>
            <a:endParaRPr lang="zh-CN" altLang="en-US" sz="1800" b="1" dirty="0">
              <a:solidFill>
                <a:srgbClr val="FF0000"/>
              </a:solidFill>
            </a:endParaRPr>
          </a:p>
        </p:txBody>
      </p:sp>
      <p:graphicFrame>
        <p:nvGraphicFramePr>
          <p:cNvPr id="70660" name="表格 70659"/>
          <p:cNvGraphicFramePr/>
          <p:nvPr/>
        </p:nvGraphicFramePr>
        <p:xfrm>
          <a:off x="1625204" y="2889647"/>
          <a:ext cx="6296660" cy="1137920"/>
        </p:xfrm>
        <a:graphic>
          <a:graphicData uri="http://schemas.openxmlformats.org/drawingml/2006/table">
            <a:tbl>
              <a:tblPr/>
              <a:tblGrid>
                <a:gridCol w="1828800"/>
                <a:gridCol w="2232660"/>
                <a:gridCol w="2235200"/>
              </a:tblGrid>
              <a:tr h="160020">
                <a:tc>
                  <a:txBody>
                    <a:bodyPr/>
                    <a:lstStyle>
                      <a:lvl1pPr marL="342900" lvl="0" indent="-342900" algn="l" defTabSz="914400" eaLnBrk="0" fontAlgn="base" latinLnBrk="0" hangingPunct="0">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algn="l">
                        <a:defRPr sz="2400" kern="1200"/>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algn="ctr" eaLnBrk="1" hangingPunct="1">
                        <a:spcBef>
                          <a:spcPct val="0"/>
                        </a:spcBef>
                        <a:buNone/>
                      </a:pPr>
                      <a:r>
                        <a:rPr lang="zh-CN" altLang="en-US" sz="1050" dirty="0">
                          <a:solidFill>
                            <a:srgbClr val="000000"/>
                          </a:solidFill>
                        </a:rPr>
                        <a:t>属性</a:t>
                      </a:r>
                      <a:endParaRPr lang="zh-CN" altLang="en-US" sz="1050" dirty="0">
                        <a:solidFill>
                          <a:srgbClr val="000000"/>
                        </a:solidFill>
                        <a:latin typeface="Times New Roman" panose="02020603050405020304" pitchFamily="18" charset="0"/>
                      </a:endParaRPr>
                    </a:p>
                  </a:txBody>
                  <a:tcPr marL="51435" marR="51435" marT="0" marB="0" anchor="ctr">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D5F2FF">
                        <a:alpha val="100000"/>
                      </a:srgbClr>
                    </a:solidFill>
                  </a:tcPr>
                </a:tc>
                <a:tc>
                  <a:txBody>
                    <a:bodyPr/>
                    <a:lstStyle>
                      <a:lvl1pPr marL="342900" lvl="0" indent="-342900" algn="l" defTabSz="914400" eaLnBrk="0" fontAlgn="base" latinLnBrk="0" hangingPunct="0">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algn="l">
                        <a:defRPr sz="2400" kern="1200"/>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algn="ctr" eaLnBrk="1" hangingPunct="1">
                        <a:spcBef>
                          <a:spcPct val="0"/>
                        </a:spcBef>
                        <a:buNone/>
                      </a:pPr>
                      <a:r>
                        <a:rPr lang="zh-CN" altLang="en-US" sz="1050">
                          <a:solidFill>
                            <a:srgbClr val="000000"/>
                          </a:solidFill>
                        </a:rPr>
                        <a:t>属性值</a:t>
                      </a:r>
                      <a:endParaRPr lang="zh-CN" altLang="en-US" sz="1050">
                        <a:solidFill>
                          <a:srgbClr val="000000"/>
                        </a:solidFill>
                        <a:latin typeface="Times New Roman" panose="02020603050405020304" pitchFamily="18" charset="0"/>
                      </a:endParaRPr>
                    </a:p>
                  </a:txBody>
                  <a:tcPr marL="51435" marR="51435" marT="0" marB="0" anchor="ctr">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D5F2FF">
                        <a:alpha val="100000"/>
                      </a:srgbClr>
                    </a:solidFill>
                  </a:tcPr>
                </a:tc>
                <a:tc>
                  <a:txBody>
                    <a:bodyPr/>
                    <a:lstStyle>
                      <a:lvl1pPr marL="342900" lvl="0" indent="-342900" algn="l" defTabSz="914400" eaLnBrk="0" fontAlgn="base" latinLnBrk="0" hangingPunct="0">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algn="l">
                        <a:defRPr sz="2400" kern="1200"/>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algn="ctr" eaLnBrk="1" hangingPunct="1">
                        <a:spcBef>
                          <a:spcPct val="0"/>
                        </a:spcBef>
                        <a:buNone/>
                      </a:pPr>
                      <a:r>
                        <a:rPr lang="zh-CN" altLang="en-US" sz="1050">
                          <a:solidFill>
                            <a:srgbClr val="000000"/>
                          </a:solidFill>
                        </a:rPr>
                        <a:t>描述</a:t>
                      </a:r>
                      <a:endParaRPr lang="zh-CN" altLang="en-US" sz="1050">
                        <a:solidFill>
                          <a:srgbClr val="000000"/>
                        </a:solidFill>
                        <a:latin typeface="Times New Roman" panose="02020603050405020304" pitchFamily="18" charset="0"/>
                      </a:endParaRPr>
                    </a:p>
                  </a:txBody>
                  <a:tcPr marL="51435" marR="51435" marT="0" marB="0">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D5F2FF">
                        <a:alpha val="100000"/>
                      </a:srgbClr>
                    </a:solidFill>
                  </a:tcPr>
                </a:tc>
              </a:tr>
              <a:tr h="161925">
                <a:tc>
                  <a:txBody>
                    <a:bodyPr/>
                    <a:lstStyle>
                      <a:lvl1pPr marL="342900" lvl="0" indent="-342900" algn="l" defTabSz="914400" eaLnBrk="0" fontAlgn="base" latinLnBrk="0" hangingPunct="0">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algn="l">
                        <a:defRPr sz="2400" kern="1200"/>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eaLnBrk="1" hangingPunct="1">
                        <a:spcBef>
                          <a:spcPct val="0"/>
                        </a:spcBef>
                        <a:buNone/>
                      </a:pPr>
                      <a:r>
                        <a:rPr lang="en-US" altLang="x-none" sz="1050" dirty="0">
                          <a:solidFill>
                            <a:srgbClr val="000000"/>
                          </a:solidFill>
                        </a:rPr>
                        <a:t>src</a:t>
                      </a:r>
                      <a:endParaRPr lang="en-US" altLang="x-none" sz="1050" dirty="0">
                        <a:solidFill>
                          <a:srgbClr val="000000"/>
                        </a:solidFill>
                        <a:latin typeface="Times New Roman" panose="02020603050405020304" pitchFamily="18" charset="0"/>
                      </a:endParaRPr>
                    </a:p>
                  </a:txBody>
                  <a:tcPr marL="51435" marR="51435" marT="0" marB="0" anchor="ctr">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D5F4FF">
                        <a:alpha val="100000"/>
                      </a:srgbClr>
                    </a:solidFill>
                  </a:tcPr>
                </a:tc>
                <a:tc>
                  <a:txBody>
                    <a:bodyPr/>
                    <a:lstStyle>
                      <a:lvl1pPr marL="342900" lvl="0" indent="-342900" algn="l" defTabSz="914400" eaLnBrk="0" fontAlgn="base" latinLnBrk="0" hangingPunct="0">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algn="l">
                        <a:defRPr sz="2400" kern="1200"/>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eaLnBrk="1" hangingPunct="1">
                        <a:spcBef>
                          <a:spcPct val="0"/>
                        </a:spcBef>
                        <a:buNone/>
                      </a:pPr>
                      <a:r>
                        <a:rPr lang="en-US" altLang="x-none" sz="1050" dirty="0">
                          <a:solidFill>
                            <a:srgbClr val="000000"/>
                          </a:solidFill>
                        </a:rPr>
                        <a:t>URL</a:t>
                      </a:r>
                      <a:endParaRPr lang="en-US" altLang="x-none" sz="1050" dirty="0">
                        <a:solidFill>
                          <a:srgbClr val="000000"/>
                        </a:solidFill>
                        <a:latin typeface="Times New Roman" panose="02020603050405020304" pitchFamily="18" charset="0"/>
                      </a:endParaRPr>
                    </a:p>
                  </a:txBody>
                  <a:tcPr marL="51435" marR="51435" marT="0" marB="0" anchor="ctr">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D5F4FF">
                        <a:alpha val="100000"/>
                      </a:srgbClr>
                    </a:solidFill>
                  </a:tcPr>
                </a:tc>
                <a:tc>
                  <a:txBody>
                    <a:bodyPr/>
                    <a:lstStyle>
                      <a:lvl1pPr marL="342900" lvl="0" indent="-342900" algn="l" defTabSz="914400" eaLnBrk="0" fontAlgn="base" latinLnBrk="0" hangingPunct="0">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algn="l">
                        <a:defRPr sz="2400" kern="1200"/>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eaLnBrk="1" hangingPunct="1">
                        <a:spcBef>
                          <a:spcPct val="0"/>
                        </a:spcBef>
                        <a:buNone/>
                      </a:pPr>
                      <a:r>
                        <a:rPr lang="zh-CN" altLang="en-US" sz="1050">
                          <a:solidFill>
                            <a:srgbClr val="000000"/>
                          </a:solidFill>
                        </a:rPr>
                        <a:t>图像的路径</a:t>
                      </a:r>
                      <a:endParaRPr lang="zh-CN" altLang="en-US" sz="1050">
                        <a:solidFill>
                          <a:srgbClr val="000000"/>
                        </a:solidFill>
                        <a:latin typeface="Times New Roman" panose="02020603050405020304" pitchFamily="18" charset="0"/>
                      </a:endParaRPr>
                    </a:p>
                  </a:txBody>
                  <a:tcPr marL="51435" marR="51435" marT="0" marB="0">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D5F4FF">
                        <a:alpha val="100000"/>
                      </a:srgbClr>
                    </a:solidFill>
                  </a:tcPr>
                </a:tc>
              </a:tr>
              <a:tr h="161925">
                <a:tc>
                  <a:txBody>
                    <a:bodyPr/>
                    <a:lstStyle>
                      <a:lvl1pPr marL="342900" lvl="0" indent="-342900" algn="l" defTabSz="914400" eaLnBrk="0" fontAlgn="base" latinLnBrk="0" hangingPunct="0">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algn="l">
                        <a:defRPr sz="2400" kern="1200"/>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eaLnBrk="1" hangingPunct="1">
                        <a:spcBef>
                          <a:spcPct val="0"/>
                        </a:spcBef>
                        <a:buNone/>
                      </a:pPr>
                      <a:r>
                        <a:rPr lang="en-US" altLang="x-none" sz="1050" dirty="0">
                          <a:solidFill>
                            <a:srgbClr val="000000"/>
                          </a:solidFill>
                        </a:rPr>
                        <a:t>alt</a:t>
                      </a:r>
                      <a:endParaRPr lang="en-US" altLang="x-none" sz="1050" dirty="0">
                        <a:solidFill>
                          <a:srgbClr val="000000"/>
                        </a:solidFill>
                        <a:latin typeface="Times New Roman" panose="02020603050405020304" pitchFamily="18" charset="0"/>
                      </a:endParaRPr>
                    </a:p>
                  </a:txBody>
                  <a:tcPr marL="51435" marR="51435" marT="0" marB="0" anchor="ctr">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D5F4FF">
                        <a:alpha val="100000"/>
                      </a:srgbClr>
                    </a:solidFill>
                  </a:tcPr>
                </a:tc>
                <a:tc>
                  <a:txBody>
                    <a:bodyPr/>
                    <a:lstStyle>
                      <a:lvl1pPr marL="342900" lvl="0" indent="-342900" algn="l" defTabSz="914400" eaLnBrk="0" fontAlgn="base" latinLnBrk="0" hangingPunct="0">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algn="l">
                        <a:defRPr sz="2400" kern="1200"/>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eaLnBrk="1" hangingPunct="1">
                        <a:spcBef>
                          <a:spcPct val="0"/>
                        </a:spcBef>
                        <a:buNone/>
                      </a:pPr>
                      <a:r>
                        <a:rPr lang="zh-CN" altLang="en-US" sz="1050">
                          <a:solidFill>
                            <a:srgbClr val="000000"/>
                          </a:solidFill>
                        </a:rPr>
                        <a:t>文本</a:t>
                      </a:r>
                      <a:endParaRPr lang="zh-CN" altLang="en-US" sz="1050">
                        <a:solidFill>
                          <a:srgbClr val="000000"/>
                        </a:solidFill>
                        <a:latin typeface="Times New Roman" panose="02020603050405020304" pitchFamily="18" charset="0"/>
                      </a:endParaRPr>
                    </a:p>
                  </a:txBody>
                  <a:tcPr marL="51435" marR="51435" marT="0" marB="0" anchor="ctr">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D5F4FF">
                        <a:alpha val="100000"/>
                      </a:srgbClr>
                    </a:solidFill>
                  </a:tcPr>
                </a:tc>
                <a:tc>
                  <a:txBody>
                    <a:bodyPr/>
                    <a:lstStyle>
                      <a:lvl1pPr marL="342900" lvl="0" indent="-342900" algn="l" defTabSz="914400" eaLnBrk="0" fontAlgn="base" latinLnBrk="0" hangingPunct="0">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algn="l">
                        <a:defRPr sz="2400" kern="1200"/>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eaLnBrk="1" hangingPunct="1">
                        <a:spcBef>
                          <a:spcPct val="0"/>
                        </a:spcBef>
                        <a:buNone/>
                      </a:pPr>
                      <a:r>
                        <a:rPr lang="zh-CN" altLang="en-US" sz="1050">
                          <a:solidFill>
                            <a:srgbClr val="000000"/>
                          </a:solidFill>
                        </a:rPr>
                        <a:t>图像不能显示时的替换文本</a:t>
                      </a:r>
                      <a:endParaRPr lang="zh-CN" altLang="en-US" sz="1050">
                        <a:solidFill>
                          <a:srgbClr val="000000"/>
                        </a:solidFill>
                        <a:latin typeface="Times New Roman" panose="02020603050405020304" pitchFamily="18" charset="0"/>
                      </a:endParaRPr>
                    </a:p>
                  </a:txBody>
                  <a:tcPr marL="51435" marR="51435" marT="0" marB="0">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D5F4FF">
                        <a:alpha val="100000"/>
                      </a:srgbClr>
                    </a:solidFill>
                  </a:tcPr>
                </a:tc>
              </a:tr>
              <a:tr h="168275">
                <a:tc>
                  <a:txBody>
                    <a:bodyPr/>
                    <a:lstStyle>
                      <a:lvl1pPr marL="342900" lvl="0" indent="-342900" algn="l" defTabSz="914400" eaLnBrk="0" fontAlgn="base" latinLnBrk="0" hangingPunct="0">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algn="l">
                        <a:defRPr sz="2400" kern="1200"/>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eaLnBrk="1" hangingPunct="1">
                        <a:spcBef>
                          <a:spcPct val="0"/>
                        </a:spcBef>
                        <a:buNone/>
                      </a:pPr>
                      <a:r>
                        <a:rPr lang="en-US" altLang="x-none" sz="1050" dirty="0">
                          <a:solidFill>
                            <a:srgbClr val="000000"/>
                          </a:solidFill>
                        </a:rPr>
                        <a:t>title</a:t>
                      </a:r>
                      <a:endParaRPr lang="en-US" altLang="x-none" sz="1050" dirty="0">
                        <a:solidFill>
                          <a:srgbClr val="000000"/>
                        </a:solidFill>
                        <a:latin typeface="Times New Roman" panose="02020603050405020304" pitchFamily="18" charset="0"/>
                      </a:endParaRPr>
                    </a:p>
                  </a:txBody>
                  <a:tcPr marL="51435" marR="51435" marT="0" marB="0" anchor="ctr">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D5F4FF">
                        <a:alpha val="100000"/>
                      </a:srgbClr>
                    </a:solidFill>
                  </a:tcPr>
                </a:tc>
                <a:tc>
                  <a:txBody>
                    <a:bodyPr/>
                    <a:lstStyle>
                      <a:lvl1pPr marL="342900" lvl="0" indent="-342900" algn="l" defTabSz="914400" eaLnBrk="0" fontAlgn="base" latinLnBrk="0" hangingPunct="0">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algn="l">
                        <a:defRPr sz="2400" kern="1200"/>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eaLnBrk="1" hangingPunct="1">
                        <a:spcBef>
                          <a:spcPct val="0"/>
                        </a:spcBef>
                        <a:buNone/>
                      </a:pPr>
                      <a:r>
                        <a:rPr lang="zh-CN" altLang="en-US" sz="1050">
                          <a:solidFill>
                            <a:srgbClr val="000000"/>
                          </a:solidFill>
                        </a:rPr>
                        <a:t>文本</a:t>
                      </a:r>
                      <a:endParaRPr lang="zh-CN" altLang="en-US" sz="1050">
                        <a:solidFill>
                          <a:srgbClr val="000000"/>
                        </a:solidFill>
                        <a:latin typeface="Times New Roman" panose="02020603050405020304" pitchFamily="18" charset="0"/>
                      </a:endParaRPr>
                    </a:p>
                  </a:txBody>
                  <a:tcPr marL="51435" marR="51435" marT="0" marB="0" anchor="ctr">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D5F4FF">
                        <a:alpha val="100000"/>
                      </a:srgbClr>
                    </a:solidFill>
                  </a:tcPr>
                </a:tc>
                <a:tc>
                  <a:txBody>
                    <a:bodyPr/>
                    <a:lstStyle>
                      <a:lvl1pPr marL="342900" lvl="0" indent="-342900" algn="l" defTabSz="914400" eaLnBrk="0" fontAlgn="base" latinLnBrk="0" hangingPunct="0">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algn="l">
                        <a:defRPr sz="2400" kern="1200"/>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eaLnBrk="1" hangingPunct="1">
                        <a:spcBef>
                          <a:spcPct val="0"/>
                        </a:spcBef>
                        <a:buNone/>
                      </a:pPr>
                      <a:r>
                        <a:rPr lang="zh-CN" altLang="en-US" sz="1050">
                          <a:solidFill>
                            <a:srgbClr val="000000"/>
                          </a:solidFill>
                        </a:rPr>
                        <a:t>鼠标悬停时显示的内容</a:t>
                      </a:r>
                      <a:endParaRPr lang="zh-CN" altLang="en-US" sz="1050">
                        <a:solidFill>
                          <a:srgbClr val="000000"/>
                        </a:solidFill>
                        <a:latin typeface="Times New Roman" panose="02020603050405020304" pitchFamily="18" charset="0"/>
                      </a:endParaRPr>
                    </a:p>
                  </a:txBody>
                  <a:tcPr marL="51435" marR="51435" marT="0" marB="0">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D5F4FF">
                        <a:alpha val="100000"/>
                      </a:srgbClr>
                    </a:solidFill>
                  </a:tcPr>
                </a:tc>
              </a:tr>
              <a:tr h="161925">
                <a:tc>
                  <a:txBody>
                    <a:bodyPr/>
                    <a:lstStyle>
                      <a:lvl1pPr marL="342900" lvl="0" indent="-342900" algn="l" defTabSz="914400" eaLnBrk="0" fontAlgn="base" latinLnBrk="0" hangingPunct="0">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algn="l">
                        <a:defRPr sz="2400" kern="1200"/>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eaLnBrk="1" hangingPunct="1">
                        <a:spcBef>
                          <a:spcPct val="0"/>
                        </a:spcBef>
                        <a:buNone/>
                      </a:pPr>
                      <a:r>
                        <a:rPr lang="en-US" altLang="x-none" sz="1050" dirty="0">
                          <a:solidFill>
                            <a:srgbClr val="000000"/>
                          </a:solidFill>
                        </a:rPr>
                        <a:t>width</a:t>
                      </a:r>
                      <a:endParaRPr lang="en-US" altLang="x-none" sz="1050" dirty="0">
                        <a:solidFill>
                          <a:srgbClr val="000000"/>
                        </a:solidFill>
                        <a:latin typeface="Times New Roman" panose="02020603050405020304" pitchFamily="18" charset="0"/>
                      </a:endParaRPr>
                    </a:p>
                  </a:txBody>
                  <a:tcPr marL="51435" marR="51435" marT="0" marB="0" anchor="ctr">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D5F4FF">
                        <a:alpha val="100000"/>
                      </a:srgbClr>
                    </a:solidFill>
                  </a:tcPr>
                </a:tc>
                <a:tc>
                  <a:txBody>
                    <a:bodyPr/>
                    <a:lstStyle>
                      <a:lvl1pPr marL="342900" lvl="0" indent="-342900" algn="l" defTabSz="914400" eaLnBrk="0" fontAlgn="base" latinLnBrk="0" hangingPunct="0">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algn="l">
                        <a:defRPr sz="2400" kern="1200"/>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eaLnBrk="1" hangingPunct="1">
                        <a:spcBef>
                          <a:spcPct val="0"/>
                        </a:spcBef>
                        <a:buNone/>
                      </a:pPr>
                      <a:r>
                        <a:rPr lang="zh-CN" altLang="en-US" sz="1050" dirty="0" smtClean="0">
                          <a:solidFill>
                            <a:srgbClr val="000000"/>
                          </a:solidFill>
                        </a:rPr>
                        <a:t>像素</a:t>
                      </a:r>
                      <a:endParaRPr lang="zh-CN" altLang="en-US" sz="1050" dirty="0">
                        <a:solidFill>
                          <a:srgbClr val="000000"/>
                        </a:solidFill>
                        <a:latin typeface="Times New Roman" panose="02020603050405020304" pitchFamily="18" charset="0"/>
                      </a:endParaRPr>
                    </a:p>
                  </a:txBody>
                  <a:tcPr marL="51435" marR="51435" marT="0" marB="0" anchor="ctr">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D5F4FF">
                        <a:alpha val="100000"/>
                      </a:srgbClr>
                    </a:solidFill>
                  </a:tcPr>
                </a:tc>
                <a:tc>
                  <a:txBody>
                    <a:bodyPr/>
                    <a:lstStyle>
                      <a:lvl1pPr marL="342900" lvl="0" indent="-342900" algn="l" defTabSz="914400" eaLnBrk="0" fontAlgn="base" latinLnBrk="0" hangingPunct="0">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algn="l">
                        <a:defRPr sz="2400" kern="1200"/>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eaLnBrk="1" hangingPunct="1">
                        <a:spcBef>
                          <a:spcPct val="0"/>
                        </a:spcBef>
                        <a:buNone/>
                      </a:pPr>
                      <a:r>
                        <a:rPr lang="zh-CN" altLang="en-US" sz="1050">
                          <a:solidFill>
                            <a:srgbClr val="000000"/>
                          </a:solidFill>
                        </a:rPr>
                        <a:t>设置图像的宽度</a:t>
                      </a:r>
                      <a:endParaRPr lang="zh-CN" altLang="en-US" sz="1050">
                        <a:solidFill>
                          <a:srgbClr val="000000"/>
                        </a:solidFill>
                        <a:latin typeface="Times New Roman" panose="02020603050405020304" pitchFamily="18" charset="0"/>
                      </a:endParaRPr>
                    </a:p>
                  </a:txBody>
                  <a:tcPr marL="51435" marR="51435" marT="0" marB="0">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D5F4FF">
                        <a:alpha val="100000"/>
                      </a:srgbClr>
                    </a:solidFill>
                  </a:tcPr>
                </a:tc>
              </a:tr>
              <a:tr h="161925">
                <a:tc>
                  <a:txBody>
                    <a:bodyPr/>
                    <a:lstStyle>
                      <a:lvl1pPr marL="342900" lvl="0" indent="-342900" algn="l" defTabSz="914400" eaLnBrk="0" fontAlgn="base" latinLnBrk="0" hangingPunct="0">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algn="l">
                        <a:defRPr sz="2400" kern="1200"/>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eaLnBrk="1" hangingPunct="1">
                        <a:spcBef>
                          <a:spcPct val="0"/>
                        </a:spcBef>
                        <a:buNone/>
                      </a:pPr>
                      <a:r>
                        <a:rPr lang="en-US" altLang="x-none" sz="1050" dirty="0">
                          <a:solidFill>
                            <a:srgbClr val="000000"/>
                          </a:solidFill>
                        </a:rPr>
                        <a:t>height</a:t>
                      </a:r>
                      <a:endParaRPr lang="en-US" altLang="x-none" sz="1050" dirty="0">
                        <a:solidFill>
                          <a:srgbClr val="000000"/>
                        </a:solidFill>
                        <a:latin typeface="Times New Roman" panose="02020603050405020304" pitchFamily="18" charset="0"/>
                      </a:endParaRPr>
                    </a:p>
                  </a:txBody>
                  <a:tcPr marL="51435" marR="51435" marT="0" marB="0" anchor="ctr">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D5F4FF">
                        <a:alpha val="100000"/>
                      </a:srgbClr>
                    </a:solidFill>
                  </a:tcPr>
                </a:tc>
                <a:tc>
                  <a:txBody>
                    <a:bodyPr/>
                    <a:lstStyle>
                      <a:lvl1pPr marL="342900" lvl="0" indent="-342900" algn="l" defTabSz="914400" eaLnBrk="0" fontAlgn="base" latinLnBrk="0" hangingPunct="0">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algn="l">
                        <a:defRPr sz="2400" kern="1200"/>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eaLnBrk="1" hangingPunct="1">
                        <a:spcBef>
                          <a:spcPct val="0"/>
                        </a:spcBef>
                        <a:buNone/>
                      </a:pPr>
                      <a:r>
                        <a:rPr lang="zh-CN" altLang="en-US" sz="1050" dirty="0" smtClean="0">
                          <a:solidFill>
                            <a:srgbClr val="000000"/>
                          </a:solidFill>
                        </a:rPr>
                        <a:t>像素</a:t>
                      </a:r>
                      <a:endParaRPr lang="zh-CN" altLang="en-US" sz="1050" dirty="0">
                        <a:solidFill>
                          <a:srgbClr val="000000"/>
                        </a:solidFill>
                        <a:latin typeface="Times New Roman" panose="02020603050405020304" pitchFamily="18" charset="0"/>
                      </a:endParaRPr>
                    </a:p>
                  </a:txBody>
                  <a:tcPr marL="51435" marR="51435" marT="0" marB="0" anchor="ctr">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D5F4FF">
                        <a:alpha val="100000"/>
                      </a:srgbClr>
                    </a:solidFill>
                  </a:tcPr>
                </a:tc>
                <a:tc>
                  <a:txBody>
                    <a:bodyPr/>
                    <a:lstStyle>
                      <a:lvl1pPr marL="342900" lvl="0" indent="-342900" algn="l" defTabSz="914400" eaLnBrk="0" fontAlgn="base" latinLnBrk="0" hangingPunct="0">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algn="l">
                        <a:defRPr sz="2400" kern="1200"/>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eaLnBrk="1" hangingPunct="1">
                        <a:spcBef>
                          <a:spcPct val="0"/>
                        </a:spcBef>
                        <a:buNone/>
                      </a:pPr>
                      <a:r>
                        <a:rPr lang="zh-CN" altLang="en-US" sz="1050">
                          <a:solidFill>
                            <a:srgbClr val="000000"/>
                          </a:solidFill>
                        </a:rPr>
                        <a:t>设置图像的高度</a:t>
                      </a:r>
                      <a:endParaRPr lang="zh-CN" altLang="en-US" sz="1050">
                        <a:solidFill>
                          <a:srgbClr val="000000"/>
                        </a:solidFill>
                        <a:latin typeface="Times New Roman" panose="02020603050405020304" pitchFamily="18" charset="0"/>
                      </a:endParaRPr>
                    </a:p>
                  </a:txBody>
                  <a:tcPr marL="51435" marR="51435" marT="0" marB="0">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D5F4FF">
                        <a:alpha val="100000"/>
                      </a:srgbClr>
                    </a:solidFill>
                  </a:tcPr>
                </a:tc>
              </a:tr>
              <a:tr h="161925">
                <a:tc>
                  <a:txBody>
                    <a:bodyPr/>
                    <a:lstStyle>
                      <a:lvl1pPr marL="342900" lvl="0" indent="-342900" algn="l" defTabSz="914400" eaLnBrk="0" fontAlgn="base" latinLnBrk="0" hangingPunct="0">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algn="l">
                        <a:defRPr sz="2400" kern="1200"/>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eaLnBrk="1" hangingPunct="1">
                        <a:spcBef>
                          <a:spcPct val="0"/>
                        </a:spcBef>
                        <a:buNone/>
                      </a:pPr>
                      <a:r>
                        <a:rPr lang="en-US" altLang="x-none" sz="1050" dirty="0">
                          <a:solidFill>
                            <a:srgbClr val="000000"/>
                          </a:solidFill>
                        </a:rPr>
                        <a:t>border</a:t>
                      </a:r>
                      <a:endParaRPr lang="en-US" altLang="x-none" sz="1050" dirty="0">
                        <a:solidFill>
                          <a:srgbClr val="000000"/>
                        </a:solidFill>
                        <a:latin typeface="Times New Roman" panose="02020603050405020304" pitchFamily="18" charset="0"/>
                      </a:endParaRPr>
                    </a:p>
                  </a:txBody>
                  <a:tcPr marL="51435" marR="51435" marT="0" marB="0" anchor="ctr">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D5F4FF">
                        <a:alpha val="100000"/>
                      </a:srgbClr>
                    </a:solidFill>
                  </a:tcPr>
                </a:tc>
                <a:tc>
                  <a:txBody>
                    <a:bodyPr/>
                    <a:lstStyle>
                      <a:lvl1pPr marL="342900" lvl="0" indent="-342900" algn="l" defTabSz="914400" eaLnBrk="0" fontAlgn="base" latinLnBrk="0" hangingPunct="0">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algn="l">
                        <a:defRPr sz="2400" kern="1200"/>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algn="just" eaLnBrk="1" hangingPunct="1">
                        <a:spcBef>
                          <a:spcPct val="0"/>
                        </a:spcBef>
                        <a:buNone/>
                      </a:pPr>
                      <a:r>
                        <a:rPr lang="zh-CN" altLang="en-US" sz="1050" dirty="0">
                          <a:solidFill>
                            <a:srgbClr val="000000"/>
                          </a:solidFill>
                        </a:rPr>
                        <a:t>数字</a:t>
                      </a:r>
                      <a:endParaRPr lang="zh-CN" altLang="en-US" sz="1050" dirty="0">
                        <a:solidFill>
                          <a:srgbClr val="000000"/>
                        </a:solidFill>
                        <a:latin typeface="Times New Roman" panose="02020603050405020304" pitchFamily="18" charset="0"/>
                      </a:endParaRPr>
                    </a:p>
                  </a:txBody>
                  <a:tcPr marL="51435" marR="51435" marT="0" marB="0" anchor="ctr">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D5F4FF">
                        <a:alpha val="100000"/>
                      </a:srgbClr>
                    </a:solidFill>
                  </a:tcPr>
                </a:tc>
                <a:tc>
                  <a:txBody>
                    <a:bodyPr/>
                    <a:lstStyle>
                      <a:lvl1pPr marL="342900" lvl="0" indent="-342900" algn="l" defTabSz="914400" eaLnBrk="0" fontAlgn="base" latinLnBrk="0" hangingPunct="0">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algn="l">
                        <a:defRPr sz="2400" kern="1200"/>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algn="just" eaLnBrk="1" hangingPunct="1">
                        <a:spcBef>
                          <a:spcPct val="0"/>
                        </a:spcBef>
                        <a:buNone/>
                      </a:pPr>
                      <a:r>
                        <a:rPr lang="zh-CN" altLang="en-US" sz="1050" dirty="0">
                          <a:solidFill>
                            <a:srgbClr val="000000"/>
                          </a:solidFill>
                        </a:rPr>
                        <a:t>设置图像边框的宽度</a:t>
                      </a:r>
                      <a:endParaRPr lang="zh-CN" altLang="en-US" sz="1050" dirty="0">
                        <a:solidFill>
                          <a:srgbClr val="000000"/>
                        </a:solidFill>
                        <a:latin typeface="Times New Roman" panose="02020603050405020304" pitchFamily="18" charset="0"/>
                      </a:endParaRPr>
                    </a:p>
                  </a:txBody>
                  <a:tcPr marL="51435" marR="51435" marT="0" marB="0">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D5F4FF">
                        <a:alpha val="100000"/>
                      </a:srgbClr>
                    </a:solidFill>
                  </a:tcPr>
                </a:tc>
              </a:tr>
            </a:tbl>
          </a:graphicData>
        </a:graphic>
      </p:graphicFrame>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8369" name="内容占位符 2"/>
          <p:cNvSpPr>
            <a:spLocks noGrp="1"/>
          </p:cNvSpPr>
          <p:nvPr>
            <p:ph/>
          </p:nvPr>
        </p:nvSpPr>
        <p:spPr>
          <a:xfrm>
            <a:off x="1485900" y="2575322"/>
            <a:ext cx="6209110" cy="2719388"/>
          </a:xfrm>
          <a:prstGeom prst="rect">
            <a:avLst/>
          </a:prstGeom>
          <a:solidFill>
            <a:srgbClr val="FFFFFF"/>
          </a:solidFill>
          <a:ln w="9525">
            <a:noFill/>
          </a:ln>
        </p:spPr>
        <p:txBody>
          <a:bodyPr anchor="t">
            <a:normAutofit fontScale="90000" lnSpcReduction="10000"/>
          </a:bodyPr>
          <a:p>
            <a:pPr marL="0" indent="457200">
              <a:lnSpc>
                <a:spcPct val="150000"/>
              </a:lnSpc>
              <a:buNone/>
            </a:pPr>
            <a:r>
              <a:rPr lang="zh-CN" altLang="en-US" sz="1350" dirty="0"/>
              <a:t>使用</a:t>
            </a:r>
            <a:r>
              <a:rPr lang="en-US" altLang="zh-CN" sz="1350" dirty="0"/>
              <a:t>HTML</a:t>
            </a:r>
            <a:r>
              <a:rPr lang="zh-CN" altLang="en-US" sz="1350" dirty="0"/>
              <a:t>制作网页时，如果想让</a:t>
            </a:r>
            <a:r>
              <a:rPr lang="en-US" altLang="zh-CN" sz="1350" dirty="0"/>
              <a:t>HTML</a:t>
            </a:r>
            <a:r>
              <a:rPr lang="zh-CN" altLang="en-US" sz="1350" dirty="0"/>
              <a:t>标记提供更多的信息，可以使用</a:t>
            </a:r>
            <a:r>
              <a:rPr lang="en-US" altLang="zh-CN" sz="1350" dirty="0"/>
              <a:t>HTML</a:t>
            </a:r>
            <a:r>
              <a:rPr lang="zh-CN" altLang="en-US" sz="1350" dirty="0"/>
              <a:t>标记的属性加以设置。其基本语法格式如下：</a:t>
            </a:r>
            <a:endParaRPr lang="en-US" altLang="zh-CN" sz="1350" dirty="0"/>
          </a:p>
          <a:p>
            <a:pPr marL="0" indent="457200">
              <a:lnSpc>
                <a:spcPct val="150000"/>
              </a:lnSpc>
              <a:buNone/>
            </a:pPr>
            <a:r>
              <a:rPr lang="en-US" altLang="zh-CN" sz="1350" dirty="0"/>
              <a:t> </a:t>
            </a:r>
            <a:endParaRPr lang="zh-CN" altLang="en-US" sz="1350" dirty="0"/>
          </a:p>
          <a:p>
            <a:pPr marL="0" indent="457200">
              <a:lnSpc>
                <a:spcPct val="150000"/>
              </a:lnSpc>
              <a:buNone/>
            </a:pPr>
            <a:r>
              <a:rPr lang="zh-CN" altLang="en-US" sz="1350" dirty="0"/>
              <a:t>在上面的语法中，标记可以拥有多个属性，必须写在开始标记中，位于标记名后面。属性之间不分先后顺序，标记名与属性、属性与属性之间均以空格分开。任何标记的属性都有默认值，省略该属性则取默认值。</a:t>
            </a:r>
            <a:endParaRPr lang="zh-CN" altLang="en-US" sz="1350" dirty="0"/>
          </a:p>
          <a:p>
            <a:pPr marL="0" indent="457200">
              <a:lnSpc>
                <a:spcPct val="150000"/>
              </a:lnSpc>
              <a:buNone/>
            </a:pPr>
            <a:r>
              <a:rPr lang="zh-CN" altLang="en-US" sz="1350" dirty="0"/>
              <a:t>采取  键值对 的格式   key='value'  的格式     </a:t>
            </a:r>
            <a:endParaRPr lang="en-US" altLang="zh-CN" sz="1350" dirty="0"/>
          </a:p>
          <a:p>
            <a:pPr marL="0" indent="457200">
              <a:lnSpc>
                <a:spcPct val="150000"/>
              </a:lnSpc>
              <a:buNone/>
            </a:pPr>
            <a:r>
              <a:rPr lang="zh-CN" altLang="en-US" sz="1350" dirty="0">
                <a:solidFill>
                  <a:srgbClr val="FF0000"/>
                </a:solidFill>
              </a:rPr>
              <a:t>注意：引号使用英文的半角； 每个键值对之间使用空格分隔</a:t>
            </a:r>
            <a:endParaRPr lang="en-US" altLang="zh-CN" sz="1350" dirty="0">
              <a:solidFill>
                <a:srgbClr val="FF0000"/>
              </a:solidFill>
            </a:endParaRPr>
          </a:p>
          <a:p>
            <a:pPr marL="0" indent="457200">
              <a:lnSpc>
                <a:spcPct val="150000"/>
              </a:lnSpc>
              <a:buNone/>
            </a:pPr>
            <a:r>
              <a:rPr lang="zh-CN" altLang="en-US" sz="1350" dirty="0"/>
              <a:t>键值对：键值对</a:t>
            </a:r>
            <a:r>
              <a:rPr lang="en-US" altLang="zh-CN" sz="1350" dirty="0"/>
              <a:t>=&gt;</a:t>
            </a:r>
            <a:r>
              <a:rPr lang="zh-CN" altLang="en-US" sz="1350" dirty="0"/>
              <a:t>理解为属性和属性值</a:t>
            </a:r>
            <a:endParaRPr lang="zh-CN" altLang="en-US" sz="1350" dirty="0"/>
          </a:p>
        </p:txBody>
      </p:sp>
      <p:sp>
        <p:nvSpPr>
          <p:cNvPr id="58370" name="矩形 4"/>
          <p:cNvSpPr/>
          <p:nvPr/>
        </p:nvSpPr>
        <p:spPr>
          <a:xfrm>
            <a:off x="1485900" y="1939529"/>
            <a:ext cx="6209110" cy="368300"/>
          </a:xfrm>
          <a:prstGeom prst="rect">
            <a:avLst/>
          </a:prstGeom>
          <a:noFill/>
          <a:ln w="9525">
            <a:noFill/>
          </a:ln>
        </p:spPr>
        <p:txBody>
          <a:bodyPr anchor="t">
            <a:spAutoFit/>
          </a:bodyPr>
          <a:p>
            <a:r>
              <a:rPr lang="zh-CN" altLang="en-US" b="1" dirty="0">
                <a:solidFill>
                  <a:srgbClr val="009ED6"/>
                </a:solidFill>
                <a:latin typeface="宋体" panose="02010600030101010101" pitchFamily="2" charset="-122"/>
                <a:ea typeface="宋体" panose="02010600030101010101" pitchFamily="2" charset="-122"/>
              </a:rPr>
              <a:t>标记属性</a:t>
            </a:r>
            <a:endParaRPr lang="zh-CN" altLang="en-US" b="1" dirty="0">
              <a:solidFill>
                <a:srgbClr val="009ED6"/>
              </a:solidFill>
              <a:latin typeface="Arial" panose="020B0604020202020204" pitchFamily="34" charset="0"/>
              <a:ea typeface="宋体" panose="02010600030101010101" pitchFamily="2" charset="-122"/>
            </a:endParaRPr>
          </a:p>
        </p:txBody>
      </p:sp>
      <p:sp>
        <p:nvSpPr>
          <p:cNvPr id="58371" name="矩形 5"/>
          <p:cNvSpPr/>
          <p:nvPr/>
        </p:nvSpPr>
        <p:spPr>
          <a:xfrm>
            <a:off x="1890713" y="3282553"/>
            <a:ext cx="4978004" cy="299085"/>
          </a:xfrm>
          <a:prstGeom prst="rect">
            <a:avLst/>
          </a:prstGeom>
          <a:solidFill>
            <a:srgbClr val="D5F2FF"/>
          </a:solidFill>
          <a:ln w="9525">
            <a:noFill/>
          </a:ln>
        </p:spPr>
        <p:txBody>
          <a:bodyPr anchor="t">
            <a:spAutoFit/>
          </a:bodyPr>
          <a:p>
            <a:r>
              <a:rPr lang="en-US" altLang="zh-CN" sz="1350" dirty="0">
                <a:latin typeface="Arial" panose="020B0604020202020204" pitchFamily="34" charset="0"/>
                <a:ea typeface="宋体" panose="02010600030101010101" pitchFamily="2" charset="-122"/>
              </a:rPr>
              <a:t>&lt;</a:t>
            </a:r>
            <a:r>
              <a:rPr lang="zh-CN" altLang="en-US" sz="1350" dirty="0">
                <a:latin typeface="Arial" panose="020B0604020202020204" pitchFamily="34" charset="0"/>
                <a:ea typeface="宋体" panose="02010600030101010101" pitchFamily="2" charset="-122"/>
              </a:rPr>
              <a:t>标记名 属性</a:t>
            </a:r>
            <a:r>
              <a:rPr lang="en-US" altLang="zh-CN" sz="1350" dirty="0">
                <a:latin typeface="Arial" panose="020B0604020202020204" pitchFamily="34" charset="0"/>
                <a:ea typeface="宋体" panose="02010600030101010101" pitchFamily="2" charset="-122"/>
              </a:rPr>
              <a:t>1="</a:t>
            </a:r>
            <a:r>
              <a:rPr lang="zh-CN" altLang="en-US" sz="1350" dirty="0">
                <a:latin typeface="Arial" panose="020B0604020202020204" pitchFamily="34" charset="0"/>
                <a:ea typeface="宋体" panose="02010600030101010101" pitchFamily="2" charset="-122"/>
              </a:rPr>
              <a:t>属性值</a:t>
            </a:r>
            <a:r>
              <a:rPr lang="en-US" altLang="zh-CN" sz="1350" dirty="0">
                <a:latin typeface="Arial" panose="020B0604020202020204" pitchFamily="34" charset="0"/>
                <a:ea typeface="宋体" panose="02010600030101010101" pitchFamily="2" charset="-122"/>
              </a:rPr>
              <a:t>1" </a:t>
            </a:r>
            <a:r>
              <a:rPr lang="zh-CN" altLang="en-US" sz="1350" dirty="0">
                <a:latin typeface="Arial" panose="020B0604020202020204" pitchFamily="34" charset="0"/>
                <a:ea typeface="宋体" panose="02010600030101010101" pitchFamily="2" charset="-122"/>
              </a:rPr>
              <a:t>属性</a:t>
            </a:r>
            <a:r>
              <a:rPr lang="en-US" altLang="zh-CN" sz="1350" dirty="0">
                <a:latin typeface="Arial" panose="020B0604020202020204" pitchFamily="34" charset="0"/>
                <a:ea typeface="宋体" panose="02010600030101010101" pitchFamily="2" charset="-122"/>
              </a:rPr>
              <a:t>2="</a:t>
            </a:r>
            <a:r>
              <a:rPr lang="zh-CN" altLang="en-US" sz="1350" dirty="0">
                <a:latin typeface="Arial" panose="020B0604020202020204" pitchFamily="34" charset="0"/>
                <a:ea typeface="宋体" panose="02010600030101010101" pitchFamily="2" charset="-122"/>
              </a:rPr>
              <a:t>属性值</a:t>
            </a:r>
            <a:r>
              <a:rPr lang="en-US" altLang="zh-CN" sz="1350" dirty="0">
                <a:latin typeface="Arial" panose="020B0604020202020204" pitchFamily="34" charset="0"/>
                <a:ea typeface="宋体" panose="02010600030101010101" pitchFamily="2" charset="-122"/>
              </a:rPr>
              <a:t>2" </a:t>
            </a:r>
            <a:r>
              <a:rPr lang="zh-CN" altLang="en-US" sz="1350" dirty="0">
                <a:latin typeface="Arial" panose="020B0604020202020204" pitchFamily="34" charset="0"/>
                <a:ea typeface="宋体" panose="02010600030101010101" pitchFamily="2" charset="-122"/>
              </a:rPr>
              <a:t>…</a:t>
            </a:r>
            <a:r>
              <a:rPr lang="en-US" altLang="zh-CN" sz="1350" dirty="0">
                <a:latin typeface="Arial" panose="020B0604020202020204" pitchFamily="34" charset="0"/>
                <a:ea typeface="宋体" panose="02010600030101010101" pitchFamily="2" charset="-122"/>
              </a:rPr>
              <a:t>&gt; </a:t>
            </a:r>
            <a:r>
              <a:rPr lang="zh-CN" altLang="en-US" sz="1350" dirty="0">
                <a:latin typeface="Arial" panose="020B0604020202020204" pitchFamily="34" charset="0"/>
                <a:ea typeface="宋体" panose="02010600030101010101" pitchFamily="2" charset="-122"/>
              </a:rPr>
              <a:t>内容</a:t>
            </a:r>
            <a:r>
              <a:rPr lang="en-US" altLang="zh-CN" sz="1350" dirty="0">
                <a:latin typeface="Arial" panose="020B0604020202020204" pitchFamily="34" charset="0"/>
                <a:ea typeface="宋体" panose="02010600030101010101" pitchFamily="2" charset="-122"/>
              </a:rPr>
              <a:t> &lt;/</a:t>
            </a:r>
            <a:r>
              <a:rPr lang="zh-CN" altLang="en-US" sz="1350" dirty="0">
                <a:latin typeface="Arial" panose="020B0604020202020204" pitchFamily="34" charset="0"/>
                <a:ea typeface="宋体" panose="02010600030101010101" pitchFamily="2" charset="-122"/>
              </a:rPr>
              <a:t>标记名</a:t>
            </a:r>
            <a:r>
              <a:rPr lang="en-US" altLang="zh-CN" sz="1350" dirty="0">
                <a:latin typeface="Arial" panose="020B0604020202020204" pitchFamily="34" charset="0"/>
                <a:ea typeface="宋体" panose="02010600030101010101" pitchFamily="2" charset="-122"/>
              </a:rPr>
              <a:t>&gt;</a:t>
            </a:r>
            <a:endParaRPr lang="zh-CN" altLang="en-US" sz="1350" dirty="0">
              <a:latin typeface="Arial" panose="020B0604020202020204" pitchFamily="34" charset="0"/>
              <a:ea typeface="宋体" panose="02010600030101010101" pitchFamily="2" charset="-122"/>
            </a:endParaRPr>
          </a:p>
        </p:txBody>
      </p:sp>
      <p:pic>
        <p:nvPicPr>
          <p:cNvPr id="58372" name="图片 1"/>
          <p:cNvPicPr>
            <a:picLocks noChangeAspect="1"/>
          </p:cNvPicPr>
          <p:nvPr/>
        </p:nvPicPr>
        <p:blipFill>
          <a:blip r:embed="rId1"/>
          <a:stretch>
            <a:fillRect/>
          </a:stretch>
        </p:blipFill>
        <p:spPr>
          <a:xfrm>
            <a:off x="7011591" y="4558904"/>
            <a:ext cx="1507331" cy="485775"/>
          </a:xfrm>
          <a:prstGeom prst="rect">
            <a:avLst/>
          </a:prstGeom>
          <a:noFill/>
          <a:ln w="9525">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5297" name="内容占位符 2"/>
          <p:cNvSpPr>
            <a:spLocks noGrp="1"/>
          </p:cNvSpPr>
          <p:nvPr>
            <p:ph/>
          </p:nvPr>
        </p:nvSpPr>
        <p:spPr>
          <a:xfrm>
            <a:off x="1572816" y="2526506"/>
            <a:ext cx="6172200" cy="2884885"/>
          </a:xfrm>
          <a:prstGeom prst="rect">
            <a:avLst/>
          </a:prstGeom>
          <a:solidFill>
            <a:srgbClr val="FFFFFF"/>
          </a:solidFill>
          <a:ln w="9525">
            <a:noFill/>
          </a:ln>
        </p:spPr>
        <p:txBody>
          <a:bodyPr anchor="t"/>
          <a:p>
            <a:pPr marL="0" indent="0">
              <a:lnSpc>
                <a:spcPct val="150000"/>
              </a:lnSpc>
              <a:buNone/>
            </a:pPr>
            <a:r>
              <a:rPr lang="en-US" altLang="zh-CN" sz="2100" b="1" dirty="0">
                <a:solidFill>
                  <a:srgbClr val="FF0000"/>
                </a:solidFill>
              </a:rPr>
              <a:t>GIF</a:t>
            </a:r>
            <a:r>
              <a:rPr lang="zh-CN" altLang="en-US" sz="2100" b="1" dirty="0">
                <a:solidFill>
                  <a:srgbClr val="FF0000"/>
                </a:solidFill>
              </a:rPr>
              <a:t>格式</a:t>
            </a:r>
            <a:endParaRPr lang="zh-CN" altLang="en-US" sz="2100" b="1" dirty="0">
              <a:solidFill>
                <a:srgbClr val="FF0000"/>
              </a:solidFill>
            </a:endParaRPr>
          </a:p>
          <a:p>
            <a:pPr marL="0" indent="0">
              <a:lnSpc>
                <a:spcPct val="150000"/>
              </a:lnSpc>
              <a:buNone/>
            </a:pPr>
            <a:r>
              <a:rPr lang="en-US" altLang="zh-CN" sz="1350" dirty="0"/>
              <a:t>GIF</a:t>
            </a:r>
            <a:r>
              <a:rPr lang="zh-CN" altLang="en-US" sz="1350" dirty="0"/>
              <a:t>最突出的地方就是他支持动画，同时</a:t>
            </a:r>
            <a:r>
              <a:rPr lang="en-US" altLang="zh-CN" sz="1350" dirty="0"/>
              <a:t>GIF</a:t>
            </a:r>
            <a:r>
              <a:rPr lang="zh-CN" altLang="en-US" sz="1350" dirty="0"/>
              <a:t>也是一种无损的图像格式，也就是说修改图片之后，图片质量几乎没有损失。再加上</a:t>
            </a:r>
            <a:r>
              <a:rPr lang="en-US" altLang="zh-CN" sz="1350" dirty="0"/>
              <a:t>GIF</a:t>
            </a:r>
            <a:r>
              <a:rPr lang="zh-CN" altLang="en-US" sz="1350" dirty="0"/>
              <a:t>支持透明（全透明或全不透明），因此很适合在互联网上使用。但</a:t>
            </a:r>
            <a:r>
              <a:rPr lang="en-US" altLang="zh-CN" sz="1350" dirty="0"/>
              <a:t>GIF</a:t>
            </a:r>
            <a:r>
              <a:rPr lang="zh-CN" altLang="en-US" sz="1350" dirty="0"/>
              <a:t>只能处理</a:t>
            </a:r>
            <a:r>
              <a:rPr lang="en-US" altLang="zh-CN" sz="1350" dirty="0"/>
              <a:t>256</a:t>
            </a:r>
            <a:r>
              <a:rPr lang="zh-CN" altLang="en-US" sz="1350" dirty="0"/>
              <a:t>种颜色。在网页制作中，</a:t>
            </a:r>
            <a:r>
              <a:rPr lang="en-US" altLang="zh-CN" sz="1350" dirty="0"/>
              <a:t>GIF</a:t>
            </a:r>
            <a:r>
              <a:rPr lang="zh-CN" altLang="en-US" sz="1350" dirty="0"/>
              <a:t>格式常常用于</a:t>
            </a:r>
            <a:r>
              <a:rPr lang="en-US" altLang="zh-CN" sz="1350" dirty="0"/>
              <a:t>Logo</a:t>
            </a:r>
            <a:r>
              <a:rPr lang="zh-CN" altLang="en-US" sz="1350" dirty="0"/>
              <a:t>、小图标及其他色彩相对单一的图像。</a:t>
            </a:r>
            <a:endParaRPr lang="zh-CN" altLang="en-US" sz="1350" dirty="0"/>
          </a:p>
        </p:txBody>
      </p:sp>
      <p:sp>
        <p:nvSpPr>
          <p:cNvPr id="55298" name="矩形 5"/>
          <p:cNvSpPr/>
          <p:nvPr/>
        </p:nvSpPr>
        <p:spPr>
          <a:xfrm>
            <a:off x="1604963" y="1984772"/>
            <a:ext cx="2401570" cy="368300"/>
          </a:xfrm>
          <a:prstGeom prst="rect">
            <a:avLst/>
          </a:prstGeom>
          <a:noFill/>
          <a:ln w="9525">
            <a:noFill/>
          </a:ln>
        </p:spPr>
        <p:txBody>
          <a:bodyPr wrap="none" anchor="t">
            <a:spAutoFit/>
          </a:bodyPr>
          <a:p>
            <a:r>
              <a:rPr lang="zh-CN" altLang="en-US" b="1" dirty="0">
                <a:solidFill>
                  <a:srgbClr val="009ED6"/>
                </a:solidFill>
                <a:latin typeface="Arial" panose="020B0604020202020204" pitchFamily="34" charset="0"/>
                <a:ea typeface="宋体" panose="02010600030101010101" pitchFamily="2" charset="-122"/>
              </a:rPr>
              <a:t>常用的图像格式</a:t>
            </a:r>
            <a:r>
              <a:rPr lang="en-US" altLang="zh-CN" b="1" dirty="0">
                <a:solidFill>
                  <a:srgbClr val="009ED6"/>
                </a:solidFill>
                <a:latin typeface="Arial" panose="020B0604020202020204" pitchFamily="34" charset="0"/>
                <a:ea typeface="宋体" panose="02010600030101010101" pitchFamily="2" charset="-122"/>
              </a:rPr>
              <a:t>—GIF</a:t>
            </a:r>
            <a:endParaRPr lang="en-US" altLang="zh-CN" b="1" dirty="0">
              <a:solidFill>
                <a:srgbClr val="009ED6"/>
              </a:solidFill>
              <a:latin typeface="Arial" panose="020B0604020202020204" pitchFamily="34" charset="0"/>
              <a:ea typeface="宋体" panose="02010600030101010101" pitchFamily="2" charset="-122"/>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6321" name="内容占位符 2"/>
          <p:cNvSpPr>
            <a:spLocks noGrp="1"/>
          </p:cNvSpPr>
          <p:nvPr>
            <p:ph/>
          </p:nvPr>
        </p:nvSpPr>
        <p:spPr>
          <a:xfrm>
            <a:off x="1572816" y="2526506"/>
            <a:ext cx="6172200" cy="2884885"/>
          </a:xfrm>
          <a:prstGeom prst="rect">
            <a:avLst/>
          </a:prstGeom>
          <a:solidFill>
            <a:srgbClr val="FFFFFF"/>
          </a:solidFill>
          <a:ln w="9525">
            <a:noFill/>
          </a:ln>
        </p:spPr>
        <p:txBody>
          <a:bodyPr anchor="t"/>
          <a:p>
            <a:pPr marL="0" indent="0">
              <a:lnSpc>
                <a:spcPct val="150000"/>
              </a:lnSpc>
              <a:buNone/>
            </a:pPr>
            <a:r>
              <a:rPr lang="en-US" altLang="zh-CN" sz="2100" b="1" dirty="0">
                <a:solidFill>
                  <a:srgbClr val="FF0000"/>
                </a:solidFill>
              </a:rPr>
              <a:t>PNG</a:t>
            </a:r>
            <a:r>
              <a:rPr lang="zh-CN" altLang="en-US" sz="2100" b="1" dirty="0">
                <a:solidFill>
                  <a:srgbClr val="FF0000"/>
                </a:solidFill>
              </a:rPr>
              <a:t>格式</a:t>
            </a:r>
            <a:endParaRPr lang="zh-CN" altLang="en-US" sz="2100" b="1" dirty="0">
              <a:solidFill>
                <a:srgbClr val="FF0000"/>
              </a:solidFill>
            </a:endParaRPr>
          </a:p>
          <a:p>
            <a:pPr marL="0" indent="0">
              <a:lnSpc>
                <a:spcPct val="150000"/>
              </a:lnSpc>
              <a:buNone/>
            </a:pPr>
            <a:r>
              <a:rPr lang="en-US" altLang="zh-CN" sz="1350" dirty="0"/>
              <a:t>PNG</a:t>
            </a:r>
            <a:r>
              <a:rPr lang="zh-CN" altLang="en-US" sz="1350" dirty="0"/>
              <a:t>包括</a:t>
            </a:r>
            <a:r>
              <a:rPr lang="en-US" altLang="zh-CN" sz="1350" dirty="0"/>
              <a:t>PNG-8</a:t>
            </a:r>
            <a:r>
              <a:rPr lang="zh-CN" altLang="en-US" sz="1350" dirty="0"/>
              <a:t>和真色彩</a:t>
            </a:r>
            <a:r>
              <a:rPr lang="en-US" altLang="zh-CN" sz="1350" dirty="0"/>
              <a:t>PNG</a:t>
            </a:r>
            <a:r>
              <a:rPr lang="zh-CN" altLang="en-US" sz="1350" dirty="0"/>
              <a:t>（</a:t>
            </a:r>
            <a:r>
              <a:rPr lang="en-US" altLang="zh-CN" sz="1350" dirty="0"/>
              <a:t>PNG-24</a:t>
            </a:r>
            <a:r>
              <a:rPr lang="zh-CN" altLang="en-US" sz="1350" dirty="0"/>
              <a:t>和</a:t>
            </a:r>
            <a:r>
              <a:rPr lang="en-US" altLang="zh-CN" sz="1350" dirty="0"/>
              <a:t>PNG-32</a:t>
            </a:r>
            <a:r>
              <a:rPr lang="zh-CN" altLang="en-US" sz="1350" dirty="0"/>
              <a:t>）。相对于</a:t>
            </a:r>
            <a:r>
              <a:rPr lang="en-US" altLang="zh-CN" sz="1350" dirty="0"/>
              <a:t>GIF</a:t>
            </a:r>
            <a:r>
              <a:rPr lang="zh-CN" altLang="en-US" sz="1350" dirty="0"/>
              <a:t>，</a:t>
            </a:r>
            <a:r>
              <a:rPr lang="en-US" altLang="zh-CN" sz="1350" dirty="0"/>
              <a:t>PNG</a:t>
            </a:r>
            <a:r>
              <a:rPr lang="zh-CN" altLang="en-US" sz="1350" dirty="0"/>
              <a:t>最大的优势是体积更小，支持</a:t>
            </a:r>
            <a:r>
              <a:rPr lang="en-US" altLang="zh-CN" sz="1350" dirty="0"/>
              <a:t>alpha</a:t>
            </a:r>
            <a:r>
              <a:rPr lang="zh-CN" altLang="en-US" sz="1350" dirty="0"/>
              <a:t>透明（全透明，半透明，全不透明），并且颜色过渡更平滑，但</a:t>
            </a:r>
            <a:r>
              <a:rPr lang="en-US" altLang="zh-CN" sz="1350" dirty="0"/>
              <a:t>PNG</a:t>
            </a:r>
            <a:r>
              <a:rPr lang="zh-CN" altLang="en-US" sz="1350" dirty="0"/>
              <a:t>不支持动画。同时需要注意的是</a:t>
            </a:r>
            <a:r>
              <a:rPr lang="en-US" altLang="zh-CN" sz="1350" dirty="0"/>
              <a:t>IE6</a:t>
            </a:r>
            <a:r>
              <a:rPr lang="zh-CN" altLang="en-US" sz="1350" dirty="0"/>
              <a:t>是可以支持</a:t>
            </a:r>
            <a:r>
              <a:rPr lang="en-US" altLang="zh-CN" sz="1350" dirty="0"/>
              <a:t>PNG-8</a:t>
            </a:r>
            <a:r>
              <a:rPr lang="zh-CN" altLang="en-US" sz="1350" dirty="0"/>
              <a:t>的，但在处理</a:t>
            </a:r>
            <a:r>
              <a:rPr lang="en-US" altLang="zh-CN" sz="1350" dirty="0"/>
              <a:t>PNG-24</a:t>
            </a:r>
            <a:r>
              <a:rPr lang="zh-CN" altLang="en-US" sz="1350" dirty="0"/>
              <a:t>的透明时会显示为灰色。通常，图片保存为</a:t>
            </a:r>
            <a:r>
              <a:rPr lang="en-US" altLang="zh-CN" sz="1350" dirty="0"/>
              <a:t>PNG-8</a:t>
            </a:r>
            <a:r>
              <a:rPr lang="zh-CN" altLang="en-US" sz="1350" dirty="0"/>
              <a:t>会在同等质量下获得比</a:t>
            </a:r>
            <a:r>
              <a:rPr lang="en-US" altLang="zh-CN" sz="1350" dirty="0"/>
              <a:t>GIF</a:t>
            </a:r>
            <a:r>
              <a:rPr lang="zh-CN" altLang="en-US" sz="1350" dirty="0"/>
              <a:t>更小的体积，而半透明的图片只能使用</a:t>
            </a:r>
            <a:r>
              <a:rPr lang="en-US" altLang="zh-CN" sz="1350" dirty="0"/>
              <a:t>PNG-24</a:t>
            </a:r>
            <a:r>
              <a:rPr lang="zh-CN" altLang="en-US" sz="1350" dirty="0"/>
              <a:t>。</a:t>
            </a:r>
            <a:endParaRPr lang="zh-CN" altLang="en-US" sz="1350" dirty="0"/>
          </a:p>
        </p:txBody>
      </p:sp>
      <p:sp>
        <p:nvSpPr>
          <p:cNvPr id="56322" name="矩形 5"/>
          <p:cNvSpPr/>
          <p:nvPr/>
        </p:nvSpPr>
        <p:spPr>
          <a:xfrm>
            <a:off x="1564481" y="1984772"/>
            <a:ext cx="2515870" cy="368300"/>
          </a:xfrm>
          <a:prstGeom prst="rect">
            <a:avLst/>
          </a:prstGeom>
          <a:noFill/>
          <a:ln w="9525">
            <a:noFill/>
          </a:ln>
        </p:spPr>
        <p:txBody>
          <a:bodyPr wrap="none" anchor="t">
            <a:spAutoFit/>
          </a:bodyPr>
          <a:p>
            <a:r>
              <a:rPr lang="zh-CN" altLang="en-US" b="1" dirty="0">
                <a:solidFill>
                  <a:srgbClr val="009ED6"/>
                </a:solidFill>
                <a:latin typeface="Arial" panose="020B0604020202020204" pitchFamily="34" charset="0"/>
                <a:ea typeface="宋体" panose="02010600030101010101" pitchFamily="2" charset="-122"/>
              </a:rPr>
              <a:t>常用的图像格式</a:t>
            </a:r>
            <a:r>
              <a:rPr lang="en-US" altLang="zh-CN" b="1" dirty="0">
                <a:solidFill>
                  <a:srgbClr val="009ED6"/>
                </a:solidFill>
                <a:latin typeface="Arial" panose="020B0604020202020204" pitchFamily="34" charset="0"/>
                <a:ea typeface="宋体" panose="02010600030101010101" pitchFamily="2" charset="-122"/>
              </a:rPr>
              <a:t>—PNG</a:t>
            </a:r>
            <a:endParaRPr lang="en-US" altLang="zh-CN" b="1" dirty="0">
              <a:solidFill>
                <a:srgbClr val="009ED6"/>
              </a:solidFill>
              <a:latin typeface="Arial" panose="020B0604020202020204" pitchFamily="34" charset="0"/>
              <a:ea typeface="宋体" panose="02010600030101010101" pitchFamily="2" charset="-122"/>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7345" name="内容占位符 2"/>
          <p:cNvSpPr>
            <a:spLocks noGrp="1"/>
          </p:cNvSpPr>
          <p:nvPr>
            <p:ph/>
          </p:nvPr>
        </p:nvSpPr>
        <p:spPr>
          <a:xfrm>
            <a:off x="1572816" y="2526506"/>
            <a:ext cx="6172200" cy="2884885"/>
          </a:xfrm>
          <a:prstGeom prst="rect">
            <a:avLst/>
          </a:prstGeom>
          <a:solidFill>
            <a:srgbClr val="FFFFFF"/>
          </a:solidFill>
          <a:ln w="9525">
            <a:noFill/>
          </a:ln>
        </p:spPr>
        <p:txBody>
          <a:bodyPr anchor="t"/>
          <a:p>
            <a:pPr marL="0" indent="0">
              <a:lnSpc>
                <a:spcPct val="150000"/>
              </a:lnSpc>
              <a:buNone/>
            </a:pPr>
            <a:r>
              <a:rPr lang="en-US" altLang="zh-CN" sz="1800" b="1" dirty="0">
                <a:solidFill>
                  <a:srgbClr val="FF0000"/>
                </a:solidFill>
              </a:rPr>
              <a:t>JPG</a:t>
            </a:r>
            <a:r>
              <a:rPr lang="zh-CN" altLang="en-US" sz="1800" b="1" dirty="0">
                <a:solidFill>
                  <a:srgbClr val="FF0000"/>
                </a:solidFill>
              </a:rPr>
              <a:t>格式</a:t>
            </a:r>
            <a:endParaRPr lang="zh-CN" altLang="en-US" sz="1800" b="1" dirty="0">
              <a:solidFill>
                <a:srgbClr val="FF0000"/>
              </a:solidFill>
            </a:endParaRPr>
          </a:p>
          <a:p>
            <a:pPr marL="0" indent="0">
              <a:lnSpc>
                <a:spcPct val="150000"/>
              </a:lnSpc>
              <a:buNone/>
            </a:pPr>
            <a:r>
              <a:rPr lang="zh-CN" altLang="en-US" sz="1350" dirty="0">
                <a:sym typeface="Arial" panose="020B0604020202020204" pitchFamily="34" charset="0"/>
              </a:rPr>
              <a:t>JPEG格式是网络上比较流行的一种格式，其文件扩展名为.jpg或.jpeg。JPEG是一种有损压缩格式，其文件体积非常小，非常有利于网络传输，但由于是有损压缩，所以将一幅图像转换为JPEG格式后图像质量会降低。</a:t>
            </a:r>
            <a:endParaRPr lang="zh-CN" altLang="en-US" sz="1350" dirty="0">
              <a:sym typeface="Arial" panose="020B0604020202020204" pitchFamily="34" charset="0"/>
            </a:endParaRPr>
          </a:p>
          <a:p>
            <a:pPr marL="0" indent="0">
              <a:lnSpc>
                <a:spcPct val="150000"/>
              </a:lnSpc>
              <a:buNone/>
            </a:pPr>
            <a:endParaRPr lang="zh-CN" altLang="en-US" sz="1200" dirty="0"/>
          </a:p>
        </p:txBody>
      </p:sp>
      <p:sp>
        <p:nvSpPr>
          <p:cNvPr id="57346" name="矩形 5"/>
          <p:cNvSpPr/>
          <p:nvPr/>
        </p:nvSpPr>
        <p:spPr>
          <a:xfrm>
            <a:off x="1564481" y="1984772"/>
            <a:ext cx="2477770" cy="368300"/>
          </a:xfrm>
          <a:prstGeom prst="rect">
            <a:avLst/>
          </a:prstGeom>
          <a:noFill/>
          <a:ln w="9525">
            <a:noFill/>
          </a:ln>
        </p:spPr>
        <p:txBody>
          <a:bodyPr wrap="none" anchor="t">
            <a:spAutoFit/>
          </a:bodyPr>
          <a:p>
            <a:r>
              <a:rPr lang="zh-CN" altLang="en-US" b="1" dirty="0">
                <a:solidFill>
                  <a:srgbClr val="009ED6"/>
                </a:solidFill>
                <a:latin typeface="Arial" panose="020B0604020202020204" pitchFamily="34" charset="0"/>
                <a:ea typeface="宋体" panose="02010600030101010101" pitchFamily="2" charset="-122"/>
              </a:rPr>
              <a:t>常用的图像格式</a:t>
            </a:r>
            <a:r>
              <a:rPr lang="en-US" altLang="zh-CN" b="1" dirty="0">
                <a:solidFill>
                  <a:srgbClr val="009ED6"/>
                </a:solidFill>
                <a:latin typeface="Arial" panose="020B0604020202020204" pitchFamily="34" charset="0"/>
                <a:ea typeface="宋体" panose="02010600030101010101" pitchFamily="2" charset="-122"/>
              </a:rPr>
              <a:t>—JPG</a:t>
            </a:r>
            <a:endParaRPr lang="en-US" altLang="zh-CN" b="1" dirty="0">
              <a:solidFill>
                <a:srgbClr val="009ED6"/>
              </a:solidFill>
              <a:latin typeface="Arial" panose="020B0604020202020204" pitchFamily="34" charset="0"/>
              <a:ea typeface="宋体" panose="02010600030101010101" pitchFamily="2" charset="-122"/>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9393" name="矩形 3"/>
          <p:cNvSpPr/>
          <p:nvPr/>
        </p:nvSpPr>
        <p:spPr>
          <a:xfrm>
            <a:off x="1564481" y="1984772"/>
            <a:ext cx="2251710" cy="368300"/>
          </a:xfrm>
          <a:prstGeom prst="rect">
            <a:avLst/>
          </a:prstGeom>
          <a:noFill/>
          <a:ln w="9525">
            <a:noFill/>
          </a:ln>
        </p:spPr>
        <p:txBody>
          <a:bodyPr wrap="none" anchor="t">
            <a:spAutoFit/>
          </a:bodyPr>
          <a:p>
            <a:r>
              <a:rPr lang="zh-CN" altLang="en-US" b="1" dirty="0">
                <a:solidFill>
                  <a:srgbClr val="009ED6"/>
                </a:solidFill>
                <a:latin typeface="Arial" panose="020B0604020202020204" pitchFamily="34" charset="0"/>
                <a:ea typeface="宋体" panose="02010600030101010101" pitchFamily="2" charset="-122"/>
              </a:rPr>
              <a:t>相对路径和绝对路径</a:t>
            </a:r>
            <a:endParaRPr lang="en-US" altLang="zh-CN" b="1" dirty="0">
              <a:solidFill>
                <a:srgbClr val="009ED6"/>
              </a:solidFill>
              <a:latin typeface="Arial" panose="020B0604020202020204" pitchFamily="34" charset="0"/>
              <a:ea typeface="宋体" panose="02010600030101010101" pitchFamily="2" charset="-122"/>
            </a:endParaRPr>
          </a:p>
        </p:txBody>
      </p:sp>
      <p:sp>
        <p:nvSpPr>
          <p:cNvPr id="59394" name="内容占位符 2"/>
          <p:cNvSpPr>
            <a:spLocks noGrp="1"/>
          </p:cNvSpPr>
          <p:nvPr>
            <p:ph/>
          </p:nvPr>
        </p:nvSpPr>
        <p:spPr>
          <a:xfrm>
            <a:off x="1469231" y="2600325"/>
            <a:ext cx="6250781" cy="2884885"/>
          </a:xfrm>
          <a:prstGeom prst="rect">
            <a:avLst/>
          </a:prstGeom>
          <a:solidFill>
            <a:srgbClr val="FFFFFF"/>
          </a:solidFill>
          <a:ln w="9525">
            <a:noFill/>
          </a:ln>
        </p:spPr>
        <p:txBody>
          <a:bodyPr anchor="t"/>
          <a:p>
            <a:pPr marL="0" indent="457200">
              <a:lnSpc>
                <a:spcPct val="150000"/>
              </a:lnSpc>
              <a:buNone/>
            </a:pPr>
            <a:r>
              <a:rPr lang="zh-CN" altLang="en-US" sz="1800" b="1" dirty="0">
                <a:solidFill>
                  <a:srgbClr val="FF0000"/>
                </a:solidFill>
              </a:rPr>
              <a:t>什么是路径？</a:t>
            </a:r>
            <a:endParaRPr lang="zh-CN" altLang="en-US" sz="1800" b="1" dirty="0">
              <a:solidFill>
                <a:srgbClr val="FF0000"/>
              </a:solidFill>
            </a:endParaRPr>
          </a:p>
          <a:p>
            <a:pPr marL="0" indent="457200">
              <a:lnSpc>
                <a:spcPct val="150000"/>
              </a:lnSpc>
              <a:buNone/>
            </a:pPr>
            <a:r>
              <a:rPr lang="zh-CN" altLang="en-US" sz="1350" dirty="0"/>
              <a:t>在网页开发中只</a:t>
            </a:r>
            <a:r>
              <a:rPr lang="en-US" altLang="zh-CN" sz="1350" dirty="0"/>
              <a:t>web</a:t>
            </a:r>
            <a:r>
              <a:rPr lang="zh-CN" altLang="en-US" sz="1350" dirty="0"/>
              <a:t>网页和其他文件之间的位置关系。</a:t>
            </a:r>
            <a:endParaRPr lang="zh-CN" altLang="en-US" sz="1350" dirty="0"/>
          </a:p>
        </p:txBody>
      </p:sp>
      <p:pic>
        <p:nvPicPr>
          <p:cNvPr id="59395" name="图片 1"/>
          <p:cNvPicPr>
            <a:picLocks noChangeAspect="1"/>
          </p:cNvPicPr>
          <p:nvPr/>
        </p:nvPicPr>
        <p:blipFill>
          <a:blip r:embed="rId1"/>
          <a:stretch>
            <a:fillRect/>
          </a:stretch>
        </p:blipFill>
        <p:spPr>
          <a:xfrm>
            <a:off x="2890838" y="3926681"/>
            <a:ext cx="3292079" cy="1419225"/>
          </a:xfrm>
          <a:prstGeom prst="rect">
            <a:avLst/>
          </a:prstGeom>
          <a:noFill/>
          <a:ln w="9525">
            <a:noFill/>
          </a:ln>
        </p:spPr>
      </p:pic>
      <p:sp>
        <p:nvSpPr>
          <p:cNvPr id="59396" name="TextBox 7"/>
          <p:cNvSpPr txBox="1"/>
          <p:nvPr/>
        </p:nvSpPr>
        <p:spPr>
          <a:xfrm>
            <a:off x="4125516" y="5379244"/>
            <a:ext cx="1603772" cy="299085"/>
          </a:xfrm>
          <a:prstGeom prst="rect">
            <a:avLst/>
          </a:prstGeom>
          <a:noFill/>
          <a:ln w="9525">
            <a:noFill/>
          </a:ln>
        </p:spPr>
        <p:txBody>
          <a:bodyPr anchor="t">
            <a:spAutoFit/>
          </a:bodyPr>
          <a:p>
            <a:r>
              <a:rPr lang="zh-CN" altLang="en-US" sz="1350" b="1" dirty="0">
                <a:latin typeface="Arial" panose="020B0604020202020204" pitchFamily="34" charset="0"/>
                <a:ea typeface="宋体" panose="02010600030101010101" pitchFamily="2" charset="-122"/>
              </a:rPr>
              <a:t>文件夹</a:t>
            </a:r>
            <a:endParaRPr lang="zh-CN" altLang="en-US" sz="1350" b="1" dirty="0">
              <a:latin typeface="Arial" panose="020B0604020202020204" pitchFamily="34" charset="0"/>
              <a:ea typeface="宋体" panose="02010600030101010101" pitchFamily="2" charset="-122"/>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0417" name="矩形 3"/>
          <p:cNvSpPr/>
          <p:nvPr/>
        </p:nvSpPr>
        <p:spPr>
          <a:xfrm>
            <a:off x="1564481" y="1984772"/>
            <a:ext cx="2251710" cy="368300"/>
          </a:xfrm>
          <a:prstGeom prst="rect">
            <a:avLst/>
          </a:prstGeom>
          <a:noFill/>
          <a:ln w="9525">
            <a:noFill/>
          </a:ln>
        </p:spPr>
        <p:txBody>
          <a:bodyPr wrap="none" anchor="t">
            <a:spAutoFit/>
          </a:bodyPr>
          <a:p>
            <a:r>
              <a:rPr lang="zh-CN" altLang="en-US" b="1" dirty="0">
                <a:solidFill>
                  <a:srgbClr val="009ED6"/>
                </a:solidFill>
                <a:latin typeface="Arial" panose="020B0604020202020204" pitchFamily="34" charset="0"/>
                <a:ea typeface="宋体" panose="02010600030101010101" pitchFamily="2" charset="-122"/>
              </a:rPr>
              <a:t>相对路径和绝对路径</a:t>
            </a:r>
            <a:endParaRPr lang="en-US" altLang="zh-CN" b="1" dirty="0">
              <a:solidFill>
                <a:srgbClr val="009ED6"/>
              </a:solidFill>
              <a:latin typeface="Arial" panose="020B0604020202020204" pitchFamily="34" charset="0"/>
              <a:ea typeface="宋体" panose="02010600030101010101" pitchFamily="2" charset="-122"/>
            </a:endParaRPr>
          </a:p>
        </p:txBody>
      </p:sp>
      <p:sp>
        <p:nvSpPr>
          <p:cNvPr id="60418" name="内容占位符 2"/>
          <p:cNvSpPr>
            <a:spLocks noGrp="1"/>
          </p:cNvSpPr>
          <p:nvPr>
            <p:ph/>
          </p:nvPr>
        </p:nvSpPr>
        <p:spPr>
          <a:xfrm>
            <a:off x="1469231" y="2600325"/>
            <a:ext cx="6250781" cy="2884885"/>
          </a:xfrm>
          <a:prstGeom prst="rect">
            <a:avLst/>
          </a:prstGeom>
          <a:solidFill>
            <a:srgbClr val="FFFFFF"/>
          </a:solidFill>
          <a:ln w="9525">
            <a:noFill/>
          </a:ln>
        </p:spPr>
        <p:txBody>
          <a:bodyPr anchor="t"/>
          <a:p>
            <a:pPr marL="0" indent="457200">
              <a:lnSpc>
                <a:spcPct val="150000"/>
              </a:lnSpc>
              <a:buNone/>
            </a:pPr>
            <a:r>
              <a:rPr lang="zh-CN" altLang="en-US" sz="1800" b="1" dirty="0">
                <a:solidFill>
                  <a:srgbClr val="FF0000"/>
                </a:solidFill>
              </a:rPr>
              <a:t>相对路径</a:t>
            </a:r>
            <a:endParaRPr lang="en-US" altLang="zh-CN" sz="1800" b="1" dirty="0">
              <a:solidFill>
                <a:srgbClr val="FF0000"/>
              </a:solidFill>
            </a:endParaRPr>
          </a:p>
          <a:p>
            <a:pPr marL="0" indent="457200">
              <a:lnSpc>
                <a:spcPct val="150000"/>
              </a:lnSpc>
              <a:buNone/>
            </a:pPr>
            <a:r>
              <a:rPr lang="zh-CN" altLang="en-US" sz="1800" b="1" dirty="0">
                <a:solidFill>
                  <a:srgbClr val="FF0000"/>
                </a:solidFill>
              </a:rPr>
              <a:t>以自己（</a:t>
            </a:r>
            <a:r>
              <a:rPr lang="en-US" altLang="zh-CN" sz="1800" b="1" dirty="0">
                <a:solidFill>
                  <a:srgbClr val="FF0000"/>
                </a:solidFill>
              </a:rPr>
              <a:t>html</a:t>
            </a:r>
            <a:r>
              <a:rPr lang="zh-CN" altLang="en-US" sz="1800" b="1" dirty="0">
                <a:solidFill>
                  <a:srgbClr val="FF0000"/>
                </a:solidFill>
              </a:rPr>
              <a:t>文件）为出发点去寻找内容（图片、链接）</a:t>
            </a:r>
            <a:endParaRPr lang="en-US" altLang="zh-CN" sz="1800" b="1" dirty="0">
              <a:solidFill>
                <a:srgbClr val="FF0000"/>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1441" name="矩形 3"/>
          <p:cNvSpPr/>
          <p:nvPr/>
        </p:nvSpPr>
        <p:spPr>
          <a:xfrm>
            <a:off x="1564481" y="1984772"/>
            <a:ext cx="2251710" cy="368300"/>
          </a:xfrm>
          <a:prstGeom prst="rect">
            <a:avLst/>
          </a:prstGeom>
          <a:noFill/>
          <a:ln w="9525">
            <a:noFill/>
          </a:ln>
        </p:spPr>
        <p:txBody>
          <a:bodyPr wrap="none" anchor="t">
            <a:spAutoFit/>
          </a:bodyPr>
          <a:p>
            <a:r>
              <a:rPr lang="zh-CN" altLang="en-US" b="1" dirty="0">
                <a:solidFill>
                  <a:srgbClr val="009ED6"/>
                </a:solidFill>
                <a:latin typeface="Arial" panose="020B0604020202020204" pitchFamily="34" charset="0"/>
                <a:ea typeface="宋体" panose="02010600030101010101" pitchFamily="2" charset="-122"/>
              </a:rPr>
              <a:t>相对路径和绝对路径</a:t>
            </a:r>
            <a:endParaRPr lang="en-US" altLang="zh-CN" b="1" dirty="0">
              <a:solidFill>
                <a:srgbClr val="009ED6"/>
              </a:solidFill>
              <a:latin typeface="Arial" panose="020B0604020202020204" pitchFamily="34" charset="0"/>
              <a:ea typeface="宋体" panose="02010600030101010101" pitchFamily="2" charset="-122"/>
            </a:endParaRPr>
          </a:p>
        </p:txBody>
      </p:sp>
      <p:sp>
        <p:nvSpPr>
          <p:cNvPr id="61442" name="矩形 5"/>
          <p:cNvSpPr/>
          <p:nvPr/>
        </p:nvSpPr>
        <p:spPr>
          <a:xfrm>
            <a:off x="1188244" y="2489597"/>
            <a:ext cx="3628390" cy="368300"/>
          </a:xfrm>
          <a:prstGeom prst="rect">
            <a:avLst/>
          </a:prstGeom>
          <a:noFill/>
          <a:ln w="9525">
            <a:noFill/>
          </a:ln>
        </p:spPr>
        <p:txBody>
          <a:bodyPr wrap="none" anchor="t">
            <a:spAutoFit/>
          </a:bodyPr>
          <a:p>
            <a:pPr indent="457200"/>
            <a:r>
              <a:rPr lang="zh-CN" altLang="en-US" b="1" dirty="0">
                <a:solidFill>
                  <a:srgbClr val="FF0000"/>
                </a:solidFill>
                <a:latin typeface="Arial" panose="020B0604020202020204" pitchFamily="34" charset="0"/>
                <a:ea typeface="宋体" panose="02010600030101010101" pitchFamily="2" charset="-122"/>
              </a:rPr>
              <a:t>相对路径设置分为以下三种：</a:t>
            </a:r>
            <a:endParaRPr lang="en-US" altLang="zh-CN" b="1" dirty="0">
              <a:solidFill>
                <a:srgbClr val="FF0000"/>
              </a:solidFill>
              <a:latin typeface="Arial" panose="020B0604020202020204" pitchFamily="34" charset="0"/>
              <a:ea typeface="宋体" panose="02010600030101010101" pitchFamily="2" charset="-122"/>
            </a:endParaRPr>
          </a:p>
        </p:txBody>
      </p:sp>
      <p:sp>
        <p:nvSpPr>
          <p:cNvPr id="61443" name="矩形 6"/>
          <p:cNvSpPr/>
          <p:nvPr/>
        </p:nvSpPr>
        <p:spPr>
          <a:xfrm>
            <a:off x="1460897" y="3061097"/>
            <a:ext cx="5747147" cy="2376170"/>
          </a:xfrm>
          <a:prstGeom prst="rect">
            <a:avLst/>
          </a:prstGeom>
          <a:noFill/>
          <a:ln w="9525" cap="flat" cmpd="sng">
            <a:solidFill>
              <a:srgbClr val="D9D9D9"/>
            </a:solidFill>
            <a:prstDash val="solid"/>
            <a:miter/>
            <a:headEnd type="none" w="med" len="med"/>
            <a:tailEnd type="none" w="med" len="med"/>
          </a:ln>
        </p:spPr>
        <p:txBody>
          <a:bodyPr anchor="t">
            <a:spAutoFit/>
          </a:bodyPr>
          <a:p>
            <a:pPr marL="742950" lvl="1" indent="-285750">
              <a:buChar char="̶"/>
            </a:pPr>
            <a:endParaRPr lang="en-US" altLang="zh-CN" sz="1350" dirty="0">
              <a:latin typeface="Arial" panose="020B0604020202020204" pitchFamily="34" charset="0"/>
              <a:ea typeface="宋体" panose="02010600030101010101" pitchFamily="2" charset="-122"/>
            </a:endParaRPr>
          </a:p>
          <a:p>
            <a:pPr marL="742950" lvl="1" indent="-285750">
              <a:buChar char="−"/>
            </a:pPr>
            <a:r>
              <a:rPr lang="zh-CN" altLang="en-US" sz="1350" dirty="0">
                <a:latin typeface="Arial" panose="020B0604020202020204" pitchFamily="34" charset="0"/>
                <a:ea typeface="宋体" panose="02010600030101010101" pitchFamily="2" charset="-122"/>
              </a:rPr>
              <a:t>图像文件和</a:t>
            </a:r>
            <a:r>
              <a:rPr lang="en-US" altLang="zh-CN" sz="1350" dirty="0">
                <a:latin typeface="Arial" panose="020B0604020202020204" pitchFamily="34" charset="0"/>
                <a:ea typeface="宋体" panose="02010600030101010101" pitchFamily="2" charset="-122"/>
              </a:rPr>
              <a:t>html</a:t>
            </a:r>
            <a:r>
              <a:rPr lang="zh-CN" altLang="en-US" sz="1350" dirty="0">
                <a:latin typeface="Arial" panose="020B0604020202020204" pitchFamily="34" charset="0"/>
                <a:ea typeface="宋体" panose="02010600030101010101" pitchFamily="2" charset="-122"/>
              </a:rPr>
              <a:t>文件位于同一文件夹：只需输入图像文件的名称即可，如</a:t>
            </a:r>
            <a:r>
              <a:rPr lang="en-US" altLang="zh-CN" sz="1350" dirty="0">
                <a:latin typeface="Arial" panose="020B0604020202020204" pitchFamily="34" charset="0"/>
                <a:ea typeface="宋体" panose="02010600030101010101" pitchFamily="2" charset="-122"/>
              </a:rPr>
              <a:t>&lt;img src="logo.gif" /&gt;</a:t>
            </a:r>
            <a:r>
              <a:rPr lang="zh-CN" altLang="en-US" sz="1350" dirty="0">
                <a:latin typeface="Arial" panose="020B0604020202020204" pitchFamily="34" charset="0"/>
                <a:ea typeface="宋体" panose="02010600030101010101" pitchFamily="2" charset="-122"/>
              </a:rPr>
              <a:t>。</a:t>
            </a:r>
            <a:endParaRPr lang="en-US" altLang="zh-CN" sz="1350" dirty="0">
              <a:latin typeface="Arial" panose="020B0604020202020204" pitchFamily="34" charset="0"/>
              <a:ea typeface="宋体" panose="02010600030101010101" pitchFamily="2" charset="-122"/>
            </a:endParaRPr>
          </a:p>
          <a:p>
            <a:pPr marL="742950" lvl="1" indent="-285750">
              <a:buChar char="−"/>
            </a:pPr>
            <a:endParaRPr lang="zh-CN" altLang="en-US" sz="1350" dirty="0">
              <a:latin typeface="Arial" panose="020B0604020202020204" pitchFamily="34" charset="0"/>
              <a:ea typeface="宋体" panose="02010600030101010101" pitchFamily="2" charset="-122"/>
            </a:endParaRPr>
          </a:p>
          <a:p>
            <a:pPr marL="742950" lvl="1" indent="-285750">
              <a:buChar char="−"/>
            </a:pPr>
            <a:r>
              <a:rPr lang="zh-CN" altLang="en-US" sz="1350" dirty="0">
                <a:latin typeface="Arial" panose="020B0604020202020204" pitchFamily="34" charset="0"/>
                <a:ea typeface="宋体" panose="02010600030101010101" pitchFamily="2" charset="-122"/>
              </a:rPr>
              <a:t>图像文件位于</a:t>
            </a:r>
            <a:r>
              <a:rPr lang="en-US" altLang="zh-CN" sz="1350" dirty="0">
                <a:latin typeface="Arial" panose="020B0604020202020204" pitchFamily="34" charset="0"/>
                <a:ea typeface="宋体" panose="02010600030101010101" pitchFamily="2" charset="-122"/>
              </a:rPr>
              <a:t>html</a:t>
            </a:r>
            <a:r>
              <a:rPr lang="zh-CN" altLang="en-US" sz="1350" dirty="0">
                <a:latin typeface="Arial" panose="020B0604020202020204" pitchFamily="34" charset="0"/>
                <a:ea typeface="宋体" panose="02010600030101010101" pitchFamily="2" charset="-122"/>
              </a:rPr>
              <a:t>文件的下一级文件夹：输入文件夹名和文件名，之间用“</a:t>
            </a:r>
            <a:r>
              <a:rPr lang="en-US" altLang="zh-CN" sz="1350" dirty="0">
                <a:latin typeface="Arial" panose="020B0604020202020204" pitchFamily="34" charset="0"/>
                <a:ea typeface="宋体" panose="02010600030101010101" pitchFamily="2" charset="-122"/>
              </a:rPr>
              <a:t>/</a:t>
            </a:r>
            <a:r>
              <a:rPr lang="zh-CN" altLang="en-US" sz="1350" dirty="0">
                <a:latin typeface="Arial" panose="020B0604020202020204" pitchFamily="34" charset="0"/>
                <a:ea typeface="宋体" panose="02010600030101010101" pitchFamily="2" charset="-122"/>
              </a:rPr>
              <a:t>”隔开，如</a:t>
            </a:r>
            <a:r>
              <a:rPr lang="en-US" altLang="zh-CN" sz="1350" dirty="0">
                <a:latin typeface="Arial" panose="020B0604020202020204" pitchFamily="34" charset="0"/>
                <a:ea typeface="宋体" panose="02010600030101010101" pitchFamily="2" charset="-122"/>
              </a:rPr>
              <a:t>&lt;img src="img/img01/logo.gif" /&gt;</a:t>
            </a:r>
            <a:r>
              <a:rPr lang="zh-CN" altLang="en-US" sz="1350" dirty="0">
                <a:latin typeface="Arial" panose="020B0604020202020204" pitchFamily="34" charset="0"/>
                <a:ea typeface="宋体" panose="02010600030101010101" pitchFamily="2" charset="-122"/>
              </a:rPr>
              <a:t>。</a:t>
            </a:r>
            <a:endParaRPr lang="en-US" altLang="zh-CN" sz="1350" dirty="0">
              <a:latin typeface="Arial" panose="020B0604020202020204" pitchFamily="34" charset="0"/>
              <a:ea typeface="宋体" panose="02010600030101010101" pitchFamily="2" charset="-122"/>
            </a:endParaRPr>
          </a:p>
          <a:p>
            <a:pPr marL="742950" lvl="1" indent="-285750">
              <a:buChar char="−"/>
            </a:pPr>
            <a:endParaRPr lang="zh-CN" altLang="en-US" sz="1350" dirty="0">
              <a:latin typeface="Arial" panose="020B0604020202020204" pitchFamily="34" charset="0"/>
              <a:ea typeface="宋体" panose="02010600030101010101" pitchFamily="2" charset="-122"/>
            </a:endParaRPr>
          </a:p>
          <a:p>
            <a:pPr marL="742950" lvl="1" indent="-285750">
              <a:buChar char="−"/>
            </a:pPr>
            <a:r>
              <a:rPr lang="zh-CN" altLang="en-US" sz="1350" dirty="0">
                <a:latin typeface="Arial" panose="020B0604020202020204" pitchFamily="34" charset="0"/>
                <a:ea typeface="宋体" panose="02010600030101010101" pitchFamily="2" charset="-122"/>
              </a:rPr>
              <a:t>图像文件位于</a:t>
            </a:r>
            <a:r>
              <a:rPr lang="en-US" altLang="zh-CN" sz="1350" dirty="0">
                <a:latin typeface="Arial" panose="020B0604020202020204" pitchFamily="34" charset="0"/>
                <a:ea typeface="宋体" panose="02010600030101010101" pitchFamily="2" charset="-122"/>
              </a:rPr>
              <a:t>html</a:t>
            </a:r>
            <a:r>
              <a:rPr lang="zh-CN" altLang="en-US" sz="1350" dirty="0">
                <a:latin typeface="Arial" panose="020B0604020202020204" pitchFamily="34" charset="0"/>
                <a:ea typeface="宋体" panose="02010600030101010101" pitchFamily="2" charset="-122"/>
              </a:rPr>
              <a:t>文件的上一级文件夹：在文件名之前加入“</a:t>
            </a:r>
            <a:r>
              <a:rPr lang="en-US" altLang="zh-CN" sz="1350" dirty="0">
                <a:latin typeface="Arial" panose="020B0604020202020204" pitchFamily="34" charset="0"/>
                <a:ea typeface="宋体" panose="02010600030101010101" pitchFamily="2" charset="-122"/>
              </a:rPr>
              <a:t>../</a:t>
            </a:r>
            <a:r>
              <a:rPr lang="zh-CN" altLang="en-US" sz="1350" dirty="0">
                <a:latin typeface="Arial" panose="020B0604020202020204" pitchFamily="34" charset="0"/>
                <a:ea typeface="宋体" panose="02010600030101010101" pitchFamily="2" charset="-122"/>
              </a:rPr>
              <a:t>” ，如果是上两级，则需要使用 “</a:t>
            </a:r>
            <a:r>
              <a:rPr lang="en-US" altLang="zh-CN" sz="1350" dirty="0">
                <a:latin typeface="Arial" panose="020B0604020202020204" pitchFamily="34" charset="0"/>
                <a:ea typeface="宋体" panose="02010600030101010101" pitchFamily="2" charset="-122"/>
              </a:rPr>
              <a:t>../ ../</a:t>
            </a:r>
            <a:r>
              <a:rPr lang="zh-CN" altLang="en-US" sz="1350" dirty="0">
                <a:latin typeface="Arial" panose="020B0604020202020204" pitchFamily="34" charset="0"/>
                <a:ea typeface="宋体" panose="02010600030101010101" pitchFamily="2" charset="-122"/>
              </a:rPr>
              <a:t>”，以此类推，如</a:t>
            </a:r>
            <a:r>
              <a:rPr lang="en-US" altLang="zh-CN" sz="1350" dirty="0">
                <a:latin typeface="Arial" panose="020B0604020202020204" pitchFamily="34" charset="0"/>
                <a:ea typeface="宋体" panose="02010600030101010101" pitchFamily="2" charset="-122"/>
              </a:rPr>
              <a:t>&lt;img src="../logo.gif" /&gt;</a:t>
            </a:r>
            <a:r>
              <a:rPr lang="zh-CN" altLang="en-US" sz="1350" dirty="0">
                <a:latin typeface="Arial" panose="020B0604020202020204" pitchFamily="34" charset="0"/>
                <a:ea typeface="宋体" panose="02010600030101010101" pitchFamily="2" charset="-122"/>
              </a:rPr>
              <a:t>。</a:t>
            </a:r>
            <a:endParaRPr lang="en-US" altLang="zh-CN" sz="1350" dirty="0">
              <a:latin typeface="Arial" panose="020B0604020202020204" pitchFamily="34" charset="0"/>
              <a:ea typeface="宋体" panose="02010600030101010101" pitchFamily="2" charset="-122"/>
            </a:endParaRPr>
          </a:p>
          <a:p>
            <a:pPr marL="742950" lvl="1" indent="-285750">
              <a:buChar char="̶"/>
            </a:pPr>
            <a:endParaRPr lang="zh-CN" altLang="en-US" sz="1350" dirty="0">
              <a:latin typeface="Arial" panose="020B0604020202020204" pitchFamily="34" charset="0"/>
              <a:ea typeface="宋体" panose="02010600030101010101" pitchFamily="2" charset="-122"/>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7409" name="内容占位符 2"/>
          <p:cNvSpPr>
            <a:spLocks noGrp="1"/>
          </p:cNvSpPr>
          <p:nvPr>
            <p:ph/>
          </p:nvPr>
        </p:nvSpPr>
        <p:spPr>
          <a:xfrm>
            <a:off x="1485900" y="1657350"/>
            <a:ext cx="6172200" cy="3794522"/>
          </a:xfrm>
          <a:prstGeom prst="rect">
            <a:avLst/>
          </a:prstGeom>
          <a:solidFill>
            <a:srgbClr val="FFFFFF"/>
          </a:solidFill>
          <a:ln w="9525">
            <a:noFill/>
          </a:ln>
        </p:spPr>
        <p:txBody>
          <a:bodyPr anchor="t"/>
          <a:p>
            <a:pPr>
              <a:lnSpc>
                <a:spcPct val="150000"/>
              </a:lnSpc>
            </a:pPr>
            <a:r>
              <a:rPr lang="en-US" altLang="zh-CN" sz="1800" b="1" dirty="0">
                <a:solidFill>
                  <a:srgbClr val="009ED6"/>
                </a:solidFill>
              </a:rPr>
              <a:t>1.1.1 </a:t>
            </a:r>
            <a:r>
              <a:rPr lang="zh-CN" altLang="en-US" sz="1800" b="1" dirty="0">
                <a:solidFill>
                  <a:srgbClr val="009ED6"/>
                </a:solidFill>
              </a:rPr>
              <a:t>认识网页</a:t>
            </a:r>
            <a:endParaRPr lang="en-US" altLang="zh-CN" sz="1800" b="1" dirty="0">
              <a:solidFill>
                <a:srgbClr val="009ED6"/>
              </a:solidFill>
            </a:endParaRPr>
          </a:p>
          <a:p>
            <a:pPr>
              <a:lnSpc>
                <a:spcPct val="150000"/>
              </a:lnSpc>
              <a:buNone/>
            </a:pPr>
            <a:endParaRPr lang="en-US" altLang="zh-CN" sz="1800" b="1" dirty="0">
              <a:solidFill>
                <a:srgbClr val="009ED6"/>
              </a:solidFill>
            </a:endParaRPr>
          </a:p>
        </p:txBody>
      </p:sp>
      <p:sp>
        <p:nvSpPr>
          <p:cNvPr id="17410" name="矩形 1"/>
          <p:cNvSpPr/>
          <p:nvPr/>
        </p:nvSpPr>
        <p:spPr>
          <a:xfrm>
            <a:off x="3203972" y="3290888"/>
            <a:ext cx="309880" cy="299085"/>
          </a:xfrm>
          <a:prstGeom prst="rect">
            <a:avLst/>
          </a:prstGeom>
          <a:noFill/>
          <a:ln w="9525">
            <a:noFill/>
          </a:ln>
        </p:spPr>
        <p:txBody>
          <a:bodyPr wrap="none" anchor="t">
            <a:spAutoFit/>
          </a:bodyPr>
          <a:p>
            <a:endParaRPr lang="zh-CN" altLang="en-US" sz="1350" dirty="0">
              <a:latin typeface="Arial" panose="020B0604020202020204" pitchFamily="34" charset="0"/>
              <a:ea typeface="宋体" panose="02010600030101010101" pitchFamily="2" charset="-122"/>
            </a:endParaRPr>
          </a:p>
        </p:txBody>
      </p:sp>
      <p:sp>
        <p:nvSpPr>
          <p:cNvPr id="17411" name="TextBox 2"/>
          <p:cNvSpPr txBox="1"/>
          <p:nvPr/>
        </p:nvSpPr>
        <p:spPr>
          <a:xfrm>
            <a:off x="2447925" y="2495550"/>
            <a:ext cx="4286250" cy="299085"/>
          </a:xfrm>
          <a:prstGeom prst="rect">
            <a:avLst/>
          </a:prstGeom>
          <a:noFill/>
          <a:ln w="9525">
            <a:noFill/>
          </a:ln>
        </p:spPr>
        <p:txBody>
          <a:bodyPr anchor="t">
            <a:spAutoFit/>
          </a:bodyPr>
          <a:p>
            <a:endParaRPr lang="zh-CN" altLang="en-US" sz="1350" dirty="0">
              <a:latin typeface="Arial" panose="020B0604020202020204" pitchFamily="34" charset="0"/>
              <a:ea typeface="宋体" panose="02010600030101010101" pitchFamily="2" charset="-122"/>
            </a:endParaRPr>
          </a:p>
        </p:txBody>
      </p:sp>
      <p:sp>
        <p:nvSpPr>
          <p:cNvPr id="17412" name="TextBox 3"/>
          <p:cNvSpPr txBox="1"/>
          <p:nvPr/>
        </p:nvSpPr>
        <p:spPr>
          <a:xfrm>
            <a:off x="2781300" y="2419350"/>
            <a:ext cx="4038600" cy="575945"/>
          </a:xfrm>
          <a:prstGeom prst="rect">
            <a:avLst/>
          </a:prstGeom>
          <a:noFill/>
          <a:ln w="9525">
            <a:noFill/>
          </a:ln>
        </p:spPr>
        <p:txBody>
          <a:bodyPr anchor="t">
            <a:spAutoFit/>
          </a:bodyPr>
          <a:p>
            <a:pPr>
              <a:lnSpc>
                <a:spcPct val="150000"/>
              </a:lnSpc>
            </a:pPr>
            <a:endParaRPr lang="zh-CN" altLang="en-US" sz="2100" dirty="0">
              <a:latin typeface="Arial" panose="020B0604020202020204" pitchFamily="34" charset="0"/>
              <a:ea typeface="宋体" panose="02010600030101010101" pitchFamily="2" charset="-122"/>
            </a:endParaRPr>
          </a:p>
        </p:txBody>
      </p:sp>
      <p:sp>
        <p:nvSpPr>
          <p:cNvPr id="10246" name="Text Box 6"/>
          <p:cNvSpPr txBox="1"/>
          <p:nvPr/>
        </p:nvSpPr>
        <p:spPr>
          <a:xfrm>
            <a:off x="2657475" y="2390775"/>
            <a:ext cx="3981450" cy="2168525"/>
          </a:xfrm>
          <a:prstGeom prst="rect">
            <a:avLst/>
          </a:prstGeom>
          <a:noFill/>
          <a:ln w="31750" cap="flat" cmpd="sng">
            <a:solidFill>
              <a:srgbClr val="00ACE6"/>
            </a:solidFill>
            <a:prstDash val="dash"/>
            <a:miter/>
            <a:headEnd type="none" w="med" len="med"/>
            <a:tailEnd type="none" w="med" len="med"/>
          </a:ln>
          <a:effectLst>
            <a:outerShdw sy="23000" kx="1031184" algn="br" rotWithShape="0">
              <a:srgbClr val="000000">
                <a:alpha val="3998"/>
              </a:srgbClr>
            </a:outerShdw>
          </a:effectLst>
        </p:spPr>
        <p:txBody>
          <a:bodyPr anchor="t">
            <a:spAutoFit/>
          </a:bodyPr>
          <a:p>
            <a:pPr>
              <a:lnSpc>
                <a:spcPct val="150000"/>
              </a:lnSpc>
            </a:pPr>
            <a:r>
              <a:rPr lang="zh-CN" altLang="en-US" sz="2700" b="1" dirty="0">
                <a:solidFill>
                  <a:srgbClr val="009ED6"/>
                </a:solidFill>
                <a:latin typeface="Arial" panose="020B0604020202020204" pitchFamily="34" charset="0"/>
                <a:ea typeface="宋体" panose="02010600030101010101" pitchFamily="2" charset="-122"/>
              </a:rPr>
              <a:t>网页</a:t>
            </a:r>
            <a:r>
              <a:rPr lang="zh-CN" altLang="en-US" sz="2100" dirty="0">
                <a:latin typeface="Arial" panose="020B0604020202020204" pitchFamily="34" charset="0"/>
                <a:ea typeface="宋体" panose="02010600030101010101" pitchFamily="2" charset="-122"/>
              </a:rPr>
              <a:t>主要由</a:t>
            </a:r>
            <a:r>
              <a:rPr lang="zh-CN" altLang="en-US" sz="2100" b="1" dirty="0">
                <a:solidFill>
                  <a:srgbClr val="009ED6"/>
                </a:solidFill>
                <a:latin typeface="Arial" panose="020B0604020202020204" pitchFamily="34" charset="0"/>
                <a:ea typeface="宋体" panose="02010600030101010101" pitchFamily="2" charset="-122"/>
              </a:rPr>
              <a:t>文字、图像和超链接等</a:t>
            </a:r>
            <a:r>
              <a:rPr lang="zh-CN" altLang="en-US" sz="2100" dirty="0">
                <a:latin typeface="Arial" panose="020B0604020202020204" pitchFamily="34" charset="0"/>
                <a:ea typeface="宋体" panose="02010600030101010101" pitchFamily="2" charset="-122"/>
              </a:rPr>
              <a:t>元素构成。当然，除了这些元素，网页中还可以包含</a:t>
            </a:r>
            <a:r>
              <a:rPr lang="zh-CN" altLang="en-US" sz="2100" b="1" dirty="0">
                <a:solidFill>
                  <a:srgbClr val="009ED6"/>
                </a:solidFill>
                <a:latin typeface="Arial" panose="020B0604020202020204" pitchFamily="34" charset="0"/>
                <a:ea typeface="宋体" panose="02010600030101010101" pitchFamily="2" charset="-122"/>
              </a:rPr>
              <a:t>音频、视频</a:t>
            </a:r>
            <a:r>
              <a:rPr lang="zh-CN" altLang="en-US" sz="2100" dirty="0">
                <a:latin typeface="Arial" panose="020B0604020202020204" pitchFamily="34" charset="0"/>
                <a:ea typeface="宋体" panose="02010600030101010101" pitchFamily="2" charset="-122"/>
              </a:rPr>
              <a:t>以及</a:t>
            </a:r>
            <a:r>
              <a:rPr lang="en-US" altLang="zh-CN" sz="2100" b="1" dirty="0">
                <a:solidFill>
                  <a:srgbClr val="009ED6"/>
                </a:solidFill>
                <a:latin typeface="Arial" panose="020B0604020202020204" pitchFamily="34" charset="0"/>
                <a:ea typeface="宋体" panose="02010600030101010101" pitchFamily="2" charset="-122"/>
              </a:rPr>
              <a:t>Flash</a:t>
            </a:r>
            <a:r>
              <a:rPr lang="zh-CN" altLang="en-US" sz="2100" dirty="0">
                <a:latin typeface="Arial" panose="020B0604020202020204" pitchFamily="34" charset="0"/>
                <a:ea typeface="宋体" panose="02010600030101010101" pitchFamily="2" charset="-122"/>
              </a:rPr>
              <a:t>等。</a:t>
            </a:r>
            <a:endParaRPr lang="zh-CN" altLang="en-US" sz="2100" dirty="0">
              <a:latin typeface="Arial" panose="020B0604020202020204" pitchFamily="34" charset="0"/>
              <a:ea typeface="宋体" panose="02010600030101010101" pitchFamily="2" charset="-122"/>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246"/>
                                        </p:tgtEl>
                                        <p:attrNameLst>
                                          <p:attrName>style.visibility</p:attrName>
                                        </p:attrNameLst>
                                      </p:cBhvr>
                                      <p:to>
                                        <p:strVal val="visible"/>
                                      </p:to>
                                    </p:set>
                                    <p:animEffect transition="in" filter="wipe(left)">
                                      <p:cBhvr>
                                        <p:cTn id="7" dur="1000"/>
                                        <p:tgtEl>
                                          <p:spTgt spid="102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6" grpId="0" bldLvl="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2465" name="矩形 3"/>
          <p:cNvSpPr/>
          <p:nvPr/>
        </p:nvSpPr>
        <p:spPr>
          <a:xfrm>
            <a:off x="1564481" y="1984772"/>
            <a:ext cx="2251710" cy="368300"/>
          </a:xfrm>
          <a:prstGeom prst="rect">
            <a:avLst/>
          </a:prstGeom>
          <a:noFill/>
          <a:ln w="9525">
            <a:noFill/>
          </a:ln>
        </p:spPr>
        <p:txBody>
          <a:bodyPr wrap="none" anchor="t">
            <a:spAutoFit/>
          </a:bodyPr>
          <a:p>
            <a:r>
              <a:rPr lang="zh-CN" altLang="en-US" b="1" dirty="0">
                <a:solidFill>
                  <a:srgbClr val="009ED6"/>
                </a:solidFill>
                <a:latin typeface="Arial" panose="020B0604020202020204" pitchFamily="34" charset="0"/>
                <a:ea typeface="宋体" panose="02010600030101010101" pitchFamily="2" charset="-122"/>
              </a:rPr>
              <a:t>相对路径和绝对路径</a:t>
            </a:r>
            <a:endParaRPr lang="en-US" altLang="zh-CN" b="1" dirty="0">
              <a:solidFill>
                <a:srgbClr val="009ED6"/>
              </a:solidFill>
              <a:latin typeface="Arial" panose="020B0604020202020204" pitchFamily="34" charset="0"/>
              <a:ea typeface="宋体" panose="02010600030101010101" pitchFamily="2" charset="-122"/>
            </a:endParaRPr>
          </a:p>
        </p:txBody>
      </p:sp>
      <p:sp>
        <p:nvSpPr>
          <p:cNvPr id="62466" name="内容占位符 2"/>
          <p:cNvSpPr>
            <a:spLocks noGrp="1"/>
          </p:cNvSpPr>
          <p:nvPr>
            <p:ph/>
          </p:nvPr>
        </p:nvSpPr>
        <p:spPr>
          <a:xfrm>
            <a:off x="1469231" y="2600325"/>
            <a:ext cx="6250781" cy="983456"/>
          </a:xfrm>
          <a:prstGeom prst="rect">
            <a:avLst/>
          </a:prstGeom>
          <a:solidFill>
            <a:srgbClr val="FFFFFF"/>
          </a:solidFill>
          <a:ln w="9525">
            <a:noFill/>
          </a:ln>
        </p:spPr>
        <p:txBody>
          <a:bodyPr anchor="t"/>
          <a:p>
            <a:pPr marL="0" indent="457200">
              <a:lnSpc>
                <a:spcPct val="150000"/>
              </a:lnSpc>
              <a:buNone/>
            </a:pPr>
            <a:r>
              <a:rPr lang="zh-CN" altLang="en-US" sz="1800" b="1" dirty="0">
                <a:solidFill>
                  <a:srgbClr val="FF0000"/>
                </a:solidFill>
              </a:rPr>
              <a:t>绝对路径</a:t>
            </a:r>
            <a:endParaRPr lang="en-US" altLang="zh-CN" sz="1800" b="1" dirty="0">
              <a:solidFill>
                <a:srgbClr val="FF0000"/>
              </a:solidFill>
            </a:endParaRPr>
          </a:p>
          <a:p>
            <a:pPr marL="0" indent="457200">
              <a:lnSpc>
                <a:spcPct val="150000"/>
              </a:lnSpc>
              <a:buNone/>
            </a:pPr>
            <a:endParaRPr lang="en-US" altLang="zh-CN" sz="1350" dirty="0">
              <a:solidFill>
                <a:srgbClr val="FF0000"/>
              </a:solidFill>
            </a:endParaRPr>
          </a:p>
        </p:txBody>
      </p:sp>
      <p:sp>
        <p:nvSpPr>
          <p:cNvPr id="62467" name="矩形 6"/>
          <p:cNvSpPr/>
          <p:nvPr/>
        </p:nvSpPr>
        <p:spPr>
          <a:xfrm>
            <a:off x="1899047" y="4082653"/>
            <a:ext cx="5267325" cy="922020"/>
          </a:xfrm>
          <a:prstGeom prst="rect">
            <a:avLst/>
          </a:prstGeom>
          <a:noFill/>
          <a:ln w="9525" cap="flat" cmpd="sng">
            <a:solidFill>
              <a:srgbClr val="D9D9D9"/>
            </a:solidFill>
            <a:prstDash val="solid"/>
            <a:miter/>
            <a:headEnd type="none" w="med" len="med"/>
            <a:tailEnd type="none" w="med" len="med"/>
          </a:ln>
        </p:spPr>
        <p:txBody>
          <a:bodyPr anchor="t">
            <a:spAutoFit/>
          </a:bodyPr>
          <a:p>
            <a:pPr indent="457200"/>
            <a:endParaRPr lang="en-US" altLang="zh-CN" sz="1350" b="1" dirty="0">
              <a:latin typeface="Arial" panose="020B0604020202020204" pitchFamily="34" charset="0"/>
              <a:ea typeface="宋体" panose="02010600030101010101" pitchFamily="2" charset="-122"/>
            </a:endParaRPr>
          </a:p>
          <a:p>
            <a:pPr indent="457200"/>
            <a:r>
              <a:rPr lang="zh-CN" altLang="en-US" sz="1350" dirty="0">
                <a:latin typeface="Arial" panose="020B0604020202020204" pitchFamily="34" charset="0"/>
                <a:ea typeface="宋体" panose="02010600030101010101" pitchFamily="2" charset="-122"/>
              </a:rPr>
              <a:t>“</a:t>
            </a:r>
            <a:r>
              <a:rPr lang="en-US" altLang="zh-CN" sz="1350" dirty="0">
                <a:latin typeface="Arial" panose="020B0604020202020204" pitchFamily="34" charset="0"/>
                <a:ea typeface="宋体" panose="02010600030101010101" pitchFamily="2" charset="-122"/>
              </a:rPr>
              <a:t>D:\HTML+CSS</a:t>
            </a:r>
            <a:r>
              <a:rPr lang="zh-CN" altLang="en-US" sz="1350" dirty="0">
                <a:latin typeface="Arial" panose="020B0604020202020204" pitchFamily="34" charset="0"/>
                <a:ea typeface="宋体" panose="02010600030101010101" pitchFamily="2" charset="-122"/>
              </a:rPr>
              <a:t>网页制作</a:t>
            </a:r>
            <a:r>
              <a:rPr lang="en-US" altLang="zh-CN" sz="1350" dirty="0">
                <a:latin typeface="Arial" panose="020B0604020202020204" pitchFamily="34" charset="0"/>
                <a:ea typeface="宋体" panose="02010600030101010101" pitchFamily="2" charset="-122"/>
              </a:rPr>
              <a:t>\chapter02\img\logo.gif</a:t>
            </a:r>
            <a:r>
              <a:rPr lang="zh-CN" altLang="en-US" sz="1350" dirty="0">
                <a:latin typeface="Arial" panose="020B0604020202020204" pitchFamily="34" charset="0"/>
                <a:ea typeface="宋体" panose="02010600030101010101" pitchFamily="2" charset="-122"/>
              </a:rPr>
              <a:t>”，或完整的网络地址，例如“</a:t>
            </a:r>
            <a:r>
              <a:rPr lang="en-US" altLang="zh-CN" sz="1350" u="sng" dirty="0">
                <a:latin typeface="Arial" panose="020B0604020202020204" pitchFamily="34" charset="0"/>
                <a:ea typeface="宋体" panose="02010600030101010101" pitchFamily="2" charset="-122"/>
                <a:hlinkClick r:id="rId1" tooltip="http://www.itcast.cn/images/logo.gif"/>
              </a:rPr>
              <a:t>http://www.itcast.cn/images/logo.gif</a:t>
            </a:r>
            <a:r>
              <a:rPr lang="zh-CN" altLang="en-US" sz="1350" dirty="0">
                <a:latin typeface="Arial" panose="020B0604020202020204" pitchFamily="34" charset="0"/>
                <a:ea typeface="宋体" panose="02010600030101010101" pitchFamily="2" charset="-122"/>
              </a:rPr>
              <a:t>”。</a:t>
            </a:r>
            <a:endParaRPr lang="en-US" altLang="zh-CN" sz="1350" dirty="0">
              <a:latin typeface="Arial" panose="020B0604020202020204" pitchFamily="34" charset="0"/>
              <a:ea typeface="宋体" panose="02010600030101010101" pitchFamily="2" charset="-122"/>
            </a:endParaRPr>
          </a:p>
          <a:p>
            <a:pPr indent="457200"/>
            <a:endParaRPr lang="zh-CN" altLang="en-US" sz="1350" dirty="0">
              <a:latin typeface="Arial" panose="020B0604020202020204" pitchFamily="34" charset="0"/>
              <a:ea typeface="宋体" panose="02010600030101010101" pitchFamily="2" charset="-122"/>
            </a:endParaRPr>
          </a:p>
        </p:txBody>
      </p:sp>
      <p:sp>
        <p:nvSpPr>
          <p:cNvPr id="62468" name="矩形 7"/>
          <p:cNvSpPr/>
          <p:nvPr/>
        </p:nvSpPr>
        <p:spPr>
          <a:xfrm>
            <a:off x="1448991" y="3629025"/>
            <a:ext cx="1329690" cy="368300"/>
          </a:xfrm>
          <a:prstGeom prst="rect">
            <a:avLst/>
          </a:prstGeom>
          <a:noFill/>
          <a:ln w="9525">
            <a:noFill/>
          </a:ln>
        </p:spPr>
        <p:txBody>
          <a:bodyPr wrap="none" anchor="t">
            <a:spAutoFit/>
          </a:bodyPr>
          <a:p>
            <a:pPr indent="457200"/>
            <a:r>
              <a:rPr lang="zh-CN" altLang="en-US" b="1" dirty="0">
                <a:solidFill>
                  <a:srgbClr val="FF0000"/>
                </a:solidFill>
                <a:latin typeface="Arial" panose="020B0604020202020204" pitchFamily="34" charset="0"/>
                <a:ea typeface="宋体" panose="02010600030101010101" pitchFamily="2" charset="-122"/>
              </a:rPr>
              <a:t>例如：</a:t>
            </a:r>
            <a:endParaRPr lang="en-US" altLang="zh-CN" b="1" dirty="0">
              <a:solidFill>
                <a:srgbClr val="FF0000"/>
              </a:solidFill>
              <a:latin typeface="Arial" panose="020B0604020202020204" pitchFamily="34" charset="0"/>
              <a:ea typeface="宋体" panose="02010600030101010101" pitchFamily="2" charset="-122"/>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3489" name="内容占位符 2"/>
          <p:cNvSpPr>
            <a:spLocks noGrp="1"/>
          </p:cNvSpPr>
          <p:nvPr>
            <p:ph/>
          </p:nvPr>
        </p:nvSpPr>
        <p:spPr>
          <a:xfrm>
            <a:off x="1485900" y="1657350"/>
            <a:ext cx="6172200" cy="4058841"/>
          </a:xfrm>
          <a:prstGeom prst="rect">
            <a:avLst/>
          </a:prstGeom>
          <a:solidFill>
            <a:srgbClr val="FFFFFF"/>
          </a:solidFill>
          <a:ln w="9525">
            <a:noFill/>
          </a:ln>
        </p:spPr>
        <p:txBody>
          <a:bodyPr anchor="t"/>
          <a:p>
            <a:pPr>
              <a:lnSpc>
                <a:spcPct val="150000"/>
              </a:lnSpc>
            </a:pPr>
            <a:r>
              <a:rPr lang="zh-CN" altLang="en-US" sz="1800" b="1" dirty="0">
                <a:solidFill>
                  <a:srgbClr val="009ED6"/>
                </a:solidFill>
              </a:rPr>
              <a:t>创建超链接</a:t>
            </a:r>
            <a:endParaRPr lang="en-US" altLang="zh-CN" sz="1800" b="1" dirty="0">
              <a:solidFill>
                <a:srgbClr val="009ED6"/>
              </a:solidFill>
            </a:endParaRPr>
          </a:p>
          <a:p>
            <a:pPr marL="457200" lvl="1" indent="0">
              <a:lnSpc>
                <a:spcPct val="150000"/>
              </a:lnSpc>
            </a:pPr>
            <a:r>
              <a:rPr lang="zh-CN" altLang="en-US" sz="1500" dirty="0"/>
              <a:t>在</a:t>
            </a:r>
            <a:r>
              <a:rPr lang="en-US" altLang="zh-CN" sz="1500" dirty="0"/>
              <a:t>HTML</a:t>
            </a:r>
            <a:r>
              <a:rPr lang="zh-CN" altLang="en-US" sz="1500" dirty="0"/>
              <a:t>中创建超链接非常简单，只需用</a:t>
            </a:r>
            <a:r>
              <a:rPr lang="en-US" altLang="zh-CN" sz="1500" dirty="0"/>
              <a:t>&lt;a&gt;&lt;/a&gt;</a:t>
            </a:r>
            <a:r>
              <a:rPr lang="zh-CN" altLang="en-US" sz="1500" dirty="0"/>
              <a:t>标记环绕需要被链接的对象即可，其基本语法格式如下：</a:t>
            </a:r>
            <a:endParaRPr lang="en-US" altLang="zh-CN" sz="1500" dirty="0"/>
          </a:p>
          <a:p>
            <a:pPr marL="457200" lvl="1" indent="0">
              <a:lnSpc>
                <a:spcPct val="150000"/>
              </a:lnSpc>
            </a:pPr>
            <a:endParaRPr lang="en-US" altLang="zh-CN" sz="1500" dirty="0"/>
          </a:p>
          <a:p>
            <a:pPr marL="457200" lvl="1" indent="0">
              <a:lnSpc>
                <a:spcPct val="150000"/>
              </a:lnSpc>
              <a:buNone/>
            </a:pPr>
            <a:endParaRPr lang="zh-CN" altLang="en-US" sz="1500" dirty="0"/>
          </a:p>
          <a:p>
            <a:pPr marL="457200" lvl="1" indent="0">
              <a:lnSpc>
                <a:spcPct val="150000"/>
              </a:lnSpc>
            </a:pPr>
            <a:r>
              <a:rPr lang="zh-CN" altLang="en-US" sz="1500" dirty="0">
                <a:solidFill>
                  <a:srgbClr val="FF0000"/>
                </a:solidFill>
              </a:rPr>
              <a:t>讲解的时候要与原窗口打开做对比</a:t>
            </a:r>
            <a:endParaRPr lang="zh-CN" altLang="en-US" sz="1500" dirty="0">
              <a:solidFill>
                <a:srgbClr val="FF0000"/>
              </a:solidFill>
            </a:endParaRPr>
          </a:p>
          <a:p>
            <a:pPr marL="457200" lvl="1" indent="0">
              <a:lnSpc>
                <a:spcPct val="150000"/>
              </a:lnSpc>
            </a:pPr>
            <a:r>
              <a:rPr lang="zh-CN" altLang="en-US" sz="1500" dirty="0"/>
              <a:t>在上面的语法中，</a:t>
            </a:r>
            <a:r>
              <a:rPr lang="en-US" altLang="zh-CN" sz="1500" dirty="0"/>
              <a:t>&lt;a&gt;</a:t>
            </a:r>
            <a:r>
              <a:rPr lang="zh-CN" altLang="en-US" sz="1500" dirty="0"/>
              <a:t>标记是一个行内标记，用于定义超链接，</a:t>
            </a:r>
            <a:r>
              <a:rPr lang="en-US" altLang="zh-CN" sz="1500" dirty="0"/>
              <a:t>href</a:t>
            </a:r>
            <a:r>
              <a:rPr lang="zh-CN" altLang="en-US" sz="1500" dirty="0"/>
              <a:t>和</a:t>
            </a:r>
            <a:r>
              <a:rPr lang="en-US" altLang="zh-CN" sz="1500" dirty="0"/>
              <a:t>target</a:t>
            </a:r>
            <a:r>
              <a:rPr lang="zh-CN" altLang="en-US" sz="1500" dirty="0"/>
              <a:t>为其常用属性，下面对它们进行具体地解释。</a:t>
            </a:r>
            <a:endParaRPr lang="en-US" altLang="zh-CN" sz="1500" dirty="0"/>
          </a:p>
          <a:p>
            <a:pPr marL="457200" lvl="1" indent="0">
              <a:lnSpc>
                <a:spcPct val="150000"/>
              </a:lnSpc>
              <a:buNone/>
            </a:pPr>
            <a:endParaRPr lang="zh-CN" altLang="en-US" sz="1275" dirty="0"/>
          </a:p>
          <a:p>
            <a:pPr marL="457200" lvl="1" indent="0">
              <a:lnSpc>
                <a:spcPct val="150000"/>
              </a:lnSpc>
              <a:buNone/>
            </a:pPr>
            <a:endParaRPr lang="zh-CN" altLang="en-US" sz="1350" dirty="0"/>
          </a:p>
          <a:p>
            <a:pPr marL="457200" lvl="1" indent="0">
              <a:lnSpc>
                <a:spcPct val="150000"/>
              </a:lnSpc>
            </a:pPr>
            <a:endParaRPr lang="zh-CN" altLang="en-US" sz="1500" dirty="0"/>
          </a:p>
        </p:txBody>
      </p:sp>
      <p:sp>
        <p:nvSpPr>
          <p:cNvPr id="63490" name="标题 1"/>
          <p:cNvSpPr/>
          <p:nvPr/>
        </p:nvSpPr>
        <p:spPr>
          <a:xfrm>
            <a:off x="2055019" y="2905125"/>
            <a:ext cx="5603081" cy="659606"/>
          </a:xfrm>
          <a:prstGeom prst="rect">
            <a:avLst/>
          </a:prstGeom>
          <a:solidFill>
            <a:srgbClr val="D5F4FF"/>
          </a:solidFill>
          <a:ln w="9525">
            <a:noFill/>
          </a:ln>
        </p:spPr>
        <p:txBody>
          <a:bodyPr anchor="t"/>
          <a:p>
            <a:r>
              <a:rPr lang="en-US" altLang="zh-CN" sz="1350" dirty="0">
                <a:solidFill>
                  <a:schemeClr val="tx2"/>
                </a:solidFill>
                <a:latin typeface="Arial" panose="020B0604020202020204" pitchFamily="34" charset="0"/>
                <a:ea typeface="宋体" panose="02010600030101010101" pitchFamily="2" charset="-122"/>
                <a:sym typeface="Arial" panose="020B0604020202020204" pitchFamily="34" charset="0"/>
              </a:rPr>
              <a:t>&lt;a href="</a:t>
            </a:r>
            <a:r>
              <a:rPr lang="zh-CN" altLang="en-US" sz="1350" dirty="0">
                <a:solidFill>
                  <a:schemeClr val="tx2"/>
                </a:solidFill>
                <a:latin typeface="Arial" panose="020B0604020202020204" pitchFamily="34" charset="0"/>
                <a:ea typeface="宋体" panose="02010600030101010101" pitchFamily="2" charset="-122"/>
                <a:sym typeface="Arial" panose="020B0604020202020204" pitchFamily="34" charset="0"/>
              </a:rPr>
              <a:t>跳转目标</a:t>
            </a:r>
            <a:r>
              <a:rPr lang="en-US" altLang="zh-CN" sz="1350" dirty="0">
                <a:solidFill>
                  <a:schemeClr val="tx2"/>
                </a:solidFill>
                <a:latin typeface="Arial" panose="020B0604020202020204" pitchFamily="34" charset="0"/>
                <a:ea typeface="宋体" panose="02010600030101010101" pitchFamily="2" charset="-122"/>
                <a:sym typeface="Arial" panose="020B0604020202020204" pitchFamily="34" charset="0"/>
              </a:rPr>
              <a:t>" target="</a:t>
            </a:r>
            <a:r>
              <a:rPr lang="zh-CN" altLang="en-US" sz="1350" dirty="0">
                <a:solidFill>
                  <a:schemeClr val="tx2"/>
                </a:solidFill>
                <a:latin typeface="Arial" panose="020B0604020202020204" pitchFamily="34" charset="0"/>
                <a:ea typeface="宋体" panose="02010600030101010101" pitchFamily="2" charset="-122"/>
                <a:sym typeface="Arial" panose="020B0604020202020204" pitchFamily="34" charset="0"/>
              </a:rPr>
              <a:t>目标窗口的弹出方式</a:t>
            </a:r>
            <a:r>
              <a:rPr lang="en-US" altLang="zh-CN" sz="1350" dirty="0">
                <a:solidFill>
                  <a:schemeClr val="tx2"/>
                </a:solidFill>
                <a:latin typeface="Arial" panose="020B0604020202020204" pitchFamily="34" charset="0"/>
                <a:ea typeface="宋体" panose="02010600030101010101" pitchFamily="2" charset="-122"/>
                <a:sym typeface="Arial" panose="020B0604020202020204" pitchFamily="34" charset="0"/>
              </a:rPr>
              <a:t>"&gt;</a:t>
            </a:r>
            <a:r>
              <a:rPr lang="zh-CN" altLang="en-US" sz="1350" dirty="0">
                <a:solidFill>
                  <a:schemeClr val="tx2"/>
                </a:solidFill>
                <a:latin typeface="Arial" panose="020B0604020202020204" pitchFamily="34" charset="0"/>
                <a:ea typeface="宋体" panose="02010600030101010101" pitchFamily="2" charset="-122"/>
                <a:sym typeface="Arial" panose="020B0604020202020204" pitchFamily="34" charset="0"/>
              </a:rPr>
              <a:t>文本或图像</a:t>
            </a:r>
            <a:r>
              <a:rPr lang="en-US" altLang="zh-CN" sz="1350" dirty="0">
                <a:solidFill>
                  <a:schemeClr val="tx2"/>
                </a:solidFill>
                <a:latin typeface="Arial" panose="020B0604020202020204" pitchFamily="34" charset="0"/>
                <a:ea typeface="宋体" panose="02010600030101010101" pitchFamily="2" charset="-122"/>
                <a:sym typeface="Arial" panose="020B0604020202020204" pitchFamily="34" charset="0"/>
              </a:rPr>
              <a:t>&lt;/a&gt;</a:t>
            </a:r>
            <a:endParaRPr lang="en-US" altLang="zh-CN" sz="1350" dirty="0">
              <a:solidFill>
                <a:schemeClr val="tx2"/>
              </a:solidFill>
              <a:latin typeface="Arial" panose="020B0604020202020204" pitchFamily="34" charset="0"/>
              <a:ea typeface="宋体" panose="02010600030101010101" pitchFamily="2" charset="-122"/>
              <a:sym typeface="Arial" panose="020B0604020202020204" pitchFamily="34" charset="0"/>
            </a:endParaRPr>
          </a:p>
        </p:txBody>
      </p:sp>
    </p:spTree>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4513" name="内容占位符 2"/>
          <p:cNvSpPr>
            <a:spLocks noGrp="1"/>
          </p:cNvSpPr>
          <p:nvPr>
            <p:ph/>
          </p:nvPr>
        </p:nvSpPr>
        <p:spPr>
          <a:xfrm>
            <a:off x="1485900" y="1657350"/>
            <a:ext cx="6172200" cy="4058841"/>
          </a:xfrm>
          <a:prstGeom prst="rect">
            <a:avLst/>
          </a:prstGeom>
          <a:solidFill>
            <a:srgbClr val="FFFFFF"/>
          </a:solidFill>
          <a:ln w="9525">
            <a:noFill/>
          </a:ln>
        </p:spPr>
        <p:txBody>
          <a:bodyPr anchor="t"/>
          <a:p>
            <a:pPr>
              <a:lnSpc>
                <a:spcPct val="150000"/>
              </a:lnSpc>
            </a:pPr>
            <a:r>
              <a:rPr lang="zh-CN" altLang="en-US" sz="1800" b="1" dirty="0">
                <a:solidFill>
                  <a:srgbClr val="009ED6"/>
                </a:solidFill>
              </a:rPr>
              <a:t>创建超链接</a:t>
            </a:r>
            <a:endParaRPr lang="en-US" altLang="zh-CN" sz="1800" b="1" dirty="0">
              <a:solidFill>
                <a:srgbClr val="009ED6"/>
              </a:solidFill>
            </a:endParaRPr>
          </a:p>
          <a:p>
            <a:pPr marL="457200" lvl="1" indent="0">
              <a:lnSpc>
                <a:spcPct val="150000"/>
              </a:lnSpc>
              <a:buFont typeface="Wingdings" panose="05000000000000000000" pitchFamily="2" charset="2"/>
              <a:buChar char="l"/>
            </a:pPr>
            <a:r>
              <a:rPr lang="en-US" altLang="zh-CN" sz="1500" dirty="0"/>
              <a:t>href</a:t>
            </a:r>
            <a:r>
              <a:rPr lang="zh-CN" altLang="en-US" sz="1500" dirty="0"/>
              <a:t>：用于指定链接目标的</a:t>
            </a:r>
            <a:r>
              <a:rPr lang="en-US" altLang="zh-CN" sz="1500" dirty="0"/>
              <a:t>url</a:t>
            </a:r>
            <a:r>
              <a:rPr lang="zh-CN" altLang="en-US" sz="1500" dirty="0"/>
              <a:t>地址，当为</a:t>
            </a:r>
            <a:r>
              <a:rPr lang="en-US" altLang="zh-CN" sz="1500" dirty="0"/>
              <a:t>&lt;a&gt;</a:t>
            </a:r>
            <a:r>
              <a:rPr lang="zh-CN" altLang="en-US" sz="1500" dirty="0"/>
              <a:t>标记应用</a:t>
            </a:r>
            <a:r>
              <a:rPr lang="en-US" altLang="zh-CN" sz="1500" dirty="0"/>
              <a:t>href</a:t>
            </a:r>
            <a:r>
              <a:rPr lang="zh-CN" altLang="en-US" sz="1500" dirty="0"/>
              <a:t>属性时，它就具有了超链接的功能。</a:t>
            </a:r>
            <a:endParaRPr lang="en-US" altLang="zh-CN" sz="1500" dirty="0"/>
          </a:p>
          <a:p>
            <a:pPr marL="457200" lvl="1" indent="0">
              <a:lnSpc>
                <a:spcPct val="150000"/>
              </a:lnSpc>
              <a:buFont typeface="Wingdings" panose="05000000000000000000" pitchFamily="2" charset="2"/>
              <a:buChar char="l"/>
            </a:pPr>
            <a:r>
              <a:rPr lang="en-US" altLang="zh-CN" sz="1500" dirty="0"/>
              <a:t>target</a:t>
            </a:r>
            <a:r>
              <a:rPr lang="zh-CN" altLang="en-US" sz="1500" dirty="0"/>
              <a:t>：用于指定链接页面的打开方式，其取值有</a:t>
            </a:r>
            <a:r>
              <a:rPr lang="en-US" altLang="zh-CN" sz="1500" dirty="0"/>
              <a:t>_self</a:t>
            </a:r>
            <a:r>
              <a:rPr lang="zh-CN" altLang="en-US" sz="1500" dirty="0"/>
              <a:t>和</a:t>
            </a:r>
            <a:r>
              <a:rPr lang="en-US" altLang="zh-CN" sz="1500" dirty="0"/>
              <a:t>_blank</a:t>
            </a:r>
            <a:r>
              <a:rPr lang="zh-CN" altLang="en-US" sz="1500" dirty="0"/>
              <a:t>两种，其中</a:t>
            </a:r>
            <a:r>
              <a:rPr lang="en-US" altLang="zh-CN" sz="1500" dirty="0"/>
              <a:t>_self</a:t>
            </a:r>
            <a:r>
              <a:rPr lang="zh-CN" altLang="en-US" sz="1500" dirty="0"/>
              <a:t>为默认值，</a:t>
            </a:r>
            <a:r>
              <a:rPr lang="en-US" altLang="zh-CN" sz="1500" dirty="0"/>
              <a:t>_blank</a:t>
            </a:r>
            <a:r>
              <a:rPr lang="zh-CN" altLang="en-US" sz="1500" dirty="0"/>
              <a:t>为在新窗口中打开方式。</a:t>
            </a:r>
            <a:endParaRPr lang="zh-CN" altLang="en-US" sz="1500" dirty="0"/>
          </a:p>
          <a:p>
            <a:pPr marL="457200" lvl="1" indent="0">
              <a:lnSpc>
                <a:spcPct val="150000"/>
              </a:lnSpc>
              <a:buNone/>
            </a:pPr>
            <a:endParaRPr lang="zh-CN" altLang="en-US" sz="1350" dirty="0"/>
          </a:p>
          <a:p>
            <a:pPr marL="457200" lvl="1" indent="0">
              <a:lnSpc>
                <a:spcPct val="150000"/>
              </a:lnSpc>
              <a:buChar char="•"/>
            </a:pPr>
            <a:endParaRPr lang="zh-CN" altLang="en-US" sz="1500" dirty="0"/>
          </a:p>
        </p:txBody>
      </p:sp>
    </p:spTree>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5537" name="内容占位符 2"/>
          <p:cNvSpPr>
            <a:spLocks noGrp="1"/>
          </p:cNvSpPr>
          <p:nvPr>
            <p:ph/>
          </p:nvPr>
        </p:nvSpPr>
        <p:spPr>
          <a:xfrm>
            <a:off x="1485900" y="1657350"/>
            <a:ext cx="6172200" cy="4058841"/>
          </a:xfrm>
          <a:prstGeom prst="rect">
            <a:avLst/>
          </a:prstGeom>
          <a:solidFill>
            <a:srgbClr val="FFFFFF"/>
          </a:solidFill>
          <a:ln w="9525">
            <a:noFill/>
          </a:ln>
        </p:spPr>
        <p:txBody>
          <a:bodyPr anchor="t"/>
          <a:p>
            <a:pPr>
              <a:lnSpc>
                <a:spcPct val="150000"/>
              </a:lnSpc>
            </a:pPr>
            <a:r>
              <a:rPr lang="zh-CN" altLang="en-US" sz="1800" b="1" dirty="0">
                <a:solidFill>
                  <a:srgbClr val="009ED6"/>
                </a:solidFill>
              </a:rPr>
              <a:t>创建超链接</a:t>
            </a:r>
            <a:endParaRPr lang="en-US" altLang="zh-CN" sz="1800" b="1" dirty="0">
              <a:solidFill>
                <a:srgbClr val="009ED6"/>
              </a:solidFill>
            </a:endParaRPr>
          </a:p>
        </p:txBody>
      </p:sp>
      <p:sp>
        <p:nvSpPr>
          <p:cNvPr id="65538" name="圆角矩形 3"/>
          <p:cNvSpPr/>
          <p:nvPr/>
        </p:nvSpPr>
        <p:spPr>
          <a:xfrm>
            <a:off x="1812131" y="2584847"/>
            <a:ext cx="5762625" cy="2353865"/>
          </a:xfrm>
          <a:prstGeom prst="roundRect">
            <a:avLst>
              <a:gd name="adj" fmla="val 16667"/>
            </a:avLst>
          </a:prstGeom>
          <a:solidFill>
            <a:srgbClr val="A3D3FF"/>
          </a:solidFill>
          <a:ln w="9525">
            <a:noFill/>
          </a:ln>
        </p:spPr>
        <p:txBody>
          <a:bodyPr anchor="ctr"/>
          <a:p>
            <a:pPr marL="285750" indent="-285750">
              <a:lnSpc>
                <a:spcPct val="200000"/>
              </a:lnSpc>
            </a:pPr>
            <a:r>
              <a:rPr lang="zh-CN" altLang="en-US" sz="1350" b="1" dirty="0">
                <a:solidFill>
                  <a:srgbClr val="FF0000"/>
                </a:solidFill>
                <a:latin typeface="Arial" panose="020B0604020202020204" pitchFamily="34" charset="0"/>
                <a:ea typeface="宋体" panose="02010600030101010101" pitchFamily="2" charset="-122"/>
                <a:sym typeface="Arial" panose="020B0604020202020204" pitchFamily="34" charset="0"/>
              </a:rPr>
              <a:t>注意</a:t>
            </a:r>
            <a:r>
              <a:rPr lang="en-US" altLang="zh-CN" sz="1350" b="1" dirty="0">
                <a:solidFill>
                  <a:srgbClr val="FF0000"/>
                </a:solidFill>
                <a:latin typeface="Arial" panose="020B0604020202020204" pitchFamily="34" charset="0"/>
                <a:ea typeface="宋体" panose="02010600030101010101" pitchFamily="2" charset="-122"/>
                <a:sym typeface="Arial" panose="020B0604020202020204" pitchFamily="34" charset="0"/>
              </a:rPr>
              <a:t>:</a:t>
            </a:r>
            <a:endParaRPr lang="zh-CN" altLang="en-US" sz="1350" b="1" dirty="0">
              <a:solidFill>
                <a:srgbClr val="FF0000"/>
              </a:solidFill>
              <a:latin typeface="Arial" panose="020B0604020202020204" pitchFamily="34" charset="0"/>
              <a:ea typeface="宋体" panose="02010600030101010101" pitchFamily="2" charset="-122"/>
              <a:sym typeface="Arial" panose="020B0604020202020204" pitchFamily="34" charset="0"/>
            </a:endParaRPr>
          </a:p>
          <a:p>
            <a:pPr marL="285750" indent="-285750">
              <a:lnSpc>
                <a:spcPct val="200000"/>
              </a:lnSpc>
              <a:buChar char="•"/>
            </a:pPr>
            <a:r>
              <a:rPr lang="zh-CN" altLang="en-US" sz="1350" dirty="0">
                <a:solidFill>
                  <a:srgbClr val="000000"/>
                </a:solidFill>
                <a:latin typeface="Arial" panose="020B0604020202020204" pitchFamily="34" charset="0"/>
                <a:ea typeface="宋体" panose="02010600030101010101" pitchFamily="2" charset="-122"/>
                <a:sym typeface="Arial" panose="020B0604020202020204" pitchFamily="34" charset="0"/>
              </a:rPr>
              <a:t>暂时没有确定链接目标时，通常将</a:t>
            </a:r>
            <a:r>
              <a:rPr lang="en-US" altLang="zh-CN" sz="1350" dirty="0">
                <a:solidFill>
                  <a:srgbClr val="000000"/>
                </a:solidFill>
                <a:latin typeface="Arial" panose="020B0604020202020204" pitchFamily="34" charset="0"/>
                <a:ea typeface="宋体" panose="02010600030101010101" pitchFamily="2" charset="-122"/>
                <a:sym typeface="Arial" panose="020B0604020202020204" pitchFamily="34" charset="0"/>
              </a:rPr>
              <a:t>&lt;a&gt;</a:t>
            </a:r>
            <a:r>
              <a:rPr lang="zh-CN" altLang="en-US" sz="1350" dirty="0">
                <a:solidFill>
                  <a:srgbClr val="000000"/>
                </a:solidFill>
                <a:latin typeface="Arial" panose="020B0604020202020204" pitchFamily="34" charset="0"/>
                <a:ea typeface="宋体" panose="02010600030101010101" pitchFamily="2" charset="-122"/>
                <a:sym typeface="Arial" panose="020B0604020202020204" pitchFamily="34" charset="0"/>
              </a:rPr>
              <a:t>标记的</a:t>
            </a:r>
            <a:r>
              <a:rPr lang="en-US" altLang="zh-CN" sz="1350" dirty="0">
                <a:solidFill>
                  <a:srgbClr val="000000"/>
                </a:solidFill>
                <a:latin typeface="Arial" panose="020B0604020202020204" pitchFamily="34" charset="0"/>
                <a:ea typeface="宋体" panose="02010600030101010101" pitchFamily="2" charset="-122"/>
                <a:sym typeface="Arial" panose="020B0604020202020204" pitchFamily="34" charset="0"/>
              </a:rPr>
              <a:t>href</a:t>
            </a:r>
            <a:r>
              <a:rPr lang="zh-CN" altLang="en-US" sz="1350" dirty="0">
                <a:solidFill>
                  <a:srgbClr val="000000"/>
                </a:solidFill>
                <a:latin typeface="Arial" panose="020B0604020202020204" pitchFamily="34" charset="0"/>
                <a:ea typeface="宋体" panose="02010600030101010101" pitchFamily="2" charset="-122"/>
                <a:sym typeface="Arial" panose="020B0604020202020204" pitchFamily="34" charset="0"/>
              </a:rPr>
              <a:t>属性值定义为</a:t>
            </a:r>
            <a:r>
              <a:rPr lang="en-US" altLang="zh-CN" sz="1350" dirty="0">
                <a:solidFill>
                  <a:srgbClr val="000000"/>
                </a:solidFill>
                <a:latin typeface="Arial" panose="020B0604020202020204" pitchFamily="34" charset="0"/>
                <a:ea typeface="宋体" panose="02010600030101010101" pitchFamily="2" charset="-122"/>
                <a:sym typeface="Arial" panose="020B0604020202020204" pitchFamily="34" charset="0"/>
              </a:rPr>
              <a:t>“#”(</a:t>
            </a:r>
            <a:r>
              <a:rPr lang="zh-CN" altLang="en-US" sz="1350" dirty="0">
                <a:solidFill>
                  <a:srgbClr val="000000"/>
                </a:solidFill>
                <a:latin typeface="Arial" panose="020B0604020202020204" pitchFamily="34" charset="0"/>
                <a:ea typeface="宋体" panose="02010600030101010101" pitchFamily="2" charset="-122"/>
                <a:sym typeface="Arial" panose="020B0604020202020204" pitchFamily="34" charset="0"/>
              </a:rPr>
              <a:t>即</a:t>
            </a:r>
            <a:r>
              <a:rPr lang="en-US" altLang="zh-CN" sz="1350" dirty="0">
                <a:solidFill>
                  <a:srgbClr val="000000"/>
                </a:solidFill>
                <a:latin typeface="Arial" panose="020B0604020202020204" pitchFamily="34" charset="0"/>
                <a:ea typeface="宋体" panose="02010600030101010101" pitchFamily="2" charset="-122"/>
                <a:sym typeface="Arial" panose="020B0604020202020204" pitchFamily="34" charset="0"/>
              </a:rPr>
              <a:t>href="#")</a:t>
            </a:r>
            <a:r>
              <a:rPr lang="zh-CN" altLang="en-US" sz="1350" dirty="0">
                <a:solidFill>
                  <a:srgbClr val="000000"/>
                </a:solidFill>
                <a:latin typeface="Arial" panose="020B0604020202020204" pitchFamily="34" charset="0"/>
                <a:ea typeface="宋体" panose="02010600030101010101" pitchFamily="2" charset="-122"/>
                <a:sym typeface="Arial" panose="020B0604020202020204" pitchFamily="34" charset="0"/>
              </a:rPr>
              <a:t>，表示该链接暂时为一个空链接。</a:t>
            </a:r>
            <a:endParaRPr lang="en-US" altLang="zh-CN" sz="1350" dirty="0">
              <a:solidFill>
                <a:srgbClr val="000000"/>
              </a:solidFill>
              <a:latin typeface="Arial" panose="020B0604020202020204" pitchFamily="34" charset="0"/>
              <a:ea typeface="宋体" panose="02010600030101010101" pitchFamily="2" charset="-122"/>
              <a:sym typeface="Arial" panose="020B0604020202020204" pitchFamily="34" charset="0"/>
            </a:endParaRPr>
          </a:p>
          <a:p>
            <a:pPr marL="285750" indent="-285750">
              <a:lnSpc>
                <a:spcPct val="200000"/>
              </a:lnSpc>
              <a:buChar char="•"/>
            </a:pPr>
            <a:r>
              <a:rPr lang="zh-CN" altLang="en-US" sz="1350" dirty="0">
                <a:solidFill>
                  <a:srgbClr val="000000"/>
                </a:solidFill>
                <a:latin typeface="Arial" panose="020B0604020202020204" pitchFamily="34" charset="0"/>
                <a:ea typeface="宋体" panose="02010600030101010101" pitchFamily="2" charset="-122"/>
                <a:sym typeface="Arial" panose="020B0604020202020204" pitchFamily="34" charset="0"/>
              </a:rPr>
              <a:t>不仅可以创建文本超链接，在网页中各种网页元素，如图像、表格、音频、视频等都可以添加超链接。</a:t>
            </a:r>
            <a:endParaRPr lang="zh-CN" altLang="en-US" sz="1350" b="1" dirty="0">
              <a:solidFill>
                <a:srgbClr val="000000"/>
              </a:solidFill>
              <a:latin typeface="Arial" panose="020B0604020202020204" pitchFamily="34" charset="0"/>
              <a:ea typeface="宋体" panose="02010600030101010101" pitchFamily="2" charset="-122"/>
              <a:sym typeface="Arial" panose="020B0604020202020204" pitchFamily="34" charset="0"/>
            </a:endParaRPr>
          </a:p>
        </p:txBody>
      </p:sp>
    </p:spTree>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6561" name="内容占位符 2"/>
          <p:cNvSpPr>
            <a:spLocks noGrp="1"/>
          </p:cNvSpPr>
          <p:nvPr>
            <p:ph/>
          </p:nvPr>
        </p:nvSpPr>
        <p:spPr>
          <a:xfrm>
            <a:off x="1485900" y="1657350"/>
            <a:ext cx="6172200" cy="4058841"/>
          </a:xfrm>
          <a:prstGeom prst="rect">
            <a:avLst/>
          </a:prstGeom>
          <a:solidFill>
            <a:srgbClr val="FFFFFF"/>
          </a:solidFill>
          <a:ln w="9525">
            <a:noFill/>
          </a:ln>
        </p:spPr>
        <p:txBody>
          <a:bodyPr anchor="t"/>
          <a:p>
            <a:pPr>
              <a:lnSpc>
                <a:spcPct val="150000"/>
              </a:lnSpc>
            </a:pPr>
            <a:r>
              <a:rPr lang="zh-CN" altLang="en-US" sz="1800" b="1" dirty="0">
                <a:solidFill>
                  <a:srgbClr val="009ED6"/>
                </a:solidFill>
              </a:rPr>
              <a:t>锚点链接</a:t>
            </a:r>
            <a:endParaRPr lang="en-US" altLang="zh-CN" sz="1800" b="1" dirty="0">
              <a:solidFill>
                <a:srgbClr val="009ED6"/>
              </a:solidFill>
            </a:endParaRPr>
          </a:p>
          <a:p>
            <a:pPr lvl="1">
              <a:lnSpc>
                <a:spcPct val="150000"/>
              </a:lnSpc>
            </a:pPr>
            <a:r>
              <a:rPr lang="zh-CN" altLang="en-US" sz="1500" dirty="0"/>
              <a:t>通过创建锚点链接，用户能够快速定位到目标内容。</a:t>
            </a:r>
            <a:endParaRPr lang="en-US" altLang="zh-CN" sz="1500" dirty="0"/>
          </a:p>
          <a:p>
            <a:pPr lvl="1">
              <a:lnSpc>
                <a:spcPct val="150000"/>
              </a:lnSpc>
            </a:pPr>
            <a:r>
              <a:rPr lang="zh-CN" altLang="en-US" sz="1500" dirty="0"/>
              <a:t>创建锚点链接分为两步：</a:t>
            </a:r>
            <a:endParaRPr lang="en-US" altLang="zh-CN" sz="1500" dirty="0"/>
          </a:p>
          <a:p>
            <a:pPr lvl="1">
              <a:lnSpc>
                <a:spcPct val="150000"/>
              </a:lnSpc>
              <a:buFont typeface="Wingdings" panose="05000000000000000000" pitchFamily="2" charset="2"/>
              <a:buChar char="l"/>
            </a:pPr>
            <a:r>
              <a:rPr lang="zh-CN" altLang="en-US" sz="1500" dirty="0"/>
              <a:t>使用“</a:t>
            </a:r>
            <a:r>
              <a:rPr lang="en-US" altLang="zh-CN" sz="1500" dirty="0"/>
              <a:t>&lt;a href=”#id</a:t>
            </a:r>
            <a:r>
              <a:rPr lang="zh-CN" altLang="en-US" sz="1500" dirty="0"/>
              <a:t>名</a:t>
            </a:r>
            <a:r>
              <a:rPr lang="en-US" altLang="zh-CN" sz="1500" dirty="0"/>
              <a:t>“&gt;</a:t>
            </a:r>
            <a:r>
              <a:rPr lang="zh-CN" altLang="en-US" sz="1500" dirty="0"/>
              <a:t>链接文本</a:t>
            </a:r>
            <a:r>
              <a:rPr lang="en-US" altLang="zh-CN" sz="1500" dirty="0"/>
              <a:t>&lt;/a&gt;</a:t>
            </a:r>
            <a:r>
              <a:rPr lang="zh-CN" altLang="en-US" sz="1500" dirty="0"/>
              <a:t>”创建链接文本。</a:t>
            </a:r>
            <a:endParaRPr lang="zh-CN" altLang="en-US" sz="1500" dirty="0"/>
          </a:p>
          <a:p>
            <a:pPr lvl="1">
              <a:lnSpc>
                <a:spcPct val="150000"/>
              </a:lnSpc>
              <a:buFont typeface="Wingdings" panose="05000000000000000000" pitchFamily="2" charset="2"/>
              <a:buChar char="l"/>
            </a:pPr>
            <a:r>
              <a:rPr lang="zh-CN" altLang="en-US" sz="1500" dirty="0"/>
              <a:t>使用相应的</a:t>
            </a:r>
            <a:r>
              <a:rPr lang="en-US" altLang="zh-CN" sz="1500" dirty="0"/>
              <a:t>id</a:t>
            </a:r>
            <a:r>
              <a:rPr lang="zh-CN" altLang="en-US" sz="1500" dirty="0"/>
              <a:t>名标注跳转目标的位置。</a:t>
            </a:r>
            <a:endParaRPr lang="en-US" altLang="zh-CN" sz="1500" dirty="0"/>
          </a:p>
          <a:p>
            <a:pPr lvl="1">
              <a:lnSpc>
                <a:spcPct val="150000"/>
              </a:lnSpc>
              <a:buFont typeface="Wingdings" panose="05000000000000000000" pitchFamily="2" charset="2"/>
              <a:buChar char="l"/>
            </a:pPr>
            <a:r>
              <a:rPr lang="en-US" altLang="zh-CN" sz="1500" dirty="0"/>
              <a:t>Jd</a:t>
            </a:r>
            <a:r>
              <a:rPr lang="zh-CN" altLang="en-US" sz="1500" dirty="0"/>
              <a:t>的电梯导航案例（没移动的动画，</a:t>
            </a:r>
            <a:r>
              <a:rPr lang="en-US" altLang="zh-CN" sz="1500" dirty="0"/>
              <a:t>js</a:t>
            </a:r>
            <a:r>
              <a:rPr lang="zh-CN" altLang="en-US" sz="1500" dirty="0"/>
              <a:t>才讲动画）</a:t>
            </a:r>
            <a:endParaRPr lang="zh-CN" altLang="en-US" sz="1500" dirty="0"/>
          </a:p>
          <a:p>
            <a:pPr lvl="1">
              <a:lnSpc>
                <a:spcPct val="150000"/>
              </a:lnSpc>
            </a:pPr>
            <a:endParaRPr lang="zh-CN" altLang="en-US" sz="1350" dirty="0"/>
          </a:p>
          <a:p>
            <a:pPr lvl="1">
              <a:lnSpc>
                <a:spcPct val="150000"/>
              </a:lnSpc>
            </a:pPr>
            <a:endParaRPr lang="zh-CN" altLang="en-US" sz="1500" dirty="0"/>
          </a:p>
        </p:txBody>
      </p:sp>
    </p:spTree>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8609" name="内容占位符 2"/>
          <p:cNvSpPr>
            <a:spLocks noGrp="1"/>
          </p:cNvSpPr>
          <p:nvPr>
            <p:ph/>
          </p:nvPr>
        </p:nvSpPr>
        <p:spPr>
          <a:xfrm>
            <a:off x="1576388" y="2468166"/>
            <a:ext cx="6172200" cy="2884884"/>
          </a:xfrm>
          <a:prstGeom prst="rect">
            <a:avLst/>
          </a:prstGeom>
          <a:solidFill>
            <a:srgbClr val="FFFFFF"/>
          </a:solidFill>
          <a:ln w="9525">
            <a:noFill/>
          </a:ln>
        </p:spPr>
        <p:txBody>
          <a:bodyPr anchor="t"/>
          <a:p>
            <a:pPr marL="0" indent="0">
              <a:lnSpc>
                <a:spcPct val="150000"/>
              </a:lnSpc>
              <a:buNone/>
            </a:pPr>
            <a:r>
              <a:rPr lang="en-US" altLang="zh-CN" sz="1350" dirty="0"/>
              <a:t>HTML</a:t>
            </a:r>
            <a:r>
              <a:rPr lang="zh-CN" altLang="en-US" sz="1350" dirty="0"/>
              <a:t>为这些特殊字符准备了专门的替代代码</a:t>
            </a:r>
            <a:endParaRPr lang="zh-CN" altLang="en-US" sz="1350" dirty="0"/>
          </a:p>
        </p:txBody>
      </p:sp>
      <p:sp>
        <p:nvSpPr>
          <p:cNvPr id="68610" name="矩形 5"/>
          <p:cNvSpPr/>
          <p:nvPr/>
        </p:nvSpPr>
        <p:spPr>
          <a:xfrm>
            <a:off x="1795463" y="1984772"/>
            <a:ext cx="1562100" cy="368300"/>
          </a:xfrm>
          <a:prstGeom prst="rect">
            <a:avLst/>
          </a:prstGeom>
          <a:noFill/>
          <a:ln w="9525">
            <a:noFill/>
          </a:ln>
        </p:spPr>
        <p:txBody>
          <a:bodyPr wrap="none" anchor="t">
            <a:spAutoFit/>
          </a:bodyPr>
          <a:p>
            <a:r>
              <a:rPr lang="zh-CN" altLang="en-US" b="1" dirty="0">
                <a:solidFill>
                  <a:srgbClr val="009ED6"/>
                </a:solidFill>
                <a:latin typeface="Arial" panose="020B0604020202020204" pitchFamily="34" charset="0"/>
                <a:ea typeface="宋体" panose="02010600030101010101" pitchFamily="2" charset="-122"/>
              </a:rPr>
              <a:t>特殊字符标记</a:t>
            </a:r>
            <a:endParaRPr lang="en-US" altLang="zh-CN" b="1" dirty="0">
              <a:solidFill>
                <a:srgbClr val="009ED6"/>
              </a:solidFill>
              <a:latin typeface="Arial" panose="020B0604020202020204" pitchFamily="34" charset="0"/>
              <a:ea typeface="宋体" panose="02010600030101010101" pitchFamily="2" charset="-122"/>
            </a:endParaRPr>
          </a:p>
        </p:txBody>
      </p:sp>
      <p:graphicFrame>
        <p:nvGraphicFramePr>
          <p:cNvPr id="8196" name="表格 8195"/>
          <p:cNvGraphicFramePr/>
          <p:nvPr/>
        </p:nvGraphicFramePr>
        <p:xfrm>
          <a:off x="1614488" y="2914650"/>
          <a:ext cx="6134100" cy="2654935"/>
        </p:xfrm>
        <a:graphic>
          <a:graphicData uri="http://schemas.openxmlformats.org/drawingml/2006/table">
            <a:tbl>
              <a:tblPr/>
              <a:tblGrid>
                <a:gridCol w="1673860"/>
                <a:gridCol w="2665095"/>
                <a:gridCol w="1795145"/>
              </a:tblGrid>
              <a:tr h="191770">
                <a:tc>
                  <a:txBody>
                    <a:bodyPr/>
                    <a:lstStyle>
                      <a:lvl1pPr marL="342900" lvl="0" indent="-342900" algn="l" defTabSz="914400" eaLnBrk="0" fontAlgn="base" latinLnBrk="0" hangingPunct="0">
                        <a:spcBef>
                          <a:spcPct val="20000"/>
                        </a:spcBef>
                        <a:spcAft>
                          <a:spcPct val="0"/>
                        </a:spcAft>
                        <a:buChar char="•"/>
                        <a:defRPr sz="2800" b="0" i="0" u="none" kern="1200" baseline="0">
                          <a:solidFill>
                            <a:schemeClr val="tx1"/>
                          </a:solidFill>
                          <a:latin typeface="Arial" panose="020B0604020202020204" charset="-122"/>
                          <a:ea typeface="宋体" panose="02010600030101010101" pitchFamily="2" charset="-122"/>
                        </a:defRPr>
                      </a:lvl1pPr>
                      <a:lvl2pPr marL="742950" lvl="1" indent="-285750" algn="l">
                        <a:defRPr sz="2400" kern="1200"/>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algn="ctr" eaLnBrk="1" hangingPunct="1">
                        <a:spcBef>
                          <a:spcPct val="0"/>
                        </a:spcBef>
                        <a:buNone/>
                      </a:pPr>
                      <a:r>
                        <a:rPr lang="zh-CN" altLang="en-US" sz="1050">
                          <a:solidFill>
                            <a:srgbClr val="000000"/>
                          </a:solidFill>
                        </a:rPr>
                        <a:t>特殊字符</a:t>
                      </a:r>
                      <a:endParaRPr lang="zh-CN" altLang="en-US" sz="1050">
                        <a:solidFill>
                          <a:srgbClr val="000000"/>
                        </a:solidFill>
                        <a:latin typeface="Times New Roman" panose="02020603050405020304" pitchFamily="18" charset="0"/>
                      </a:endParaRPr>
                    </a:p>
                  </a:txBody>
                  <a:tcPr marL="51425" marR="51425" marT="0" marB="0" anchor="ctr">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D5F4FF">
                        <a:alpha val="100000"/>
                      </a:srgbClr>
                    </a:solidFill>
                  </a:tcPr>
                </a:tc>
                <a:tc>
                  <a:txBody>
                    <a:bodyPr/>
                    <a:lstStyle>
                      <a:lvl1pPr marL="342900" lvl="0" indent="-342900" algn="l" defTabSz="914400" eaLnBrk="0" fontAlgn="base" latinLnBrk="0" hangingPunct="0">
                        <a:spcBef>
                          <a:spcPct val="20000"/>
                        </a:spcBef>
                        <a:spcAft>
                          <a:spcPct val="0"/>
                        </a:spcAft>
                        <a:buChar char="•"/>
                        <a:defRPr sz="2800" b="0" i="0" u="none" kern="1200" baseline="0">
                          <a:solidFill>
                            <a:schemeClr val="tx1"/>
                          </a:solidFill>
                          <a:latin typeface="Arial" panose="020B0604020202020204" charset="-122"/>
                          <a:ea typeface="宋体" panose="02010600030101010101" pitchFamily="2" charset="-122"/>
                        </a:defRPr>
                      </a:lvl1pPr>
                      <a:lvl2pPr marL="742950" lvl="1" indent="-285750" algn="l">
                        <a:defRPr sz="2400" kern="1200"/>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algn="ctr" eaLnBrk="1" hangingPunct="1">
                        <a:spcBef>
                          <a:spcPct val="0"/>
                        </a:spcBef>
                        <a:buNone/>
                      </a:pPr>
                      <a:r>
                        <a:rPr lang="zh-CN" altLang="en-US" sz="1050">
                          <a:solidFill>
                            <a:srgbClr val="000000"/>
                          </a:solidFill>
                        </a:rPr>
                        <a:t>描述</a:t>
                      </a:r>
                      <a:endParaRPr lang="zh-CN" altLang="en-US" sz="1050">
                        <a:solidFill>
                          <a:srgbClr val="000000"/>
                        </a:solidFill>
                        <a:latin typeface="Times New Roman" panose="02020603050405020304" pitchFamily="18" charset="0"/>
                      </a:endParaRPr>
                    </a:p>
                  </a:txBody>
                  <a:tcPr marL="51425" marR="51425" marT="0" marB="0" anchor="ctr">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D5F4FF">
                        <a:alpha val="100000"/>
                      </a:srgbClr>
                    </a:solidFill>
                  </a:tcPr>
                </a:tc>
                <a:tc>
                  <a:txBody>
                    <a:bodyPr/>
                    <a:lstStyle>
                      <a:lvl1pPr marL="342900" lvl="0" indent="-342900" algn="l" defTabSz="914400" eaLnBrk="0" fontAlgn="base" latinLnBrk="0" hangingPunct="0">
                        <a:spcBef>
                          <a:spcPct val="20000"/>
                        </a:spcBef>
                        <a:spcAft>
                          <a:spcPct val="0"/>
                        </a:spcAft>
                        <a:buChar char="•"/>
                        <a:defRPr sz="2800" b="0" i="0" u="none" kern="1200" baseline="0">
                          <a:solidFill>
                            <a:schemeClr val="tx1"/>
                          </a:solidFill>
                          <a:latin typeface="Arial" panose="020B0604020202020204" charset="-122"/>
                          <a:ea typeface="宋体" panose="02010600030101010101" pitchFamily="2" charset="-122"/>
                        </a:defRPr>
                      </a:lvl1pPr>
                      <a:lvl2pPr marL="742950" lvl="1" indent="-285750" algn="l">
                        <a:defRPr sz="2400" kern="1200"/>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algn="ctr" eaLnBrk="1" hangingPunct="1">
                        <a:spcBef>
                          <a:spcPct val="0"/>
                        </a:spcBef>
                        <a:buNone/>
                      </a:pPr>
                      <a:r>
                        <a:rPr lang="zh-CN" altLang="en-US" sz="1050">
                          <a:solidFill>
                            <a:srgbClr val="000000"/>
                          </a:solidFill>
                        </a:rPr>
                        <a:t>字符的代码</a:t>
                      </a:r>
                      <a:endParaRPr lang="zh-CN" altLang="en-US" sz="1050">
                        <a:solidFill>
                          <a:srgbClr val="000000"/>
                        </a:solidFill>
                        <a:latin typeface="Times New Roman" panose="02020603050405020304" pitchFamily="18" charset="0"/>
                      </a:endParaRPr>
                    </a:p>
                  </a:txBody>
                  <a:tcPr marL="51425" marR="51425" marT="0" marB="0">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D5F4FF">
                        <a:alpha val="100000"/>
                      </a:srgbClr>
                    </a:solidFill>
                  </a:tcPr>
                </a:tc>
              </a:tr>
              <a:tr h="193040">
                <a:tc>
                  <a:txBody>
                    <a:bodyPr/>
                    <a:lstStyle>
                      <a:lvl1pPr marL="342900" lvl="0" indent="-342900" algn="l" defTabSz="914400" eaLnBrk="0" fontAlgn="base" latinLnBrk="0" hangingPunct="0">
                        <a:spcBef>
                          <a:spcPct val="20000"/>
                        </a:spcBef>
                        <a:spcAft>
                          <a:spcPct val="0"/>
                        </a:spcAft>
                        <a:buChar char="•"/>
                        <a:defRPr sz="2800" b="0" i="0" u="none" kern="1200" baseline="0">
                          <a:solidFill>
                            <a:schemeClr val="tx1"/>
                          </a:solidFill>
                          <a:latin typeface="Arial" panose="020B0604020202020204" charset="-122"/>
                          <a:ea typeface="宋体" panose="02010600030101010101" pitchFamily="2" charset="-122"/>
                        </a:defRPr>
                      </a:lvl1pPr>
                      <a:lvl2pPr marL="742950" lvl="1" indent="-285750" algn="l">
                        <a:defRPr sz="2400" kern="1200"/>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eaLnBrk="1" hangingPunct="1">
                        <a:spcBef>
                          <a:spcPct val="0"/>
                        </a:spcBef>
                        <a:buNone/>
                      </a:pPr>
                      <a:r>
                        <a:rPr lang="en-US" altLang="x-none" sz="1050" dirty="0">
                          <a:solidFill>
                            <a:schemeClr val="tx1"/>
                          </a:solidFill>
                        </a:rPr>
                        <a:t> </a:t>
                      </a:r>
                      <a:endParaRPr lang="en-US" altLang="x-none" sz="1050" dirty="0">
                        <a:solidFill>
                          <a:schemeClr val="tx1"/>
                        </a:solidFill>
                        <a:latin typeface="Times New Roman" panose="02020603050405020304" pitchFamily="18" charset="0"/>
                      </a:endParaRPr>
                    </a:p>
                  </a:txBody>
                  <a:tcPr marL="51425" marR="51425" marT="0" marB="0" anchor="ctr">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D5F4FF">
                        <a:alpha val="100000"/>
                      </a:srgbClr>
                    </a:solidFill>
                  </a:tcPr>
                </a:tc>
                <a:tc>
                  <a:txBody>
                    <a:bodyPr/>
                    <a:lstStyle>
                      <a:lvl1pPr marL="342900" lvl="0" indent="-342900" algn="l" defTabSz="914400" eaLnBrk="0" fontAlgn="base" latinLnBrk="0" hangingPunct="0">
                        <a:spcBef>
                          <a:spcPct val="20000"/>
                        </a:spcBef>
                        <a:spcAft>
                          <a:spcPct val="0"/>
                        </a:spcAft>
                        <a:buChar char="•"/>
                        <a:defRPr sz="2800" b="0" i="0" u="none" kern="1200" baseline="0">
                          <a:solidFill>
                            <a:schemeClr val="tx1"/>
                          </a:solidFill>
                          <a:latin typeface="Arial" panose="020B0604020202020204" charset="-122"/>
                          <a:ea typeface="宋体" panose="02010600030101010101" pitchFamily="2" charset="-122"/>
                        </a:defRPr>
                      </a:lvl1pPr>
                      <a:lvl2pPr marL="742950" lvl="1" indent="-285750" algn="l">
                        <a:defRPr sz="2400" kern="1200"/>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eaLnBrk="1" hangingPunct="1">
                        <a:spcBef>
                          <a:spcPct val="0"/>
                        </a:spcBef>
                        <a:buNone/>
                      </a:pPr>
                      <a:r>
                        <a:rPr lang="zh-CN" altLang="en-US" sz="1050">
                          <a:solidFill>
                            <a:schemeClr val="tx1"/>
                          </a:solidFill>
                        </a:rPr>
                        <a:t>空格符</a:t>
                      </a:r>
                      <a:endParaRPr lang="zh-CN" altLang="en-US" sz="1050">
                        <a:solidFill>
                          <a:schemeClr val="tx1"/>
                        </a:solidFill>
                        <a:latin typeface="Times New Roman" panose="02020603050405020304" pitchFamily="18" charset="0"/>
                      </a:endParaRPr>
                    </a:p>
                  </a:txBody>
                  <a:tcPr marL="51425" marR="51425" marT="0" marB="0" anchor="ctr">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D5F4FF">
                        <a:alpha val="100000"/>
                      </a:srgbClr>
                    </a:solidFill>
                  </a:tcPr>
                </a:tc>
                <a:tc>
                  <a:txBody>
                    <a:bodyPr/>
                    <a:lstStyle>
                      <a:lvl1pPr marL="342900" lvl="0" indent="-342900" algn="l" defTabSz="914400" eaLnBrk="0" fontAlgn="base" latinLnBrk="0" hangingPunct="0">
                        <a:spcBef>
                          <a:spcPct val="20000"/>
                        </a:spcBef>
                        <a:spcAft>
                          <a:spcPct val="0"/>
                        </a:spcAft>
                        <a:buChar char="•"/>
                        <a:defRPr sz="2800" b="0" i="0" u="none" kern="1200" baseline="0">
                          <a:solidFill>
                            <a:schemeClr val="tx1"/>
                          </a:solidFill>
                          <a:latin typeface="Arial" panose="020B0604020202020204" charset="-122"/>
                          <a:ea typeface="宋体" panose="02010600030101010101" pitchFamily="2" charset="-122"/>
                        </a:defRPr>
                      </a:lvl1pPr>
                      <a:lvl2pPr marL="742950" lvl="1" indent="-285750" algn="l">
                        <a:defRPr sz="2400" kern="1200"/>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eaLnBrk="1" hangingPunct="1">
                        <a:spcBef>
                          <a:spcPct val="0"/>
                        </a:spcBef>
                        <a:buNone/>
                      </a:pPr>
                      <a:r>
                        <a:rPr lang="en-US" altLang="x-none" sz="1050" dirty="0">
                          <a:solidFill>
                            <a:schemeClr val="tx1"/>
                          </a:solidFill>
                        </a:rPr>
                        <a:t>&amp;nbsp;</a:t>
                      </a:r>
                      <a:endParaRPr lang="en-US" altLang="x-none" sz="1050" dirty="0">
                        <a:solidFill>
                          <a:schemeClr val="tx1"/>
                        </a:solidFill>
                        <a:latin typeface="Times New Roman" panose="02020603050405020304" pitchFamily="18" charset="0"/>
                      </a:endParaRPr>
                    </a:p>
                  </a:txBody>
                  <a:tcPr marL="51425" marR="51425" marT="0" marB="0">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D5F4FF">
                        <a:alpha val="100000"/>
                      </a:srgbClr>
                    </a:solidFill>
                  </a:tcPr>
                </a:tc>
              </a:tr>
              <a:tr h="191770">
                <a:tc>
                  <a:txBody>
                    <a:bodyPr/>
                    <a:lstStyle>
                      <a:lvl1pPr marL="342900" lvl="0" indent="-342900" algn="l" defTabSz="914400" eaLnBrk="0" fontAlgn="base" latinLnBrk="0" hangingPunct="0">
                        <a:spcBef>
                          <a:spcPct val="20000"/>
                        </a:spcBef>
                        <a:spcAft>
                          <a:spcPct val="0"/>
                        </a:spcAft>
                        <a:buChar char="•"/>
                        <a:defRPr sz="2800" b="0" i="0" u="none" kern="1200" baseline="0">
                          <a:solidFill>
                            <a:schemeClr val="tx1"/>
                          </a:solidFill>
                          <a:latin typeface="Arial" panose="020B0604020202020204" charset="-122"/>
                          <a:ea typeface="宋体" panose="02010600030101010101" pitchFamily="2" charset="-122"/>
                        </a:defRPr>
                      </a:lvl1pPr>
                      <a:lvl2pPr marL="742950" lvl="1" indent="-285750" algn="l">
                        <a:defRPr sz="2400" kern="1200"/>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eaLnBrk="1" hangingPunct="1">
                        <a:spcBef>
                          <a:spcPct val="0"/>
                        </a:spcBef>
                        <a:buNone/>
                      </a:pPr>
                      <a:r>
                        <a:rPr lang="en-US" altLang="x-none" sz="1050" dirty="0">
                          <a:solidFill>
                            <a:schemeClr val="tx1"/>
                          </a:solidFill>
                        </a:rPr>
                        <a:t>&lt; </a:t>
                      </a:r>
                      <a:endParaRPr lang="en-US" altLang="x-none" sz="1050" dirty="0">
                        <a:solidFill>
                          <a:schemeClr val="tx1"/>
                        </a:solidFill>
                        <a:latin typeface="Times New Roman" panose="02020603050405020304" pitchFamily="18" charset="0"/>
                      </a:endParaRPr>
                    </a:p>
                  </a:txBody>
                  <a:tcPr marL="51425" marR="51425" marT="0" marB="0" anchor="ctr">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D5F4FF">
                        <a:alpha val="100000"/>
                      </a:srgbClr>
                    </a:solidFill>
                  </a:tcPr>
                </a:tc>
                <a:tc>
                  <a:txBody>
                    <a:bodyPr/>
                    <a:lstStyle>
                      <a:lvl1pPr marL="342900" lvl="0" indent="-342900" algn="l" defTabSz="914400" eaLnBrk="0" fontAlgn="base" latinLnBrk="0" hangingPunct="0">
                        <a:spcBef>
                          <a:spcPct val="20000"/>
                        </a:spcBef>
                        <a:spcAft>
                          <a:spcPct val="0"/>
                        </a:spcAft>
                        <a:buChar char="•"/>
                        <a:defRPr sz="2800" b="0" i="0" u="none" kern="1200" baseline="0">
                          <a:solidFill>
                            <a:schemeClr val="tx1"/>
                          </a:solidFill>
                          <a:latin typeface="Arial" panose="020B0604020202020204" charset="-122"/>
                          <a:ea typeface="宋体" panose="02010600030101010101" pitchFamily="2" charset="-122"/>
                        </a:defRPr>
                      </a:lvl1pPr>
                      <a:lvl2pPr marL="742950" lvl="1" indent="-285750" algn="l">
                        <a:defRPr sz="2400" kern="1200"/>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eaLnBrk="1" hangingPunct="1">
                        <a:spcBef>
                          <a:spcPct val="0"/>
                        </a:spcBef>
                        <a:buNone/>
                      </a:pPr>
                      <a:r>
                        <a:rPr lang="zh-CN" altLang="en-US" sz="1050">
                          <a:solidFill>
                            <a:schemeClr val="tx1"/>
                          </a:solidFill>
                        </a:rPr>
                        <a:t>小于号</a:t>
                      </a:r>
                      <a:endParaRPr lang="zh-CN" altLang="en-US" sz="1050">
                        <a:solidFill>
                          <a:schemeClr val="tx1"/>
                        </a:solidFill>
                        <a:latin typeface="Times New Roman" panose="02020603050405020304" pitchFamily="18" charset="0"/>
                      </a:endParaRPr>
                    </a:p>
                  </a:txBody>
                  <a:tcPr marL="51425" marR="51425" marT="0" marB="0" anchor="ctr">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D5F4FF">
                        <a:alpha val="100000"/>
                      </a:srgbClr>
                    </a:solidFill>
                  </a:tcPr>
                </a:tc>
                <a:tc>
                  <a:txBody>
                    <a:bodyPr/>
                    <a:lstStyle>
                      <a:lvl1pPr marL="342900" lvl="0" indent="-342900" algn="l" defTabSz="914400" eaLnBrk="0" fontAlgn="base" latinLnBrk="0" hangingPunct="0">
                        <a:spcBef>
                          <a:spcPct val="20000"/>
                        </a:spcBef>
                        <a:spcAft>
                          <a:spcPct val="0"/>
                        </a:spcAft>
                        <a:buChar char="•"/>
                        <a:defRPr sz="2800" b="0" i="0" u="none" kern="1200" baseline="0">
                          <a:solidFill>
                            <a:schemeClr val="tx1"/>
                          </a:solidFill>
                          <a:latin typeface="Arial" panose="020B0604020202020204" charset="-122"/>
                          <a:ea typeface="宋体" panose="02010600030101010101" pitchFamily="2" charset="-122"/>
                        </a:defRPr>
                      </a:lvl1pPr>
                      <a:lvl2pPr marL="742950" lvl="1" indent="-285750" algn="l">
                        <a:defRPr sz="2400" kern="1200"/>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eaLnBrk="1" hangingPunct="1">
                        <a:spcBef>
                          <a:spcPct val="0"/>
                        </a:spcBef>
                        <a:buNone/>
                      </a:pPr>
                      <a:r>
                        <a:rPr lang="en-US" altLang="x-none" sz="1050" dirty="0">
                          <a:solidFill>
                            <a:schemeClr val="tx1"/>
                          </a:solidFill>
                        </a:rPr>
                        <a:t>&amp;lt;</a:t>
                      </a:r>
                      <a:endParaRPr lang="en-US" altLang="x-none" sz="1050" dirty="0">
                        <a:solidFill>
                          <a:schemeClr val="tx1"/>
                        </a:solidFill>
                        <a:latin typeface="Times New Roman" panose="02020603050405020304" pitchFamily="18" charset="0"/>
                      </a:endParaRPr>
                    </a:p>
                  </a:txBody>
                  <a:tcPr marL="51425" marR="51425" marT="0" marB="0">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D5F4FF">
                        <a:alpha val="100000"/>
                      </a:srgbClr>
                    </a:solidFill>
                  </a:tcPr>
                </a:tc>
              </a:tr>
              <a:tr h="160020">
                <a:tc>
                  <a:txBody>
                    <a:bodyPr/>
                    <a:lstStyle>
                      <a:lvl1pPr marL="342900" lvl="0" indent="-342900" algn="l" defTabSz="914400" eaLnBrk="0" fontAlgn="base" latinLnBrk="0" hangingPunct="0">
                        <a:spcBef>
                          <a:spcPct val="20000"/>
                        </a:spcBef>
                        <a:spcAft>
                          <a:spcPct val="0"/>
                        </a:spcAft>
                        <a:buChar char="•"/>
                        <a:defRPr sz="2800" b="0" i="0" u="none" kern="1200" baseline="0">
                          <a:solidFill>
                            <a:schemeClr val="tx1"/>
                          </a:solidFill>
                          <a:latin typeface="Arial" panose="020B0604020202020204" charset="-122"/>
                          <a:ea typeface="宋体" panose="02010600030101010101" pitchFamily="2" charset="-122"/>
                        </a:defRPr>
                      </a:lvl1pPr>
                      <a:lvl2pPr marL="742950" lvl="1" indent="-285750" algn="l">
                        <a:defRPr sz="2400" kern="1200"/>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eaLnBrk="1" hangingPunct="1">
                        <a:spcBef>
                          <a:spcPct val="0"/>
                        </a:spcBef>
                        <a:buNone/>
                      </a:pPr>
                      <a:r>
                        <a:rPr lang="en-US" altLang="x-none" sz="1050" dirty="0">
                          <a:solidFill>
                            <a:schemeClr val="tx1"/>
                          </a:solidFill>
                        </a:rPr>
                        <a:t>&gt; </a:t>
                      </a:r>
                      <a:endParaRPr lang="en-US" altLang="x-none" sz="1050" dirty="0">
                        <a:solidFill>
                          <a:schemeClr val="tx1"/>
                        </a:solidFill>
                        <a:latin typeface="Times New Roman" panose="02020603050405020304" pitchFamily="18" charset="0"/>
                      </a:endParaRPr>
                    </a:p>
                  </a:txBody>
                  <a:tcPr marL="51425" marR="51425" marT="0" marB="0" anchor="ctr">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D5F4FF">
                        <a:alpha val="100000"/>
                      </a:srgbClr>
                    </a:solidFill>
                  </a:tcPr>
                </a:tc>
                <a:tc>
                  <a:txBody>
                    <a:bodyPr/>
                    <a:lstStyle>
                      <a:lvl1pPr marL="342900" lvl="0" indent="-342900" algn="l" defTabSz="914400" eaLnBrk="0" fontAlgn="base" latinLnBrk="0" hangingPunct="0">
                        <a:spcBef>
                          <a:spcPct val="20000"/>
                        </a:spcBef>
                        <a:spcAft>
                          <a:spcPct val="0"/>
                        </a:spcAft>
                        <a:buChar char="•"/>
                        <a:defRPr sz="2800" b="0" i="0" u="none" kern="1200" baseline="0">
                          <a:solidFill>
                            <a:schemeClr val="tx1"/>
                          </a:solidFill>
                          <a:latin typeface="Arial" panose="020B0604020202020204" charset="-122"/>
                          <a:ea typeface="宋体" panose="02010600030101010101" pitchFamily="2" charset="-122"/>
                        </a:defRPr>
                      </a:lvl1pPr>
                      <a:lvl2pPr marL="742950" lvl="1" indent="-285750" algn="l">
                        <a:defRPr sz="2400" kern="1200"/>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algn="just" eaLnBrk="1" hangingPunct="1">
                        <a:spcBef>
                          <a:spcPct val="0"/>
                        </a:spcBef>
                        <a:buNone/>
                      </a:pPr>
                      <a:r>
                        <a:rPr lang="zh-CN" altLang="en-US" sz="1050">
                          <a:solidFill>
                            <a:schemeClr val="tx1"/>
                          </a:solidFill>
                        </a:rPr>
                        <a:t>大于号</a:t>
                      </a:r>
                      <a:endParaRPr lang="zh-CN" altLang="en-US" sz="1050">
                        <a:solidFill>
                          <a:schemeClr val="tx1"/>
                        </a:solidFill>
                        <a:latin typeface="Times New Roman" panose="02020603050405020304" pitchFamily="18" charset="0"/>
                      </a:endParaRPr>
                    </a:p>
                  </a:txBody>
                  <a:tcPr marL="51425" marR="51425" marT="0" marB="0" anchor="ctr">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D5F4FF">
                        <a:alpha val="100000"/>
                      </a:srgbClr>
                    </a:solidFill>
                  </a:tcPr>
                </a:tc>
                <a:tc>
                  <a:txBody>
                    <a:bodyPr/>
                    <a:lstStyle>
                      <a:lvl1pPr marL="342900" lvl="0" indent="-342900" algn="l" defTabSz="914400" eaLnBrk="0" fontAlgn="base" latinLnBrk="0" hangingPunct="0">
                        <a:spcBef>
                          <a:spcPct val="20000"/>
                        </a:spcBef>
                        <a:spcAft>
                          <a:spcPct val="0"/>
                        </a:spcAft>
                        <a:buChar char="•"/>
                        <a:defRPr sz="2800" b="0" i="0" u="none" kern="1200" baseline="0">
                          <a:solidFill>
                            <a:schemeClr val="tx1"/>
                          </a:solidFill>
                          <a:latin typeface="Arial" panose="020B0604020202020204" charset="-122"/>
                          <a:ea typeface="宋体" panose="02010600030101010101" pitchFamily="2" charset="-122"/>
                        </a:defRPr>
                      </a:lvl1pPr>
                      <a:lvl2pPr marL="742950" lvl="1" indent="-285750" algn="l">
                        <a:defRPr sz="2400" kern="1200"/>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algn="just" eaLnBrk="1" hangingPunct="1">
                        <a:spcBef>
                          <a:spcPct val="0"/>
                        </a:spcBef>
                        <a:buNone/>
                      </a:pPr>
                      <a:r>
                        <a:rPr lang="en-US" altLang="x-none" sz="1050" dirty="0">
                          <a:solidFill>
                            <a:schemeClr val="tx1"/>
                          </a:solidFill>
                        </a:rPr>
                        <a:t>&amp;gt;</a:t>
                      </a:r>
                      <a:endParaRPr lang="en-US" altLang="x-none" sz="1050" dirty="0">
                        <a:solidFill>
                          <a:schemeClr val="tx1"/>
                        </a:solidFill>
                        <a:latin typeface="Times New Roman" panose="02020603050405020304" pitchFamily="18" charset="0"/>
                      </a:endParaRPr>
                    </a:p>
                  </a:txBody>
                  <a:tcPr marL="51425" marR="51425" marT="0" marB="0">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D5F4FF">
                        <a:alpha val="100000"/>
                      </a:srgbClr>
                    </a:solidFill>
                  </a:tcPr>
                </a:tc>
              </a:tr>
              <a:tr h="189865">
                <a:tc>
                  <a:txBody>
                    <a:bodyPr/>
                    <a:lstStyle>
                      <a:lvl1pPr marL="342900" lvl="0" indent="-342900" algn="l" defTabSz="914400" eaLnBrk="0" fontAlgn="base" latinLnBrk="0" hangingPunct="0">
                        <a:spcBef>
                          <a:spcPct val="20000"/>
                        </a:spcBef>
                        <a:spcAft>
                          <a:spcPct val="0"/>
                        </a:spcAft>
                        <a:buChar char="•"/>
                        <a:defRPr sz="2800" b="0" i="0" u="none" kern="1200" baseline="0">
                          <a:solidFill>
                            <a:schemeClr val="tx1"/>
                          </a:solidFill>
                          <a:latin typeface="Arial" panose="020B0604020202020204" charset="-122"/>
                          <a:ea typeface="宋体" panose="02010600030101010101" pitchFamily="2" charset="-122"/>
                        </a:defRPr>
                      </a:lvl1pPr>
                      <a:lvl2pPr marL="742950" lvl="1" indent="-285750" algn="l">
                        <a:defRPr sz="2400" kern="1200"/>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eaLnBrk="1" hangingPunct="1">
                        <a:spcBef>
                          <a:spcPct val="0"/>
                        </a:spcBef>
                        <a:buNone/>
                      </a:pPr>
                      <a:r>
                        <a:rPr lang="en-US" altLang="x-none" sz="1050" dirty="0">
                          <a:solidFill>
                            <a:srgbClr val="000000"/>
                          </a:solidFill>
                        </a:rPr>
                        <a:t>&amp;</a:t>
                      </a:r>
                      <a:endParaRPr lang="en-US" altLang="x-none" sz="1050" dirty="0">
                        <a:solidFill>
                          <a:srgbClr val="000000"/>
                        </a:solidFill>
                        <a:latin typeface="Times New Roman" panose="02020603050405020304" pitchFamily="18" charset="0"/>
                      </a:endParaRPr>
                    </a:p>
                  </a:txBody>
                  <a:tcPr marL="51425" marR="51425" marT="0" marB="0" anchor="ctr">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D5F4FF">
                        <a:alpha val="100000"/>
                      </a:srgbClr>
                    </a:solidFill>
                  </a:tcPr>
                </a:tc>
                <a:tc>
                  <a:txBody>
                    <a:bodyPr/>
                    <a:lstStyle>
                      <a:lvl1pPr marL="342900" lvl="0" indent="-342900" algn="l" defTabSz="914400" eaLnBrk="0" fontAlgn="base" latinLnBrk="0" hangingPunct="0">
                        <a:spcBef>
                          <a:spcPct val="20000"/>
                        </a:spcBef>
                        <a:spcAft>
                          <a:spcPct val="0"/>
                        </a:spcAft>
                        <a:buChar char="•"/>
                        <a:defRPr sz="2800" b="0" i="0" u="none" kern="1200" baseline="0">
                          <a:solidFill>
                            <a:schemeClr val="tx1"/>
                          </a:solidFill>
                          <a:latin typeface="Arial" panose="020B0604020202020204" charset="-122"/>
                          <a:ea typeface="宋体" panose="02010600030101010101" pitchFamily="2" charset="-122"/>
                        </a:defRPr>
                      </a:lvl1pPr>
                      <a:lvl2pPr marL="742950" lvl="1" indent="-285750" algn="l">
                        <a:defRPr sz="2400" kern="1200"/>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eaLnBrk="1" hangingPunct="1">
                        <a:spcBef>
                          <a:spcPct val="0"/>
                        </a:spcBef>
                        <a:buNone/>
                      </a:pPr>
                      <a:r>
                        <a:rPr lang="zh-CN" altLang="en-US" sz="1050">
                          <a:solidFill>
                            <a:srgbClr val="000000"/>
                          </a:solidFill>
                        </a:rPr>
                        <a:t>和号</a:t>
                      </a:r>
                      <a:endParaRPr lang="zh-CN" altLang="en-US" sz="1050">
                        <a:solidFill>
                          <a:srgbClr val="000000"/>
                        </a:solidFill>
                        <a:latin typeface="Times New Roman" panose="02020603050405020304" pitchFamily="18" charset="0"/>
                      </a:endParaRPr>
                    </a:p>
                  </a:txBody>
                  <a:tcPr marL="51425" marR="51425" marT="0" marB="0" anchor="ctr">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D5F4FF">
                        <a:alpha val="100000"/>
                      </a:srgbClr>
                    </a:solidFill>
                  </a:tcPr>
                </a:tc>
                <a:tc>
                  <a:txBody>
                    <a:bodyPr/>
                    <a:lstStyle>
                      <a:lvl1pPr marL="342900" lvl="0" indent="-342900" algn="l" defTabSz="914400" eaLnBrk="0" fontAlgn="base" latinLnBrk="0" hangingPunct="0">
                        <a:spcBef>
                          <a:spcPct val="20000"/>
                        </a:spcBef>
                        <a:spcAft>
                          <a:spcPct val="0"/>
                        </a:spcAft>
                        <a:buChar char="•"/>
                        <a:defRPr sz="2800" b="0" i="0" u="none" kern="1200" baseline="0">
                          <a:solidFill>
                            <a:schemeClr val="tx1"/>
                          </a:solidFill>
                          <a:latin typeface="Arial" panose="020B0604020202020204" charset="-122"/>
                          <a:ea typeface="宋体" panose="02010600030101010101" pitchFamily="2" charset="-122"/>
                        </a:defRPr>
                      </a:lvl1pPr>
                      <a:lvl2pPr marL="742950" lvl="1" indent="-285750" algn="l">
                        <a:defRPr sz="2400" kern="1200"/>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eaLnBrk="1" hangingPunct="1">
                        <a:spcBef>
                          <a:spcPct val="0"/>
                        </a:spcBef>
                        <a:buNone/>
                      </a:pPr>
                      <a:r>
                        <a:rPr lang="en-US" altLang="x-none" sz="1050" dirty="0">
                          <a:solidFill>
                            <a:srgbClr val="000000"/>
                          </a:solidFill>
                        </a:rPr>
                        <a:t>&amp;amp;</a:t>
                      </a:r>
                      <a:endParaRPr lang="en-US" altLang="x-none" sz="1050" dirty="0">
                        <a:solidFill>
                          <a:srgbClr val="000000"/>
                        </a:solidFill>
                        <a:latin typeface="Times New Roman" panose="02020603050405020304" pitchFamily="18" charset="0"/>
                      </a:endParaRPr>
                    </a:p>
                  </a:txBody>
                  <a:tcPr marL="51425" marR="51425" marT="0" marB="0">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D5F4FF">
                        <a:alpha val="100000"/>
                      </a:srgbClr>
                    </a:solidFill>
                  </a:tcPr>
                </a:tc>
              </a:tr>
              <a:tr h="192405">
                <a:tc>
                  <a:txBody>
                    <a:bodyPr/>
                    <a:lstStyle>
                      <a:lvl1pPr marL="342900" lvl="0" indent="-342900" algn="l" defTabSz="914400" eaLnBrk="0" fontAlgn="base" latinLnBrk="0" hangingPunct="0">
                        <a:spcBef>
                          <a:spcPct val="20000"/>
                        </a:spcBef>
                        <a:spcAft>
                          <a:spcPct val="0"/>
                        </a:spcAft>
                        <a:buChar char="•"/>
                        <a:defRPr sz="2800" b="0" i="0" u="none" kern="1200" baseline="0">
                          <a:solidFill>
                            <a:schemeClr val="tx1"/>
                          </a:solidFill>
                          <a:latin typeface="Arial" panose="020B0604020202020204" charset="-122"/>
                          <a:ea typeface="宋体" panose="02010600030101010101" pitchFamily="2" charset="-122"/>
                        </a:defRPr>
                      </a:lvl1pPr>
                      <a:lvl2pPr marL="742950" lvl="1" indent="-285750" algn="l">
                        <a:defRPr sz="2400" kern="1200"/>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eaLnBrk="1" hangingPunct="1">
                        <a:spcBef>
                          <a:spcPct val="0"/>
                        </a:spcBef>
                        <a:buNone/>
                      </a:pPr>
                      <a:r>
                        <a:rPr lang="zh-CN" altLang="en-US" sz="1050">
                          <a:solidFill>
                            <a:srgbClr val="000000"/>
                          </a:solidFill>
                        </a:rPr>
                        <a:t>￥</a:t>
                      </a:r>
                      <a:endParaRPr lang="zh-CN" altLang="en-US" sz="1050">
                        <a:solidFill>
                          <a:srgbClr val="000000"/>
                        </a:solidFill>
                        <a:latin typeface="Times New Roman" panose="02020603050405020304" pitchFamily="18" charset="0"/>
                      </a:endParaRPr>
                    </a:p>
                  </a:txBody>
                  <a:tcPr marL="51425" marR="51425" marT="0" marB="0" anchor="ctr">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D5F4FF">
                        <a:alpha val="100000"/>
                      </a:srgbClr>
                    </a:solidFill>
                  </a:tcPr>
                </a:tc>
                <a:tc>
                  <a:txBody>
                    <a:bodyPr/>
                    <a:lstStyle>
                      <a:lvl1pPr marL="342900" lvl="0" indent="-342900" algn="l" defTabSz="914400" eaLnBrk="0" fontAlgn="base" latinLnBrk="0" hangingPunct="0">
                        <a:spcBef>
                          <a:spcPct val="20000"/>
                        </a:spcBef>
                        <a:spcAft>
                          <a:spcPct val="0"/>
                        </a:spcAft>
                        <a:buChar char="•"/>
                        <a:defRPr sz="2800" b="0" i="0" u="none" kern="1200" baseline="0">
                          <a:solidFill>
                            <a:schemeClr val="tx1"/>
                          </a:solidFill>
                          <a:latin typeface="Arial" panose="020B0604020202020204" charset="-122"/>
                          <a:ea typeface="宋体" panose="02010600030101010101" pitchFamily="2" charset="-122"/>
                        </a:defRPr>
                      </a:lvl1pPr>
                      <a:lvl2pPr marL="742950" lvl="1" indent="-285750" algn="l">
                        <a:defRPr sz="2400" kern="1200"/>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eaLnBrk="1" hangingPunct="1">
                        <a:spcBef>
                          <a:spcPct val="0"/>
                        </a:spcBef>
                        <a:buNone/>
                      </a:pPr>
                      <a:r>
                        <a:rPr lang="zh-CN" altLang="en-US" sz="1050">
                          <a:solidFill>
                            <a:srgbClr val="000000"/>
                          </a:solidFill>
                        </a:rPr>
                        <a:t>人民币</a:t>
                      </a:r>
                      <a:endParaRPr lang="zh-CN" altLang="en-US" sz="1050">
                        <a:solidFill>
                          <a:srgbClr val="000000"/>
                        </a:solidFill>
                        <a:latin typeface="Times New Roman" panose="02020603050405020304" pitchFamily="18" charset="0"/>
                      </a:endParaRPr>
                    </a:p>
                  </a:txBody>
                  <a:tcPr marL="51425" marR="51425" marT="0" marB="0" anchor="ctr">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D5F4FF">
                        <a:alpha val="100000"/>
                      </a:srgbClr>
                    </a:solidFill>
                  </a:tcPr>
                </a:tc>
                <a:tc>
                  <a:txBody>
                    <a:bodyPr/>
                    <a:lstStyle>
                      <a:lvl1pPr marL="342900" lvl="0" indent="-342900" algn="l" defTabSz="914400" eaLnBrk="0" fontAlgn="base" latinLnBrk="0" hangingPunct="0">
                        <a:spcBef>
                          <a:spcPct val="20000"/>
                        </a:spcBef>
                        <a:spcAft>
                          <a:spcPct val="0"/>
                        </a:spcAft>
                        <a:buChar char="•"/>
                        <a:defRPr sz="2800" b="0" i="0" u="none" kern="1200" baseline="0">
                          <a:solidFill>
                            <a:schemeClr val="tx1"/>
                          </a:solidFill>
                          <a:latin typeface="Arial" panose="020B0604020202020204" charset="-122"/>
                          <a:ea typeface="宋体" panose="02010600030101010101" pitchFamily="2" charset="-122"/>
                        </a:defRPr>
                      </a:lvl1pPr>
                      <a:lvl2pPr marL="742950" lvl="1" indent="-285750" algn="l">
                        <a:defRPr sz="2400" kern="1200"/>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eaLnBrk="1" hangingPunct="1">
                        <a:spcBef>
                          <a:spcPct val="0"/>
                        </a:spcBef>
                        <a:buNone/>
                      </a:pPr>
                      <a:r>
                        <a:rPr lang="en-US" altLang="x-none" sz="1050" dirty="0">
                          <a:solidFill>
                            <a:srgbClr val="000000"/>
                          </a:solidFill>
                        </a:rPr>
                        <a:t>&amp;yen;</a:t>
                      </a:r>
                      <a:endParaRPr lang="en-US" altLang="x-none" sz="1050" dirty="0">
                        <a:solidFill>
                          <a:srgbClr val="000000"/>
                        </a:solidFill>
                        <a:latin typeface="Times New Roman" panose="02020603050405020304" pitchFamily="18" charset="0"/>
                      </a:endParaRPr>
                    </a:p>
                  </a:txBody>
                  <a:tcPr marL="51425" marR="51425" marT="0" marB="0">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D5F4FF">
                        <a:alpha val="100000"/>
                      </a:srgbClr>
                    </a:solidFill>
                  </a:tcPr>
                </a:tc>
              </a:tr>
              <a:tr h="191770">
                <a:tc>
                  <a:txBody>
                    <a:bodyPr/>
                    <a:lstStyle>
                      <a:lvl1pPr marL="342900" lvl="0" indent="-342900" algn="l" defTabSz="914400" eaLnBrk="0" fontAlgn="base" latinLnBrk="0" hangingPunct="0">
                        <a:spcBef>
                          <a:spcPct val="20000"/>
                        </a:spcBef>
                        <a:spcAft>
                          <a:spcPct val="0"/>
                        </a:spcAft>
                        <a:buChar char="•"/>
                        <a:defRPr sz="2800" b="0" i="0" u="none" kern="1200" baseline="0">
                          <a:solidFill>
                            <a:schemeClr val="tx1"/>
                          </a:solidFill>
                          <a:latin typeface="Arial" panose="020B0604020202020204" charset="-122"/>
                          <a:ea typeface="宋体" panose="02010600030101010101" pitchFamily="2" charset="-122"/>
                        </a:defRPr>
                      </a:lvl1pPr>
                      <a:lvl2pPr marL="742950" lvl="1" indent="-285750" algn="l">
                        <a:defRPr sz="2400" kern="1200"/>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eaLnBrk="1" hangingPunct="1">
                        <a:spcBef>
                          <a:spcPct val="0"/>
                        </a:spcBef>
                        <a:buNone/>
                      </a:pPr>
                      <a:r>
                        <a:rPr lang="en-US" altLang="x-none" sz="1050" dirty="0">
                          <a:solidFill>
                            <a:schemeClr val="tx1"/>
                          </a:solidFill>
                        </a:rPr>
                        <a:t>©</a:t>
                      </a:r>
                      <a:endParaRPr lang="en-US" altLang="x-none" sz="1050" dirty="0">
                        <a:solidFill>
                          <a:schemeClr val="tx1"/>
                        </a:solidFill>
                        <a:latin typeface="Times New Roman" panose="02020603050405020304" pitchFamily="18" charset="0"/>
                      </a:endParaRPr>
                    </a:p>
                  </a:txBody>
                  <a:tcPr marL="51425" marR="51425" marT="0" marB="0" anchor="ctr">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D5F4FF">
                        <a:alpha val="100000"/>
                      </a:srgbClr>
                    </a:solidFill>
                  </a:tcPr>
                </a:tc>
                <a:tc>
                  <a:txBody>
                    <a:bodyPr/>
                    <a:lstStyle>
                      <a:lvl1pPr marL="342900" lvl="0" indent="-342900" algn="l" defTabSz="914400" eaLnBrk="0" fontAlgn="base" latinLnBrk="0" hangingPunct="0">
                        <a:spcBef>
                          <a:spcPct val="20000"/>
                        </a:spcBef>
                        <a:spcAft>
                          <a:spcPct val="0"/>
                        </a:spcAft>
                        <a:buChar char="•"/>
                        <a:defRPr sz="2800" b="0" i="0" u="none" kern="1200" baseline="0">
                          <a:solidFill>
                            <a:schemeClr val="tx1"/>
                          </a:solidFill>
                          <a:latin typeface="Arial" panose="020B0604020202020204" charset="-122"/>
                          <a:ea typeface="宋体" panose="02010600030101010101" pitchFamily="2" charset="-122"/>
                        </a:defRPr>
                      </a:lvl1pPr>
                      <a:lvl2pPr marL="742950" lvl="1" indent="-285750" algn="l">
                        <a:defRPr sz="2400" kern="1200"/>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eaLnBrk="1" hangingPunct="1">
                        <a:spcBef>
                          <a:spcPct val="0"/>
                        </a:spcBef>
                        <a:buNone/>
                      </a:pPr>
                      <a:r>
                        <a:rPr lang="zh-CN" altLang="en-US" sz="1050">
                          <a:solidFill>
                            <a:schemeClr val="tx1"/>
                          </a:solidFill>
                        </a:rPr>
                        <a:t>版权</a:t>
                      </a:r>
                      <a:endParaRPr lang="zh-CN" altLang="en-US" sz="1050">
                        <a:solidFill>
                          <a:schemeClr val="tx1"/>
                        </a:solidFill>
                        <a:latin typeface="Times New Roman" panose="02020603050405020304" pitchFamily="18" charset="0"/>
                      </a:endParaRPr>
                    </a:p>
                  </a:txBody>
                  <a:tcPr marL="51425" marR="51425" marT="0" marB="0" anchor="ctr">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D5F4FF">
                        <a:alpha val="100000"/>
                      </a:srgbClr>
                    </a:solidFill>
                  </a:tcPr>
                </a:tc>
                <a:tc>
                  <a:txBody>
                    <a:bodyPr/>
                    <a:lstStyle>
                      <a:lvl1pPr marL="342900" lvl="0" indent="-342900" algn="l" defTabSz="914400" eaLnBrk="0" fontAlgn="base" latinLnBrk="0" hangingPunct="0">
                        <a:spcBef>
                          <a:spcPct val="20000"/>
                        </a:spcBef>
                        <a:spcAft>
                          <a:spcPct val="0"/>
                        </a:spcAft>
                        <a:buChar char="•"/>
                        <a:defRPr sz="2800" b="0" i="0" u="none" kern="1200" baseline="0">
                          <a:solidFill>
                            <a:schemeClr val="tx1"/>
                          </a:solidFill>
                          <a:latin typeface="Arial" panose="020B0604020202020204" charset="-122"/>
                          <a:ea typeface="宋体" panose="02010600030101010101" pitchFamily="2" charset="-122"/>
                        </a:defRPr>
                      </a:lvl1pPr>
                      <a:lvl2pPr marL="742950" lvl="1" indent="-285750" algn="l">
                        <a:defRPr sz="2400" kern="1200"/>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eaLnBrk="1" hangingPunct="1">
                        <a:spcBef>
                          <a:spcPct val="0"/>
                        </a:spcBef>
                        <a:buNone/>
                      </a:pPr>
                      <a:r>
                        <a:rPr lang="en-US" altLang="x-none" sz="1050" dirty="0">
                          <a:solidFill>
                            <a:schemeClr val="tx1"/>
                          </a:solidFill>
                        </a:rPr>
                        <a:t>&amp;copy;</a:t>
                      </a:r>
                      <a:endParaRPr lang="en-US" altLang="x-none" sz="1050" dirty="0">
                        <a:solidFill>
                          <a:schemeClr val="tx1"/>
                        </a:solidFill>
                        <a:latin typeface="Times New Roman" panose="02020603050405020304" pitchFamily="18" charset="0"/>
                      </a:endParaRPr>
                    </a:p>
                  </a:txBody>
                  <a:tcPr marL="51425" marR="51425" marT="0" marB="0">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D5F4FF">
                        <a:alpha val="100000"/>
                      </a:srgbClr>
                    </a:solidFill>
                  </a:tcPr>
                </a:tc>
              </a:tr>
              <a:tr h="191135">
                <a:tc>
                  <a:txBody>
                    <a:bodyPr/>
                    <a:lstStyle>
                      <a:lvl1pPr marL="342900" lvl="0" indent="-342900" algn="l" defTabSz="914400" eaLnBrk="0" fontAlgn="base" latinLnBrk="0" hangingPunct="0">
                        <a:spcBef>
                          <a:spcPct val="20000"/>
                        </a:spcBef>
                        <a:spcAft>
                          <a:spcPct val="0"/>
                        </a:spcAft>
                        <a:buChar char="•"/>
                        <a:defRPr sz="2800" b="0" i="0" u="none" kern="1200" baseline="0">
                          <a:solidFill>
                            <a:schemeClr val="tx1"/>
                          </a:solidFill>
                          <a:latin typeface="Arial" panose="020B0604020202020204" charset="-122"/>
                          <a:ea typeface="宋体" panose="02010600030101010101" pitchFamily="2" charset="-122"/>
                        </a:defRPr>
                      </a:lvl1pPr>
                      <a:lvl2pPr marL="742950" lvl="1" indent="-285750" algn="l">
                        <a:defRPr sz="2400" kern="1200"/>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eaLnBrk="1" hangingPunct="1">
                        <a:spcBef>
                          <a:spcPct val="0"/>
                        </a:spcBef>
                        <a:buNone/>
                      </a:pPr>
                      <a:r>
                        <a:rPr lang="en-US" altLang="x-none" sz="1050" dirty="0">
                          <a:solidFill>
                            <a:schemeClr val="tx1"/>
                          </a:solidFill>
                        </a:rPr>
                        <a:t>®</a:t>
                      </a:r>
                      <a:endParaRPr lang="en-US" altLang="x-none" sz="1050" dirty="0">
                        <a:solidFill>
                          <a:schemeClr val="tx1"/>
                        </a:solidFill>
                        <a:latin typeface="Times New Roman" panose="02020603050405020304" pitchFamily="18" charset="0"/>
                      </a:endParaRPr>
                    </a:p>
                  </a:txBody>
                  <a:tcPr marL="51425" marR="51425" marT="0" marB="0" anchor="ctr">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D5F4FF">
                        <a:alpha val="100000"/>
                      </a:srgbClr>
                    </a:solidFill>
                  </a:tcPr>
                </a:tc>
                <a:tc>
                  <a:txBody>
                    <a:bodyPr/>
                    <a:lstStyle>
                      <a:lvl1pPr marL="342900" lvl="0" indent="-342900" algn="l" defTabSz="914400" eaLnBrk="0" fontAlgn="base" latinLnBrk="0" hangingPunct="0">
                        <a:spcBef>
                          <a:spcPct val="20000"/>
                        </a:spcBef>
                        <a:spcAft>
                          <a:spcPct val="0"/>
                        </a:spcAft>
                        <a:buChar char="•"/>
                        <a:defRPr sz="2800" b="0" i="0" u="none" kern="1200" baseline="0">
                          <a:solidFill>
                            <a:schemeClr val="tx1"/>
                          </a:solidFill>
                          <a:latin typeface="Arial" panose="020B0604020202020204" charset="-122"/>
                          <a:ea typeface="宋体" panose="02010600030101010101" pitchFamily="2" charset="-122"/>
                        </a:defRPr>
                      </a:lvl1pPr>
                      <a:lvl2pPr marL="742950" lvl="1" indent="-285750" algn="l">
                        <a:defRPr sz="2400" kern="1200"/>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eaLnBrk="1" hangingPunct="1">
                        <a:spcBef>
                          <a:spcPct val="0"/>
                        </a:spcBef>
                        <a:buNone/>
                      </a:pPr>
                      <a:r>
                        <a:rPr lang="zh-CN" altLang="en-US" sz="1050">
                          <a:solidFill>
                            <a:schemeClr val="tx1"/>
                          </a:solidFill>
                        </a:rPr>
                        <a:t>注册商标</a:t>
                      </a:r>
                      <a:endParaRPr lang="zh-CN" altLang="en-US" sz="1050">
                        <a:solidFill>
                          <a:schemeClr val="tx1"/>
                        </a:solidFill>
                        <a:latin typeface="Times New Roman" panose="02020603050405020304" pitchFamily="18" charset="0"/>
                      </a:endParaRPr>
                    </a:p>
                  </a:txBody>
                  <a:tcPr marL="51425" marR="51425" marT="0" marB="0" anchor="ctr">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D5F4FF">
                        <a:alpha val="100000"/>
                      </a:srgbClr>
                    </a:solidFill>
                  </a:tcPr>
                </a:tc>
                <a:tc>
                  <a:txBody>
                    <a:bodyPr/>
                    <a:lstStyle>
                      <a:lvl1pPr marL="342900" lvl="0" indent="-342900" algn="l" defTabSz="914400" eaLnBrk="0" fontAlgn="base" latinLnBrk="0" hangingPunct="0">
                        <a:spcBef>
                          <a:spcPct val="20000"/>
                        </a:spcBef>
                        <a:spcAft>
                          <a:spcPct val="0"/>
                        </a:spcAft>
                        <a:buChar char="•"/>
                        <a:defRPr sz="2800" b="0" i="0" u="none" kern="1200" baseline="0">
                          <a:solidFill>
                            <a:schemeClr val="tx1"/>
                          </a:solidFill>
                          <a:latin typeface="Arial" panose="020B0604020202020204" charset="-122"/>
                          <a:ea typeface="宋体" panose="02010600030101010101" pitchFamily="2" charset="-122"/>
                        </a:defRPr>
                      </a:lvl1pPr>
                      <a:lvl2pPr marL="742950" lvl="1" indent="-285750" algn="l">
                        <a:defRPr sz="2400" kern="1200"/>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eaLnBrk="1" hangingPunct="1">
                        <a:spcBef>
                          <a:spcPct val="0"/>
                        </a:spcBef>
                        <a:buNone/>
                      </a:pPr>
                      <a:r>
                        <a:rPr lang="en-US" altLang="x-none" sz="1050" dirty="0">
                          <a:solidFill>
                            <a:schemeClr val="tx1"/>
                          </a:solidFill>
                        </a:rPr>
                        <a:t>&amp;reg;</a:t>
                      </a:r>
                      <a:endParaRPr lang="en-US" altLang="x-none" sz="1050" dirty="0">
                        <a:solidFill>
                          <a:schemeClr val="tx1"/>
                        </a:solidFill>
                        <a:latin typeface="Times New Roman" panose="02020603050405020304" pitchFamily="18" charset="0"/>
                      </a:endParaRPr>
                    </a:p>
                  </a:txBody>
                  <a:tcPr marL="51425" marR="51425" marT="0" marB="0">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D5F4FF">
                        <a:alpha val="100000"/>
                      </a:srgbClr>
                    </a:solidFill>
                  </a:tcPr>
                </a:tc>
              </a:tr>
              <a:tr h="193675">
                <a:tc>
                  <a:txBody>
                    <a:bodyPr/>
                    <a:lstStyle>
                      <a:lvl1pPr marL="342900" lvl="0" indent="-342900" algn="l" defTabSz="914400" eaLnBrk="0" fontAlgn="base" latinLnBrk="0" hangingPunct="0">
                        <a:spcBef>
                          <a:spcPct val="20000"/>
                        </a:spcBef>
                        <a:spcAft>
                          <a:spcPct val="0"/>
                        </a:spcAft>
                        <a:buChar char="•"/>
                        <a:defRPr sz="2800" b="0" i="0" u="none" kern="1200" baseline="0">
                          <a:solidFill>
                            <a:schemeClr val="tx1"/>
                          </a:solidFill>
                          <a:latin typeface="Arial" panose="020B0604020202020204" charset="-122"/>
                          <a:ea typeface="宋体" panose="02010600030101010101" pitchFamily="2" charset="-122"/>
                        </a:defRPr>
                      </a:lvl1pPr>
                      <a:lvl2pPr marL="742950" lvl="1" indent="-285750" algn="l">
                        <a:defRPr sz="2400" kern="1200"/>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eaLnBrk="1" hangingPunct="1">
                        <a:spcBef>
                          <a:spcPct val="0"/>
                        </a:spcBef>
                        <a:buNone/>
                      </a:pPr>
                      <a:r>
                        <a:rPr lang="en-US" altLang="x-none" sz="1050" dirty="0">
                          <a:solidFill>
                            <a:srgbClr val="000000"/>
                          </a:solidFill>
                        </a:rPr>
                        <a:t>°</a:t>
                      </a:r>
                      <a:endParaRPr lang="en-US" altLang="x-none" sz="1050" dirty="0">
                        <a:solidFill>
                          <a:srgbClr val="000000"/>
                        </a:solidFill>
                        <a:latin typeface="Times New Roman" panose="02020603050405020304" pitchFamily="18" charset="0"/>
                      </a:endParaRPr>
                    </a:p>
                  </a:txBody>
                  <a:tcPr marL="51425" marR="51425" marT="0" marB="0" anchor="ctr">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D5F4FF">
                        <a:alpha val="100000"/>
                      </a:srgbClr>
                    </a:solidFill>
                  </a:tcPr>
                </a:tc>
                <a:tc>
                  <a:txBody>
                    <a:bodyPr/>
                    <a:lstStyle>
                      <a:lvl1pPr marL="342900" lvl="0" indent="-342900" algn="l" defTabSz="914400" eaLnBrk="0" fontAlgn="base" latinLnBrk="0" hangingPunct="0">
                        <a:spcBef>
                          <a:spcPct val="20000"/>
                        </a:spcBef>
                        <a:spcAft>
                          <a:spcPct val="0"/>
                        </a:spcAft>
                        <a:buChar char="•"/>
                        <a:defRPr sz="2800" b="0" i="0" u="none" kern="1200" baseline="0">
                          <a:solidFill>
                            <a:schemeClr val="tx1"/>
                          </a:solidFill>
                          <a:latin typeface="Arial" panose="020B0604020202020204" charset="-122"/>
                          <a:ea typeface="宋体" panose="02010600030101010101" pitchFamily="2" charset="-122"/>
                        </a:defRPr>
                      </a:lvl1pPr>
                      <a:lvl2pPr marL="742950" lvl="1" indent="-285750" algn="l">
                        <a:defRPr sz="2400" kern="1200"/>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eaLnBrk="1" hangingPunct="1">
                        <a:spcBef>
                          <a:spcPct val="0"/>
                        </a:spcBef>
                        <a:buNone/>
                      </a:pPr>
                      <a:r>
                        <a:rPr lang="zh-CN" altLang="en-US" sz="1050">
                          <a:solidFill>
                            <a:srgbClr val="000000"/>
                          </a:solidFill>
                        </a:rPr>
                        <a:t>摄氏度</a:t>
                      </a:r>
                      <a:endParaRPr lang="zh-CN" altLang="en-US" sz="1050">
                        <a:solidFill>
                          <a:srgbClr val="000000"/>
                        </a:solidFill>
                        <a:latin typeface="Times New Roman" panose="02020603050405020304" pitchFamily="18" charset="0"/>
                      </a:endParaRPr>
                    </a:p>
                  </a:txBody>
                  <a:tcPr marL="51425" marR="51425" marT="0" marB="0" anchor="ctr">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D5F4FF">
                        <a:alpha val="100000"/>
                      </a:srgbClr>
                    </a:solidFill>
                  </a:tcPr>
                </a:tc>
                <a:tc>
                  <a:txBody>
                    <a:bodyPr/>
                    <a:lstStyle>
                      <a:lvl1pPr marL="342900" lvl="0" indent="-342900" algn="l" defTabSz="914400" eaLnBrk="0" fontAlgn="base" latinLnBrk="0" hangingPunct="0">
                        <a:spcBef>
                          <a:spcPct val="20000"/>
                        </a:spcBef>
                        <a:spcAft>
                          <a:spcPct val="0"/>
                        </a:spcAft>
                        <a:buChar char="•"/>
                        <a:defRPr sz="2800" b="0" i="0" u="none" kern="1200" baseline="0">
                          <a:solidFill>
                            <a:schemeClr val="tx1"/>
                          </a:solidFill>
                          <a:latin typeface="Arial" panose="020B0604020202020204" charset="-122"/>
                          <a:ea typeface="宋体" panose="02010600030101010101" pitchFamily="2" charset="-122"/>
                        </a:defRPr>
                      </a:lvl1pPr>
                      <a:lvl2pPr marL="742950" lvl="1" indent="-285750" algn="l">
                        <a:defRPr sz="2400" kern="1200"/>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eaLnBrk="1" hangingPunct="1">
                        <a:spcBef>
                          <a:spcPct val="0"/>
                        </a:spcBef>
                        <a:buNone/>
                      </a:pPr>
                      <a:r>
                        <a:rPr lang="en-US" altLang="x-none" sz="1050" dirty="0">
                          <a:solidFill>
                            <a:srgbClr val="000000"/>
                          </a:solidFill>
                        </a:rPr>
                        <a:t>&amp;deg;</a:t>
                      </a:r>
                      <a:endParaRPr lang="en-US" altLang="x-none" sz="1050" dirty="0">
                        <a:solidFill>
                          <a:srgbClr val="000000"/>
                        </a:solidFill>
                        <a:latin typeface="Times New Roman" panose="02020603050405020304" pitchFamily="18" charset="0"/>
                      </a:endParaRPr>
                    </a:p>
                  </a:txBody>
                  <a:tcPr marL="51425" marR="51425" marT="0" marB="0">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D5F4FF">
                        <a:alpha val="100000"/>
                      </a:srgbClr>
                    </a:solidFill>
                  </a:tcPr>
                </a:tc>
              </a:tr>
              <a:tr h="191135">
                <a:tc>
                  <a:txBody>
                    <a:bodyPr/>
                    <a:lstStyle>
                      <a:lvl1pPr marL="342900" lvl="0" indent="-342900" algn="l" defTabSz="914400" eaLnBrk="0" fontAlgn="base" latinLnBrk="0" hangingPunct="0">
                        <a:spcBef>
                          <a:spcPct val="20000"/>
                        </a:spcBef>
                        <a:spcAft>
                          <a:spcPct val="0"/>
                        </a:spcAft>
                        <a:buChar char="•"/>
                        <a:defRPr sz="2800" b="0" i="0" u="none" kern="1200" baseline="0">
                          <a:solidFill>
                            <a:schemeClr val="tx1"/>
                          </a:solidFill>
                          <a:latin typeface="Arial" panose="020B0604020202020204" charset="-122"/>
                          <a:ea typeface="宋体" panose="02010600030101010101" pitchFamily="2" charset="-122"/>
                        </a:defRPr>
                      </a:lvl1pPr>
                      <a:lvl2pPr marL="742950" lvl="1" indent="-285750" algn="l">
                        <a:defRPr sz="2400" kern="1200"/>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eaLnBrk="1" hangingPunct="1">
                        <a:spcBef>
                          <a:spcPct val="0"/>
                        </a:spcBef>
                        <a:buNone/>
                      </a:pPr>
                      <a:r>
                        <a:rPr lang="en-US" altLang="x-none" sz="1050" dirty="0">
                          <a:solidFill>
                            <a:srgbClr val="000000"/>
                          </a:solidFill>
                        </a:rPr>
                        <a:t>±</a:t>
                      </a:r>
                      <a:endParaRPr lang="en-US" altLang="x-none" sz="1050" dirty="0">
                        <a:solidFill>
                          <a:srgbClr val="000000"/>
                        </a:solidFill>
                        <a:latin typeface="Times New Roman" panose="02020603050405020304" pitchFamily="18" charset="0"/>
                      </a:endParaRPr>
                    </a:p>
                  </a:txBody>
                  <a:tcPr marL="51425" marR="51425" marT="0" marB="0" anchor="ctr">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D5F4FF">
                        <a:alpha val="100000"/>
                      </a:srgbClr>
                    </a:solidFill>
                  </a:tcPr>
                </a:tc>
                <a:tc>
                  <a:txBody>
                    <a:bodyPr/>
                    <a:lstStyle>
                      <a:lvl1pPr marL="342900" lvl="0" indent="-342900" algn="l" defTabSz="914400" eaLnBrk="0" fontAlgn="base" latinLnBrk="0" hangingPunct="0">
                        <a:spcBef>
                          <a:spcPct val="20000"/>
                        </a:spcBef>
                        <a:spcAft>
                          <a:spcPct val="0"/>
                        </a:spcAft>
                        <a:buChar char="•"/>
                        <a:defRPr sz="2800" b="0" i="0" u="none" kern="1200" baseline="0">
                          <a:solidFill>
                            <a:schemeClr val="tx1"/>
                          </a:solidFill>
                          <a:latin typeface="Arial" panose="020B0604020202020204" charset="-122"/>
                          <a:ea typeface="宋体" panose="02010600030101010101" pitchFamily="2" charset="-122"/>
                        </a:defRPr>
                      </a:lvl1pPr>
                      <a:lvl2pPr marL="742950" lvl="1" indent="-285750" algn="l">
                        <a:defRPr sz="2400" kern="1200"/>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eaLnBrk="1" hangingPunct="1">
                        <a:spcBef>
                          <a:spcPct val="0"/>
                        </a:spcBef>
                        <a:buNone/>
                      </a:pPr>
                      <a:r>
                        <a:rPr lang="zh-CN" altLang="en-US" sz="1050">
                          <a:solidFill>
                            <a:srgbClr val="000000"/>
                          </a:solidFill>
                        </a:rPr>
                        <a:t>正负号</a:t>
                      </a:r>
                      <a:endParaRPr lang="zh-CN" altLang="en-US" sz="1050">
                        <a:solidFill>
                          <a:srgbClr val="000000"/>
                        </a:solidFill>
                        <a:latin typeface="Times New Roman" panose="02020603050405020304" pitchFamily="18" charset="0"/>
                      </a:endParaRPr>
                    </a:p>
                  </a:txBody>
                  <a:tcPr marL="51425" marR="51425" marT="0" marB="0" anchor="ctr">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D5F4FF">
                        <a:alpha val="100000"/>
                      </a:srgbClr>
                    </a:solidFill>
                  </a:tcPr>
                </a:tc>
                <a:tc>
                  <a:txBody>
                    <a:bodyPr/>
                    <a:lstStyle>
                      <a:lvl1pPr marL="342900" lvl="0" indent="-342900" algn="l" defTabSz="914400" eaLnBrk="0" fontAlgn="base" latinLnBrk="0" hangingPunct="0">
                        <a:spcBef>
                          <a:spcPct val="20000"/>
                        </a:spcBef>
                        <a:spcAft>
                          <a:spcPct val="0"/>
                        </a:spcAft>
                        <a:buChar char="•"/>
                        <a:defRPr sz="2800" b="0" i="0" u="none" kern="1200" baseline="0">
                          <a:solidFill>
                            <a:schemeClr val="tx1"/>
                          </a:solidFill>
                          <a:latin typeface="Arial" panose="020B0604020202020204" charset="-122"/>
                          <a:ea typeface="宋体" panose="02010600030101010101" pitchFamily="2" charset="-122"/>
                        </a:defRPr>
                      </a:lvl1pPr>
                      <a:lvl2pPr marL="742950" lvl="1" indent="-285750" algn="l">
                        <a:defRPr sz="2400" kern="1200"/>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eaLnBrk="1" hangingPunct="1">
                        <a:spcBef>
                          <a:spcPct val="0"/>
                        </a:spcBef>
                        <a:buNone/>
                      </a:pPr>
                      <a:r>
                        <a:rPr lang="en-US" altLang="x-none" sz="1050" dirty="0">
                          <a:solidFill>
                            <a:srgbClr val="000000"/>
                          </a:solidFill>
                        </a:rPr>
                        <a:t>&amp;plusmn;</a:t>
                      </a:r>
                      <a:endParaRPr lang="en-US" altLang="x-none" sz="1050" dirty="0">
                        <a:solidFill>
                          <a:srgbClr val="000000"/>
                        </a:solidFill>
                        <a:latin typeface="Times New Roman" panose="02020603050405020304" pitchFamily="18" charset="0"/>
                      </a:endParaRPr>
                    </a:p>
                  </a:txBody>
                  <a:tcPr marL="51425" marR="51425" marT="0" marB="0">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D5F4FF">
                        <a:alpha val="100000"/>
                      </a:srgbClr>
                    </a:solidFill>
                  </a:tcPr>
                </a:tc>
              </a:tr>
              <a:tr h="192405">
                <a:tc>
                  <a:txBody>
                    <a:bodyPr/>
                    <a:lstStyle>
                      <a:lvl1pPr marL="342900" lvl="0" indent="-342900" algn="l" defTabSz="914400" eaLnBrk="0" fontAlgn="base" latinLnBrk="0" hangingPunct="0">
                        <a:spcBef>
                          <a:spcPct val="20000"/>
                        </a:spcBef>
                        <a:spcAft>
                          <a:spcPct val="0"/>
                        </a:spcAft>
                        <a:buChar char="•"/>
                        <a:defRPr sz="2800" b="0" i="0" u="none" kern="1200" baseline="0">
                          <a:solidFill>
                            <a:schemeClr val="tx1"/>
                          </a:solidFill>
                          <a:latin typeface="Arial" panose="020B0604020202020204" charset="-122"/>
                          <a:ea typeface="宋体" panose="02010600030101010101" pitchFamily="2" charset="-122"/>
                        </a:defRPr>
                      </a:lvl1pPr>
                      <a:lvl2pPr marL="742950" lvl="1" indent="-285750" algn="l">
                        <a:defRPr sz="2400" kern="1200"/>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eaLnBrk="1" hangingPunct="1">
                        <a:spcBef>
                          <a:spcPct val="0"/>
                        </a:spcBef>
                        <a:buNone/>
                      </a:pPr>
                      <a:r>
                        <a:rPr lang="en-US" altLang="x-none" sz="1050" dirty="0">
                          <a:solidFill>
                            <a:srgbClr val="000000"/>
                          </a:solidFill>
                        </a:rPr>
                        <a:t>×</a:t>
                      </a:r>
                      <a:endParaRPr lang="en-US" altLang="x-none" sz="1050" dirty="0">
                        <a:solidFill>
                          <a:srgbClr val="000000"/>
                        </a:solidFill>
                        <a:latin typeface="Times New Roman" panose="02020603050405020304" pitchFamily="18" charset="0"/>
                      </a:endParaRPr>
                    </a:p>
                  </a:txBody>
                  <a:tcPr marL="51425" marR="51425" marT="0" marB="0" anchor="ctr">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D5F4FF">
                        <a:alpha val="100000"/>
                      </a:srgbClr>
                    </a:solidFill>
                  </a:tcPr>
                </a:tc>
                <a:tc>
                  <a:txBody>
                    <a:bodyPr/>
                    <a:lstStyle>
                      <a:lvl1pPr marL="342900" lvl="0" indent="-342900" algn="l" defTabSz="914400" eaLnBrk="0" fontAlgn="base" latinLnBrk="0" hangingPunct="0">
                        <a:spcBef>
                          <a:spcPct val="20000"/>
                        </a:spcBef>
                        <a:spcAft>
                          <a:spcPct val="0"/>
                        </a:spcAft>
                        <a:buChar char="•"/>
                        <a:defRPr sz="2800" b="0" i="0" u="none" kern="1200" baseline="0">
                          <a:solidFill>
                            <a:schemeClr val="tx1"/>
                          </a:solidFill>
                          <a:latin typeface="Arial" panose="020B0604020202020204" charset="-122"/>
                          <a:ea typeface="宋体" panose="02010600030101010101" pitchFamily="2" charset="-122"/>
                        </a:defRPr>
                      </a:lvl1pPr>
                      <a:lvl2pPr marL="742950" lvl="1" indent="-285750" algn="l">
                        <a:defRPr sz="2400" kern="1200"/>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eaLnBrk="1" hangingPunct="1">
                        <a:spcBef>
                          <a:spcPct val="0"/>
                        </a:spcBef>
                        <a:buNone/>
                      </a:pPr>
                      <a:r>
                        <a:rPr lang="zh-CN" altLang="en-US" sz="1050">
                          <a:solidFill>
                            <a:srgbClr val="000000"/>
                          </a:solidFill>
                        </a:rPr>
                        <a:t>乘号</a:t>
                      </a:r>
                      <a:endParaRPr lang="zh-CN" altLang="en-US" sz="1050">
                        <a:solidFill>
                          <a:srgbClr val="000000"/>
                        </a:solidFill>
                        <a:latin typeface="Times New Roman" panose="02020603050405020304" pitchFamily="18" charset="0"/>
                      </a:endParaRPr>
                    </a:p>
                  </a:txBody>
                  <a:tcPr marL="51425" marR="51425" marT="0" marB="0" anchor="ctr">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D5F4FF">
                        <a:alpha val="100000"/>
                      </a:srgbClr>
                    </a:solidFill>
                  </a:tcPr>
                </a:tc>
                <a:tc>
                  <a:txBody>
                    <a:bodyPr/>
                    <a:lstStyle>
                      <a:lvl1pPr marL="342900" lvl="0" indent="-342900" algn="l" defTabSz="914400" eaLnBrk="0" fontAlgn="base" latinLnBrk="0" hangingPunct="0">
                        <a:spcBef>
                          <a:spcPct val="20000"/>
                        </a:spcBef>
                        <a:spcAft>
                          <a:spcPct val="0"/>
                        </a:spcAft>
                        <a:buChar char="•"/>
                        <a:defRPr sz="2800" b="0" i="0" u="none" kern="1200" baseline="0">
                          <a:solidFill>
                            <a:schemeClr val="tx1"/>
                          </a:solidFill>
                          <a:latin typeface="Arial" panose="020B0604020202020204" charset="-122"/>
                          <a:ea typeface="宋体" panose="02010600030101010101" pitchFamily="2" charset="-122"/>
                        </a:defRPr>
                      </a:lvl1pPr>
                      <a:lvl2pPr marL="742950" lvl="1" indent="-285750" algn="l">
                        <a:defRPr sz="2400" kern="1200"/>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eaLnBrk="1" hangingPunct="1">
                        <a:spcBef>
                          <a:spcPct val="0"/>
                        </a:spcBef>
                        <a:buNone/>
                      </a:pPr>
                      <a:r>
                        <a:rPr lang="en-US" altLang="x-none" sz="1050" dirty="0">
                          <a:solidFill>
                            <a:srgbClr val="000000"/>
                          </a:solidFill>
                        </a:rPr>
                        <a:t>&amp;times;</a:t>
                      </a:r>
                      <a:endParaRPr lang="en-US" altLang="x-none" sz="1050" dirty="0">
                        <a:solidFill>
                          <a:srgbClr val="000000"/>
                        </a:solidFill>
                        <a:latin typeface="Times New Roman" panose="02020603050405020304" pitchFamily="18" charset="0"/>
                      </a:endParaRPr>
                    </a:p>
                  </a:txBody>
                  <a:tcPr marL="51425" marR="51425" marT="0" marB="0">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D5F4FF">
                        <a:alpha val="100000"/>
                      </a:srgbClr>
                    </a:solidFill>
                  </a:tcPr>
                </a:tc>
              </a:tr>
              <a:tr h="191135">
                <a:tc>
                  <a:txBody>
                    <a:bodyPr/>
                    <a:lstStyle>
                      <a:lvl1pPr marL="342900" lvl="0" indent="-342900" algn="l" defTabSz="914400" eaLnBrk="0" fontAlgn="base" latinLnBrk="0" hangingPunct="0">
                        <a:spcBef>
                          <a:spcPct val="20000"/>
                        </a:spcBef>
                        <a:spcAft>
                          <a:spcPct val="0"/>
                        </a:spcAft>
                        <a:buChar char="•"/>
                        <a:defRPr sz="2800" b="0" i="0" u="none" kern="1200" baseline="0">
                          <a:solidFill>
                            <a:schemeClr val="tx1"/>
                          </a:solidFill>
                          <a:latin typeface="Arial" panose="020B0604020202020204" charset="-122"/>
                          <a:ea typeface="宋体" panose="02010600030101010101" pitchFamily="2" charset="-122"/>
                        </a:defRPr>
                      </a:lvl1pPr>
                      <a:lvl2pPr marL="742950" lvl="1" indent="-285750" algn="l">
                        <a:defRPr sz="2400" kern="1200"/>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eaLnBrk="1" hangingPunct="1">
                        <a:spcBef>
                          <a:spcPct val="0"/>
                        </a:spcBef>
                        <a:buNone/>
                      </a:pPr>
                      <a:r>
                        <a:rPr lang="en-US" altLang="x-none" sz="1050" dirty="0">
                          <a:solidFill>
                            <a:srgbClr val="000000"/>
                          </a:solidFill>
                        </a:rPr>
                        <a:t>÷</a:t>
                      </a:r>
                      <a:endParaRPr lang="en-US" altLang="x-none" sz="1050" dirty="0">
                        <a:solidFill>
                          <a:srgbClr val="000000"/>
                        </a:solidFill>
                        <a:latin typeface="Times New Roman" panose="02020603050405020304" pitchFamily="18" charset="0"/>
                      </a:endParaRPr>
                    </a:p>
                  </a:txBody>
                  <a:tcPr marL="51425" marR="51425" marT="0" marB="0" anchor="ctr">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D5F4FF">
                        <a:alpha val="100000"/>
                      </a:srgbClr>
                    </a:solidFill>
                  </a:tcPr>
                </a:tc>
                <a:tc>
                  <a:txBody>
                    <a:bodyPr/>
                    <a:lstStyle>
                      <a:lvl1pPr marL="342900" lvl="0" indent="-342900" algn="l" defTabSz="914400" eaLnBrk="0" fontAlgn="base" latinLnBrk="0" hangingPunct="0">
                        <a:spcBef>
                          <a:spcPct val="20000"/>
                        </a:spcBef>
                        <a:spcAft>
                          <a:spcPct val="0"/>
                        </a:spcAft>
                        <a:buChar char="•"/>
                        <a:defRPr sz="2800" b="0" i="0" u="none" kern="1200" baseline="0">
                          <a:solidFill>
                            <a:schemeClr val="tx1"/>
                          </a:solidFill>
                          <a:latin typeface="Arial" panose="020B0604020202020204" charset="-122"/>
                          <a:ea typeface="宋体" panose="02010600030101010101" pitchFamily="2" charset="-122"/>
                        </a:defRPr>
                      </a:lvl1pPr>
                      <a:lvl2pPr marL="742950" lvl="1" indent="-285750" algn="l">
                        <a:defRPr sz="2400" kern="1200"/>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eaLnBrk="1" hangingPunct="1">
                        <a:spcBef>
                          <a:spcPct val="0"/>
                        </a:spcBef>
                        <a:buNone/>
                      </a:pPr>
                      <a:r>
                        <a:rPr lang="zh-CN" altLang="en-US" sz="1050">
                          <a:solidFill>
                            <a:srgbClr val="000000"/>
                          </a:solidFill>
                        </a:rPr>
                        <a:t>除号</a:t>
                      </a:r>
                      <a:endParaRPr lang="zh-CN" altLang="en-US" sz="1050">
                        <a:solidFill>
                          <a:srgbClr val="000000"/>
                        </a:solidFill>
                        <a:latin typeface="Times New Roman" panose="02020603050405020304" pitchFamily="18" charset="0"/>
                      </a:endParaRPr>
                    </a:p>
                  </a:txBody>
                  <a:tcPr marL="51425" marR="51425" marT="0" marB="0" anchor="ctr">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D5F4FF">
                        <a:alpha val="100000"/>
                      </a:srgbClr>
                    </a:solidFill>
                  </a:tcPr>
                </a:tc>
                <a:tc>
                  <a:txBody>
                    <a:bodyPr/>
                    <a:lstStyle>
                      <a:lvl1pPr marL="342900" lvl="0" indent="-342900" algn="l" defTabSz="914400" eaLnBrk="0" fontAlgn="base" latinLnBrk="0" hangingPunct="0">
                        <a:spcBef>
                          <a:spcPct val="20000"/>
                        </a:spcBef>
                        <a:spcAft>
                          <a:spcPct val="0"/>
                        </a:spcAft>
                        <a:buChar char="•"/>
                        <a:defRPr sz="2800" b="0" i="0" u="none" kern="1200" baseline="0">
                          <a:solidFill>
                            <a:schemeClr val="tx1"/>
                          </a:solidFill>
                          <a:latin typeface="Arial" panose="020B0604020202020204" charset="-122"/>
                          <a:ea typeface="宋体" panose="02010600030101010101" pitchFamily="2" charset="-122"/>
                        </a:defRPr>
                      </a:lvl1pPr>
                      <a:lvl2pPr marL="742950" lvl="1" indent="-285750" algn="l">
                        <a:defRPr sz="2400" kern="1200"/>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eaLnBrk="1" hangingPunct="1">
                        <a:spcBef>
                          <a:spcPct val="0"/>
                        </a:spcBef>
                        <a:buNone/>
                      </a:pPr>
                      <a:r>
                        <a:rPr lang="en-US" altLang="x-none" sz="1050" dirty="0">
                          <a:solidFill>
                            <a:srgbClr val="000000"/>
                          </a:solidFill>
                        </a:rPr>
                        <a:t>&amp;divide;</a:t>
                      </a:r>
                      <a:endParaRPr lang="en-US" altLang="x-none" sz="1050" dirty="0">
                        <a:solidFill>
                          <a:srgbClr val="000000"/>
                        </a:solidFill>
                        <a:latin typeface="Times New Roman" panose="02020603050405020304" pitchFamily="18" charset="0"/>
                      </a:endParaRPr>
                    </a:p>
                  </a:txBody>
                  <a:tcPr marL="51425" marR="51425" marT="0" marB="0">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D5F4FF">
                        <a:alpha val="100000"/>
                      </a:srgbClr>
                    </a:solidFill>
                  </a:tcPr>
                </a:tc>
              </a:tr>
              <a:tr h="193040">
                <a:tc>
                  <a:txBody>
                    <a:bodyPr/>
                    <a:lstStyle>
                      <a:lvl1pPr marL="342900" lvl="0" indent="-342900" algn="l" defTabSz="914400" eaLnBrk="0" fontAlgn="base" latinLnBrk="0" hangingPunct="0">
                        <a:spcBef>
                          <a:spcPct val="20000"/>
                        </a:spcBef>
                        <a:spcAft>
                          <a:spcPct val="0"/>
                        </a:spcAft>
                        <a:buChar char="•"/>
                        <a:defRPr sz="2800" b="0" i="0" u="none" kern="1200" baseline="0">
                          <a:solidFill>
                            <a:schemeClr val="tx1"/>
                          </a:solidFill>
                          <a:latin typeface="Arial" panose="020B0604020202020204" charset="-122"/>
                          <a:ea typeface="宋体" panose="02010600030101010101" pitchFamily="2" charset="-122"/>
                        </a:defRPr>
                      </a:lvl1pPr>
                      <a:lvl2pPr marL="742950" lvl="1" indent="-285750" algn="l">
                        <a:defRPr sz="2400" kern="1200"/>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eaLnBrk="1" hangingPunct="1">
                        <a:spcBef>
                          <a:spcPct val="0"/>
                        </a:spcBef>
                        <a:buNone/>
                      </a:pPr>
                      <a:r>
                        <a:rPr lang="en-US" altLang="x-none" sz="1050" dirty="0">
                          <a:solidFill>
                            <a:srgbClr val="000000"/>
                          </a:solidFill>
                        </a:rPr>
                        <a:t>²</a:t>
                      </a:r>
                      <a:endParaRPr lang="en-US" altLang="x-none" sz="1050" dirty="0">
                        <a:solidFill>
                          <a:srgbClr val="000000"/>
                        </a:solidFill>
                        <a:latin typeface="Times New Roman" panose="02020603050405020304" pitchFamily="18" charset="0"/>
                      </a:endParaRPr>
                    </a:p>
                  </a:txBody>
                  <a:tcPr marL="51425" marR="51425" marT="0" marB="0" anchor="ctr">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D5F4FF">
                        <a:alpha val="100000"/>
                      </a:srgbClr>
                    </a:solidFill>
                  </a:tcPr>
                </a:tc>
                <a:tc>
                  <a:txBody>
                    <a:bodyPr/>
                    <a:lstStyle>
                      <a:lvl1pPr marL="342900" lvl="0" indent="-342900" algn="l" defTabSz="914400" eaLnBrk="0" fontAlgn="base" latinLnBrk="0" hangingPunct="0">
                        <a:spcBef>
                          <a:spcPct val="20000"/>
                        </a:spcBef>
                        <a:spcAft>
                          <a:spcPct val="0"/>
                        </a:spcAft>
                        <a:buChar char="•"/>
                        <a:defRPr sz="2800" b="0" i="0" u="none" kern="1200" baseline="0">
                          <a:solidFill>
                            <a:schemeClr val="tx1"/>
                          </a:solidFill>
                          <a:latin typeface="Arial" panose="020B0604020202020204" charset="-122"/>
                          <a:ea typeface="宋体" panose="02010600030101010101" pitchFamily="2" charset="-122"/>
                        </a:defRPr>
                      </a:lvl1pPr>
                      <a:lvl2pPr marL="742950" lvl="1" indent="-285750" algn="l">
                        <a:defRPr sz="2400" kern="1200"/>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eaLnBrk="1" hangingPunct="1">
                        <a:spcBef>
                          <a:spcPct val="0"/>
                        </a:spcBef>
                        <a:buNone/>
                      </a:pPr>
                      <a:r>
                        <a:rPr lang="zh-CN" altLang="en-US" sz="1050" dirty="0">
                          <a:solidFill>
                            <a:srgbClr val="000000"/>
                          </a:solidFill>
                        </a:rPr>
                        <a:t>平方</a:t>
                      </a:r>
                      <a:r>
                        <a:rPr lang="en-US" altLang="x-none" sz="1050" dirty="0">
                          <a:solidFill>
                            <a:srgbClr val="000000"/>
                          </a:solidFill>
                        </a:rPr>
                        <a:t>2</a:t>
                      </a:r>
                      <a:r>
                        <a:rPr lang="zh-CN" altLang="en-US" sz="1050" dirty="0">
                          <a:solidFill>
                            <a:srgbClr val="000000"/>
                          </a:solidFill>
                        </a:rPr>
                        <a:t>（上标</a:t>
                      </a:r>
                      <a:r>
                        <a:rPr lang="en-US" altLang="x-none" sz="1050" dirty="0">
                          <a:solidFill>
                            <a:srgbClr val="000000"/>
                          </a:solidFill>
                        </a:rPr>
                        <a:t>2</a:t>
                      </a:r>
                      <a:r>
                        <a:rPr lang="zh-CN" altLang="en-US" sz="1050" dirty="0">
                          <a:solidFill>
                            <a:srgbClr val="000000"/>
                          </a:solidFill>
                        </a:rPr>
                        <a:t>）</a:t>
                      </a:r>
                      <a:endParaRPr lang="zh-CN" altLang="en-US" sz="1050" dirty="0">
                        <a:solidFill>
                          <a:srgbClr val="000000"/>
                        </a:solidFill>
                        <a:latin typeface="Times New Roman" panose="02020603050405020304" pitchFamily="18" charset="0"/>
                      </a:endParaRPr>
                    </a:p>
                  </a:txBody>
                  <a:tcPr marL="51425" marR="51425" marT="0" marB="0" anchor="ctr">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D5F4FF">
                        <a:alpha val="100000"/>
                      </a:srgbClr>
                    </a:solidFill>
                  </a:tcPr>
                </a:tc>
                <a:tc>
                  <a:txBody>
                    <a:bodyPr/>
                    <a:lstStyle>
                      <a:lvl1pPr marL="342900" lvl="0" indent="-342900" algn="l" defTabSz="914400" eaLnBrk="0" fontAlgn="base" latinLnBrk="0" hangingPunct="0">
                        <a:spcBef>
                          <a:spcPct val="20000"/>
                        </a:spcBef>
                        <a:spcAft>
                          <a:spcPct val="0"/>
                        </a:spcAft>
                        <a:buChar char="•"/>
                        <a:defRPr sz="2800" b="0" i="0" u="none" kern="1200" baseline="0">
                          <a:solidFill>
                            <a:schemeClr val="tx1"/>
                          </a:solidFill>
                          <a:latin typeface="Arial" panose="020B0604020202020204" charset="-122"/>
                          <a:ea typeface="宋体" panose="02010600030101010101" pitchFamily="2" charset="-122"/>
                        </a:defRPr>
                      </a:lvl1pPr>
                      <a:lvl2pPr marL="742950" lvl="1" indent="-285750" algn="l">
                        <a:defRPr sz="2400" kern="1200"/>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eaLnBrk="1" hangingPunct="1">
                        <a:spcBef>
                          <a:spcPct val="0"/>
                        </a:spcBef>
                        <a:buNone/>
                      </a:pPr>
                      <a:r>
                        <a:rPr lang="en-US" altLang="x-none" sz="1050" dirty="0">
                          <a:solidFill>
                            <a:srgbClr val="000000"/>
                          </a:solidFill>
                        </a:rPr>
                        <a:t>&amp;sup2;</a:t>
                      </a:r>
                      <a:endParaRPr lang="en-US" altLang="x-none" sz="1050" dirty="0">
                        <a:solidFill>
                          <a:srgbClr val="000000"/>
                        </a:solidFill>
                        <a:latin typeface="Times New Roman" panose="02020603050405020304" pitchFamily="18" charset="0"/>
                      </a:endParaRPr>
                    </a:p>
                  </a:txBody>
                  <a:tcPr marL="51425" marR="51425" marT="0" marB="0">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D5F4FF">
                        <a:alpha val="100000"/>
                      </a:srgbClr>
                    </a:solidFill>
                  </a:tcPr>
                </a:tc>
              </a:tr>
              <a:tr h="191770">
                <a:tc>
                  <a:txBody>
                    <a:bodyPr/>
                    <a:lstStyle>
                      <a:lvl1pPr marL="342900" lvl="0" indent="-342900" algn="l" defTabSz="914400" eaLnBrk="0" fontAlgn="base" latinLnBrk="0" hangingPunct="0">
                        <a:spcBef>
                          <a:spcPct val="20000"/>
                        </a:spcBef>
                        <a:spcAft>
                          <a:spcPct val="0"/>
                        </a:spcAft>
                        <a:buChar char="•"/>
                        <a:defRPr sz="2800" b="0" i="0" u="none" kern="1200" baseline="0">
                          <a:solidFill>
                            <a:schemeClr val="tx1"/>
                          </a:solidFill>
                          <a:latin typeface="Arial" panose="020B0604020202020204" charset="-122"/>
                          <a:ea typeface="宋体" panose="02010600030101010101" pitchFamily="2" charset="-122"/>
                        </a:defRPr>
                      </a:lvl1pPr>
                      <a:lvl2pPr marL="742950" lvl="1" indent="-285750" algn="l">
                        <a:defRPr sz="2400" kern="1200"/>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eaLnBrk="1" hangingPunct="1">
                        <a:spcBef>
                          <a:spcPct val="0"/>
                        </a:spcBef>
                        <a:buNone/>
                      </a:pPr>
                      <a:r>
                        <a:rPr lang="en-US" altLang="x-none" sz="1050" dirty="0">
                          <a:solidFill>
                            <a:srgbClr val="000000"/>
                          </a:solidFill>
                        </a:rPr>
                        <a:t>³</a:t>
                      </a:r>
                      <a:endParaRPr lang="en-US" altLang="x-none" sz="1050" dirty="0">
                        <a:solidFill>
                          <a:srgbClr val="000000"/>
                        </a:solidFill>
                        <a:latin typeface="Times New Roman" panose="02020603050405020304" pitchFamily="18" charset="0"/>
                      </a:endParaRPr>
                    </a:p>
                  </a:txBody>
                  <a:tcPr marL="51425" marR="51425" marT="0" marB="0" anchor="ctr">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D5F4FF">
                        <a:alpha val="100000"/>
                      </a:srgbClr>
                    </a:solidFill>
                  </a:tcPr>
                </a:tc>
                <a:tc>
                  <a:txBody>
                    <a:bodyPr/>
                    <a:lstStyle>
                      <a:lvl1pPr marL="342900" lvl="0" indent="-342900" algn="l" defTabSz="914400" eaLnBrk="0" fontAlgn="base" latinLnBrk="0" hangingPunct="0">
                        <a:spcBef>
                          <a:spcPct val="20000"/>
                        </a:spcBef>
                        <a:spcAft>
                          <a:spcPct val="0"/>
                        </a:spcAft>
                        <a:buChar char="•"/>
                        <a:defRPr sz="2800" b="0" i="0" u="none" kern="1200" baseline="0">
                          <a:solidFill>
                            <a:schemeClr val="tx1"/>
                          </a:solidFill>
                          <a:latin typeface="Arial" panose="020B0604020202020204" charset="-122"/>
                          <a:ea typeface="宋体" panose="02010600030101010101" pitchFamily="2" charset="-122"/>
                        </a:defRPr>
                      </a:lvl1pPr>
                      <a:lvl2pPr marL="742950" lvl="1" indent="-285750" algn="l">
                        <a:defRPr sz="2400" kern="1200"/>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eaLnBrk="1" hangingPunct="1">
                        <a:spcBef>
                          <a:spcPct val="0"/>
                        </a:spcBef>
                        <a:buNone/>
                      </a:pPr>
                      <a:r>
                        <a:rPr lang="zh-CN" altLang="en-US" sz="1050" dirty="0">
                          <a:solidFill>
                            <a:srgbClr val="000000"/>
                          </a:solidFill>
                        </a:rPr>
                        <a:t>立方</a:t>
                      </a:r>
                      <a:r>
                        <a:rPr lang="en-US" altLang="x-none" sz="1050" dirty="0">
                          <a:solidFill>
                            <a:srgbClr val="000000"/>
                          </a:solidFill>
                        </a:rPr>
                        <a:t>3</a:t>
                      </a:r>
                      <a:r>
                        <a:rPr lang="zh-CN" altLang="en-US" sz="1050" dirty="0">
                          <a:solidFill>
                            <a:srgbClr val="000000"/>
                          </a:solidFill>
                        </a:rPr>
                        <a:t>（上标</a:t>
                      </a:r>
                      <a:r>
                        <a:rPr lang="en-US" altLang="x-none" sz="1050" dirty="0">
                          <a:solidFill>
                            <a:srgbClr val="000000"/>
                          </a:solidFill>
                        </a:rPr>
                        <a:t>3</a:t>
                      </a:r>
                      <a:r>
                        <a:rPr lang="zh-CN" altLang="en-US" sz="1050" dirty="0">
                          <a:solidFill>
                            <a:srgbClr val="000000"/>
                          </a:solidFill>
                        </a:rPr>
                        <a:t>）</a:t>
                      </a:r>
                      <a:endParaRPr lang="zh-CN" altLang="en-US" sz="1050" dirty="0">
                        <a:solidFill>
                          <a:srgbClr val="000000"/>
                        </a:solidFill>
                        <a:latin typeface="Times New Roman" panose="02020603050405020304" pitchFamily="18" charset="0"/>
                      </a:endParaRPr>
                    </a:p>
                  </a:txBody>
                  <a:tcPr marL="51425" marR="51425" marT="0" marB="0" anchor="ctr">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D5F4FF">
                        <a:alpha val="100000"/>
                      </a:srgbClr>
                    </a:solidFill>
                  </a:tcPr>
                </a:tc>
                <a:tc>
                  <a:txBody>
                    <a:bodyPr/>
                    <a:lstStyle>
                      <a:lvl1pPr marL="342900" lvl="0" indent="-342900" algn="l" defTabSz="914400" eaLnBrk="0" fontAlgn="base" latinLnBrk="0" hangingPunct="0">
                        <a:spcBef>
                          <a:spcPct val="20000"/>
                        </a:spcBef>
                        <a:spcAft>
                          <a:spcPct val="0"/>
                        </a:spcAft>
                        <a:buChar char="•"/>
                        <a:defRPr sz="2800" b="0" i="0" u="none" kern="1200" baseline="0">
                          <a:solidFill>
                            <a:schemeClr val="tx1"/>
                          </a:solidFill>
                          <a:latin typeface="Arial" panose="020B0604020202020204" charset="-122"/>
                          <a:ea typeface="宋体" panose="02010600030101010101" pitchFamily="2" charset="-122"/>
                        </a:defRPr>
                      </a:lvl1pPr>
                      <a:lvl2pPr marL="742950" lvl="1" indent="-285750" algn="l">
                        <a:defRPr sz="2400" kern="1200"/>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eaLnBrk="1" hangingPunct="1">
                        <a:spcBef>
                          <a:spcPct val="0"/>
                        </a:spcBef>
                        <a:buNone/>
                      </a:pPr>
                      <a:r>
                        <a:rPr lang="en-US" altLang="x-none" sz="1050" dirty="0">
                          <a:solidFill>
                            <a:srgbClr val="000000"/>
                          </a:solidFill>
                        </a:rPr>
                        <a:t>&amp;sup3;</a:t>
                      </a:r>
                      <a:endParaRPr lang="en-US" altLang="x-none" sz="1050" dirty="0">
                        <a:solidFill>
                          <a:srgbClr val="000000"/>
                        </a:solidFill>
                        <a:latin typeface="Times New Roman" panose="02020603050405020304" pitchFamily="18" charset="0"/>
                      </a:endParaRPr>
                    </a:p>
                  </a:txBody>
                  <a:tcPr marL="51425" marR="51425" marT="0" marB="0">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D5F4FF">
                        <a:alpha val="100000"/>
                      </a:srgbClr>
                    </a:solidFill>
                  </a:tcPr>
                </a:tc>
              </a:tr>
            </a:tbl>
          </a:graphicData>
        </a:graphic>
      </p:graphicFrame>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9633" name="内容占位符 2"/>
          <p:cNvSpPr>
            <a:spLocks noGrp="1"/>
          </p:cNvSpPr>
          <p:nvPr>
            <p:ph/>
          </p:nvPr>
        </p:nvSpPr>
        <p:spPr>
          <a:xfrm>
            <a:off x="1485900" y="1657350"/>
            <a:ext cx="6172200" cy="3794522"/>
          </a:xfrm>
          <a:prstGeom prst="rect">
            <a:avLst/>
          </a:prstGeom>
          <a:solidFill>
            <a:srgbClr val="FFFFFF"/>
          </a:solidFill>
          <a:ln w="9525">
            <a:noFill/>
          </a:ln>
        </p:spPr>
        <p:txBody>
          <a:bodyPr anchor="t">
            <a:normAutofit lnSpcReduction="10000"/>
          </a:bodyPr>
          <a:p>
            <a:pPr>
              <a:lnSpc>
                <a:spcPct val="150000"/>
              </a:lnSpc>
            </a:pPr>
            <a:r>
              <a:rPr lang="zh-CN" altLang="en-US" sz="1500" b="1" dirty="0">
                <a:solidFill>
                  <a:srgbClr val="009ED6"/>
                </a:solidFill>
              </a:rPr>
              <a:t>无序列表</a:t>
            </a:r>
            <a:r>
              <a:rPr lang="en-US" altLang="zh-CN" sz="1500" b="1" dirty="0">
                <a:solidFill>
                  <a:srgbClr val="009ED6"/>
                </a:solidFill>
              </a:rPr>
              <a:t>ul</a:t>
            </a:r>
            <a:endParaRPr lang="zh-CN" altLang="en-US" sz="1500" b="1" dirty="0">
              <a:solidFill>
                <a:srgbClr val="009ED6"/>
              </a:solidFill>
            </a:endParaRPr>
          </a:p>
          <a:p>
            <a:pPr marL="457200" lvl="1" indent="0">
              <a:lnSpc>
                <a:spcPct val="150000"/>
              </a:lnSpc>
            </a:pPr>
            <a:r>
              <a:rPr lang="zh-CN" altLang="en-US" sz="1350" dirty="0"/>
              <a:t>无序列表的各个列表项之间没有顺序级别之分，是并列的。其基本语法格式如下：</a:t>
            </a:r>
            <a:endParaRPr lang="en-US" altLang="zh-CN" sz="1350" dirty="0"/>
          </a:p>
          <a:p>
            <a:pPr marL="457200" lvl="1" indent="0">
              <a:lnSpc>
                <a:spcPct val="150000"/>
              </a:lnSpc>
            </a:pPr>
            <a:endParaRPr lang="zh-CN" altLang="en-US" sz="1350" dirty="0"/>
          </a:p>
          <a:p>
            <a:pPr marL="457200" lvl="1" indent="0">
              <a:lnSpc>
                <a:spcPct val="150000"/>
              </a:lnSpc>
            </a:pPr>
            <a:endParaRPr lang="zh-CN" altLang="en-US" sz="1350" dirty="0"/>
          </a:p>
          <a:p>
            <a:pPr marL="457200" lvl="1" indent="0">
              <a:lnSpc>
                <a:spcPct val="150000"/>
              </a:lnSpc>
            </a:pPr>
            <a:endParaRPr lang="zh-CN" altLang="en-US" sz="1350" dirty="0"/>
          </a:p>
          <a:p>
            <a:pPr marL="457200" lvl="1" indent="0">
              <a:lnSpc>
                <a:spcPct val="150000"/>
              </a:lnSpc>
              <a:buNone/>
            </a:pPr>
            <a:endParaRPr lang="zh-CN" altLang="en-US" sz="1350" dirty="0"/>
          </a:p>
          <a:p>
            <a:pPr marL="457200" lvl="1" indent="0">
              <a:lnSpc>
                <a:spcPct val="150000"/>
              </a:lnSpc>
            </a:pPr>
            <a:r>
              <a:rPr lang="zh-CN" altLang="en-US" sz="1350" dirty="0"/>
              <a:t>在上面的语法中，</a:t>
            </a:r>
            <a:r>
              <a:rPr lang="en-US" altLang="zh-CN" sz="1350" dirty="0"/>
              <a:t>&lt;ul&gt;&lt;/ul&gt;</a:t>
            </a:r>
            <a:r>
              <a:rPr lang="zh-CN" altLang="en-US" sz="1350" dirty="0"/>
              <a:t>标记用于定义无序列表，</a:t>
            </a:r>
            <a:r>
              <a:rPr lang="en-US" altLang="zh-CN" sz="1350" dirty="0"/>
              <a:t>&lt;li&gt;&lt;/li&gt;</a:t>
            </a:r>
            <a:r>
              <a:rPr lang="zh-CN" altLang="en-US" sz="1350" dirty="0"/>
              <a:t>标记嵌套在</a:t>
            </a:r>
            <a:r>
              <a:rPr lang="en-US" altLang="zh-CN" sz="1350" dirty="0"/>
              <a:t>&lt;ul&gt;&lt;/ul&gt;</a:t>
            </a:r>
            <a:r>
              <a:rPr lang="zh-CN" altLang="en-US" sz="1350" dirty="0"/>
              <a:t>标记中，用于描述具体的列表项，每对</a:t>
            </a:r>
            <a:r>
              <a:rPr lang="en-US" altLang="zh-CN" sz="1350" dirty="0"/>
              <a:t>&lt;ul&gt;&lt;/ul&gt;</a:t>
            </a:r>
            <a:r>
              <a:rPr lang="zh-CN" altLang="en-US" sz="1350" dirty="0"/>
              <a:t>中至少应包含一对</a:t>
            </a:r>
            <a:r>
              <a:rPr lang="en-US" altLang="zh-CN" sz="1350" dirty="0"/>
              <a:t>&lt;li&gt;&lt;/li&gt;</a:t>
            </a:r>
            <a:r>
              <a:rPr lang="zh-CN" altLang="en-US" sz="1350" dirty="0"/>
              <a:t>。</a:t>
            </a:r>
            <a:endParaRPr lang="en-US" altLang="zh-CN" sz="1350" dirty="0"/>
          </a:p>
          <a:p>
            <a:pPr marL="457200" lvl="1" indent="0">
              <a:lnSpc>
                <a:spcPct val="150000"/>
              </a:lnSpc>
            </a:pPr>
            <a:r>
              <a:rPr lang="en-US" altLang="zh-CN" sz="1350" dirty="0">
                <a:solidFill>
                  <a:srgbClr val="FF0000"/>
                </a:solidFill>
              </a:rPr>
              <a:t>Ul</a:t>
            </a:r>
            <a:r>
              <a:rPr lang="zh-CN" altLang="en-US" sz="1350" dirty="0">
                <a:solidFill>
                  <a:srgbClr val="FF0000"/>
                </a:solidFill>
              </a:rPr>
              <a:t>、</a:t>
            </a:r>
            <a:r>
              <a:rPr lang="en-US" altLang="zh-CN" sz="1350" dirty="0">
                <a:solidFill>
                  <a:srgbClr val="FF0000"/>
                </a:solidFill>
              </a:rPr>
              <a:t>ol</a:t>
            </a:r>
            <a:r>
              <a:rPr lang="zh-CN" altLang="en-US" sz="1350" dirty="0">
                <a:solidFill>
                  <a:srgbClr val="FF0000"/>
                </a:solidFill>
              </a:rPr>
              <a:t>的儿子只能是</a:t>
            </a:r>
            <a:r>
              <a:rPr lang="en-US" altLang="zh-CN" sz="1350" dirty="0">
                <a:solidFill>
                  <a:srgbClr val="FF0000"/>
                </a:solidFill>
              </a:rPr>
              <a:t>li</a:t>
            </a:r>
            <a:r>
              <a:rPr lang="zh-CN" altLang="en-US" sz="1350" dirty="0">
                <a:solidFill>
                  <a:srgbClr val="FF0000"/>
                </a:solidFill>
              </a:rPr>
              <a:t>不能是别的标签</a:t>
            </a:r>
            <a:endParaRPr lang="zh-CN" altLang="en-US" sz="1350" dirty="0">
              <a:solidFill>
                <a:srgbClr val="FF0000"/>
              </a:solidFill>
            </a:endParaRPr>
          </a:p>
        </p:txBody>
      </p:sp>
      <p:sp>
        <p:nvSpPr>
          <p:cNvPr id="69634" name="标题 1"/>
          <p:cNvSpPr>
            <a:spLocks noGrp="1"/>
          </p:cNvSpPr>
          <p:nvPr>
            <p:ph type="ctrTitle"/>
          </p:nvPr>
        </p:nvSpPr>
        <p:spPr>
          <a:xfrm>
            <a:off x="2068116" y="2812256"/>
            <a:ext cx="5380434" cy="1312069"/>
          </a:xfrm>
          <a:solidFill>
            <a:srgbClr val="D5F4FF"/>
          </a:solidFill>
          <a:ln>
            <a:noFill/>
          </a:ln>
        </p:spPr>
        <p:txBody>
          <a:bodyPr anchor="b">
            <a:normAutofit fontScale="90000"/>
          </a:bodyPr>
          <a:p>
            <a:pPr marL="400050" indent="0" algn="l" defTabSz="914400"/>
            <a:r>
              <a:rPr lang="en-US" altLang="zh-CN" sz="1350" b="1" dirty="0">
                <a:latin typeface="微软雅黑" panose="020B0503020204020204" charset="-122"/>
                <a:ea typeface="微软雅黑" panose="020B0503020204020204" charset="-122"/>
                <a:sym typeface="Calibri" panose="020F0502020204030204" charset="0"/>
              </a:rPr>
              <a:t>&lt;ul&gt;</a:t>
            </a:r>
            <a:br>
              <a:rPr lang="zh-CN" altLang="en-US" sz="1350" b="1" dirty="0">
                <a:latin typeface="微软雅黑" panose="020B0503020204020204" charset="-122"/>
                <a:ea typeface="微软雅黑" panose="020B0503020204020204" charset="-122"/>
                <a:sym typeface="Calibri" panose="020F0502020204030204" charset="0"/>
              </a:rPr>
            </a:br>
            <a:r>
              <a:rPr lang="en-US" altLang="zh-CN" sz="1350" b="1" dirty="0">
                <a:latin typeface="微软雅黑" panose="020B0503020204020204" charset="-122"/>
                <a:ea typeface="微软雅黑" panose="020B0503020204020204" charset="-122"/>
                <a:sym typeface="Calibri" panose="020F0502020204030204" charset="0"/>
              </a:rPr>
              <a:t>    &lt;li&gt;</a:t>
            </a:r>
            <a:r>
              <a:rPr lang="zh-CN" altLang="en-US" sz="1350" b="1" dirty="0">
                <a:latin typeface="微软雅黑" panose="020B0503020204020204" charset="-122"/>
                <a:ea typeface="微软雅黑" panose="020B0503020204020204" charset="-122"/>
                <a:sym typeface="Calibri" panose="020F0502020204030204" charset="0"/>
              </a:rPr>
              <a:t>列表项</a:t>
            </a:r>
            <a:r>
              <a:rPr lang="en-US" altLang="zh-CN" sz="1350" b="1" dirty="0">
                <a:latin typeface="微软雅黑" panose="020B0503020204020204" charset="-122"/>
                <a:ea typeface="微软雅黑" panose="020B0503020204020204" charset="-122"/>
                <a:sym typeface="Calibri" panose="020F0502020204030204" charset="0"/>
              </a:rPr>
              <a:t>1&lt;/li&gt;</a:t>
            </a:r>
            <a:br>
              <a:rPr lang="zh-CN" altLang="en-US" sz="1350" b="1" dirty="0">
                <a:latin typeface="微软雅黑" panose="020B0503020204020204" charset="-122"/>
                <a:ea typeface="微软雅黑" panose="020B0503020204020204" charset="-122"/>
                <a:sym typeface="Calibri" panose="020F0502020204030204" charset="0"/>
              </a:rPr>
            </a:br>
            <a:r>
              <a:rPr lang="en-US" altLang="zh-CN" sz="1350" b="1" dirty="0">
                <a:latin typeface="微软雅黑" panose="020B0503020204020204" charset="-122"/>
                <a:ea typeface="微软雅黑" panose="020B0503020204020204" charset="-122"/>
                <a:sym typeface="Calibri" panose="020F0502020204030204" charset="0"/>
              </a:rPr>
              <a:t>    &lt;li&gt;</a:t>
            </a:r>
            <a:r>
              <a:rPr lang="zh-CN" altLang="en-US" sz="1350" b="1" dirty="0">
                <a:latin typeface="微软雅黑" panose="020B0503020204020204" charset="-122"/>
                <a:ea typeface="微软雅黑" panose="020B0503020204020204" charset="-122"/>
                <a:sym typeface="Calibri" panose="020F0502020204030204" charset="0"/>
              </a:rPr>
              <a:t>列表项</a:t>
            </a:r>
            <a:r>
              <a:rPr lang="en-US" altLang="zh-CN" sz="1350" b="1" dirty="0">
                <a:latin typeface="微软雅黑" panose="020B0503020204020204" charset="-122"/>
                <a:ea typeface="微软雅黑" panose="020B0503020204020204" charset="-122"/>
                <a:sym typeface="Calibri" panose="020F0502020204030204" charset="0"/>
              </a:rPr>
              <a:t>2&lt;/li&gt;</a:t>
            </a:r>
            <a:br>
              <a:rPr lang="zh-CN" altLang="en-US" sz="1350" b="1" dirty="0">
                <a:latin typeface="微软雅黑" panose="020B0503020204020204" charset="-122"/>
                <a:ea typeface="微软雅黑" panose="020B0503020204020204" charset="-122"/>
                <a:sym typeface="Calibri" panose="020F0502020204030204" charset="0"/>
              </a:rPr>
            </a:br>
            <a:r>
              <a:rPr lang="en-US" altLang="zh-CN" sz="1350" b="1" dirty="0">
                <a:latin typeface="微软雅黑" panose="020B0503020204020204" charset="-122"/>
                <a:ea typeface="微软雅黑" panose="020B0503020204020204" charset="-122"/>
                <a:sym typeface="Calibri" panose="020F0502020204030204" charset="0"/>
              </a:rPr>
              <a:t>    &lt;li&gt;</a:t>
            </a:r>
            <a:r>
              <a:rPr lang="zh-CN" altLang="en-US" sz="1350" b="1" dirty="0">
                <a:latin typeface="微软雅黑" panose="020B0503020204020204" charset="-122"/>
                <a:ea typeface="微软雅黑" panose="020B0503020204020204" charset="-122"/>
                <a:sym typeface="Calibri" panose="020F0502020204030204" charset="0"/>
              </a:rPr>
              <a:t>列表项</a:t>
            </a:r>
            <a:r>
              <a:rPr lang="en-US" altLang="zh-CN" sz="1350" b="1" dirty="0">
                <a:latin typeface="微软雅黑" panose="020B0503020204020204" charset="-122"/>
                <a:ea typeface="微软雅黑" panose="020B0503020204020204" charset="-122"/>
                <a:sym typeface="Calibri" panose="020F0502020204030204" charset="0"/>
              </a:rPr>
              <a:t>3&lt;/li&gt;</a:t>
            </a:r>
            <a:br>
              <a:rPr lang="zh-CN" altLang="en-US" sz="1350" b="1" dirty="0">
                <a:latin typeface="微软雅黑" panose="020B0503020204020204" charset="-122"/>
                <a:ea typeface="微软雅黑" panose="020B0503020204020204" charset="-122"/>
                <a:sym typeface="Calibri" panose="020F0502020204030204" charset="0"/>
              </a:rPr>
            </a:br>
            <a:r>
              <a:rPr lang="en-US" altLang="zh-CN" sz="1350" b="1" dirty="0">
                <a:latin typeface="微软雅黑" panose="020B0503020204020204" charset="-122"/>
                <a:ea typeface="微软雅黑" panose="020B0503020204020204" charset="-122"/>
                <a:sym typeface="Calibri" panose="020F0502020204030204" charset="0"/>
              </a:rPr>
              <a:t>......</a:t>
            </a:r>
            <a:br>
              <a:rPr lang="zh-CN" altLang="en-US" sz="1350" b="1" dirty="0">
                <a:latin typeface="微软雅黑" panose="020B0503020204020204" charset="-122"/>
                <a:ea typeface="微软雅黑" panose="020B0503020204020204" charset="-122"/>
                <a:sym typeface="Calibri" panose="020F0502020204030204" charset="0"/>
              </a:rPr>
            </a:br>
            <a:r>
              <a:rPr lang="en-US" altLang="zh-CN" sz="1350" b="1" dirty="0">
                <a:latin typeface="微软雅黑" panose="020B0503020204020204" charset="-122"/>
                <a:ea typeface="微软雅黑" panose="020B0503020204020204" charset="-122"/>
                <a:sym typeface="Calibri" panose="020F0502020204030204" charset="0"/>
              </a:rPr>
              <a:t>&lt;/ul&gt;</a:t>
            </a:r>
            <a:endParaRPr lang="zh-CN" altLang="en-US" sz="1350" b="1" dirty="0">
              <a:latin typeface="微软雅黑" panose="020B0503020204020204" charset="-122"/>
              <a:ea typeface="微软雅黑" panose="020B0503020204020204" charset="-122"/>
              <a:sym typeface="Calibri" panose="020F0502020204030204" charset="0"/>
            </a:endParaRPr>
          </a:p>
        </p:txBody>
      </p:sp>
    </p:spTree>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0657" name="内容占位符 2"/>
          <p:cNvSpPr>
            <a:spLocks noGrp="1"/>
          </p:cNvSpPr>
          <p:nvPr>
            <p:ph/>
          </p:nvPr>
        </p:nvSpPr>
        <p:spPr>
          <a:xfrm>
            <a:off x="1485900" y="1657350"/>
            <a:ext cx="6172200" cy="3794522"/>
          </a:xfrm>
          <a:prstGeom prst="rect">
            <a:avLst/>
          </a:prstGeom>
          <a:solidFill>
            <a:srgbClr val="FFFFFF"/>
          </a:solidFill>
          <a:ln w="9525">
            <a:noFill/>
          </a:ln>
        </p:spPr>
        <p:txBody>
          <a:bodyPr anchor="t"/>
          <a:p>
            <a:pPr>
              <a:lnSpc>
                <a:spcPct val="150000"/>
              </a:lnSpc>
            </a:pPr>
            <a:r>
              <a:rPr lang="zh-CN" altLang="en-US" sz="1800" b="1" dirty="0">
                <a:solidFill>
                  <a:srgbClr val="009ED6"/>
                </a:solidFill>
              </a:rPr>
              <a:t>无序列表</a:t>
            </a:r>
            <a:r>
              <a:rPr lang="en-US" altLang="zh-CN" sz="1800" b="1" dirty="0">
                <a:solidFill>
                  <a:srgbClr val="009ED6"/>
                </a:solidFill>
              </a:rPr>
              <a:t>ul</a:t>
            </a:r>
            <a:endParaRPr lang="zh-CN" altLang="en-US" sz="1500" dirty="0"/>
          </a:p>
          <a:p>
            <a:pPr marL="457200" lvl="1" indent="0">
              <a:lnSpc>
                <a:spcPct val="150000"/>
              </a:lnSpc>
            </a:pPr>
            <a:endParaRPr lang="zh-CN" altLang="en-US" sz="1500" dirty="0"/>
          </a:p>
          <a:p>
            <a:pPr marL="457200" lvl="1" indent="0">
              <a:lnSpc>
                <a:spcPct val="150000"/>
              </a:lnSpc>
              <a:buNone/>
            </a:pPr>
            <a:endParaRPr lang="zh-CN" altLang="en-US" sz="1500" dirty="0"/>
          </a:p>
        </p:txBody>
      </p:sp>
      <p:sp>
        <p:nvSpPr>
          <p:cNvPr id="11267" name="圆角矩形 6"/>
          <p:cNvSpPr/>
          <p:nvPr/>
        </p:nvSpPr>
        <p:spPr>
          <a:xfrm>
            <a:off x="1695450" y="2451497"/>
            <a:ext cx="5962650" cy="1563290"/>
          </a:xfrm>
          <a:prstGeom prst="roundRect">
            <a:avLst>
              <a:gd name="adj" fmla="val 16667"/>
            </a:avLst>
          </a:prstGeom>
          <a:solidFill>
            <a:srgbClr val="A3D3FF"/>
          </a:solidFill>
          <a:ln w="9525">
            <a:noFill/>
          </a:ln>
        </p:spPr>
        <p:txBody>
          <a:bodyPr anchor="ctr"/>
          <a:p>
            <a:pPr marL="285750" indent="-285750">
              <a:lnSpc>
                <a:spcPct val="200000"/>
              </a:lnSpc>
            </a:pPr>
            <a:r>
              <a:rPr lang="zh-CN" altLang="en-US" sz="1200" b="1" dirty="0">
                <a:solidFill>
                  <a:srgbClr val="FF0000"/>
                </a:solidFill>
                <a:latin typeface="Arial" panose="020B0604020202020204" pitchFamily="34" charset="0"/>
                <a:ea typeface="宋体" panose="02010600030101010101" pitchFamily="2" charset="-122"/>
                <a:sym typeface="Arial" panose="020B0604020202020204" pitchFamily="34" charset="0"/>
              </a:rPr>
              <a:t>注意</a:t>
            </a:r>
            <a:r>
              <a:rPr lang="en-US" altLang="zh-CN" sz="1200" b="1" dirty="0">
                <a:solidFill>
                  <a:srgbClr val="FF0000"/>
                </a:solidFill>
                <a:latin typeface="Arial" panose="020B0604020202020204" pitchFamily="34" charset="0"/>
                <a:ea typeface="宋体" panose="02010600030101010101" pitchFamily="2" charset="-122"/>
                <a:sym typeface="Arial" panose="020B0604020202020204" pitchFamily="34" charset="0"/>
              </a:rPr>
              <a:t>:</a:t>
            </a:r>
            <a:endParaRPr lang="en-US" altLang="zh-CN" sz="1200" b="1" dirty="0">
              <a:solidFill>
                <a:srgbClr val="000000"/>
              </a:solidFill>
              <a:latin typeface="Arial" panose="020B0604020202020204" pitchFamily="34" charset="0"/>
              <a:ea typeface="宋体" panose="02010600030101010101" pitchFamily="2" charset="-122"/>
              <a:sym typeface="Arial" panose="020B0604020202020204" pitchFamily="34" charset="0"/>
            </a:endParaRPr>
          </a:p>
          <a:p>
            <a:pPr marL="285750" indent="-285750">
              <a:lnSpc>
                <a:spcPct val="200000"/>
              </a:lnSpc>
              <a:buChar char="•"/>
            </a:pPr>
            <a:r>
              <a:rPr lang="en-US" altLang="zh-CN" sz="1200" b="1" dirty="0">
                <a:solidFill>
                  <a:srgbClr val="000000"/>
                </a:solidFill>
                <a:latin typeface="Arial" panose="020B0604020202020204" pitchFamily="34" charset="0"/>
                <a:ea typeface="宋体" panose="02010600030101010101" pitchFamily="2" charset="-122"/>
                <a:sym typeface="Arial" panose="020B0604020202020204" pitchFamily="34" charset="0"/>
              </a:rPr>
              <a:t>&lt;li&gt;</a:t>
            </a:r>
            <a:r>
              <a:rPr lang="zh-CN" altLang="en-US" sz="1200" b="1" dirty="0">
                <a:solidFill>
                  <a:srgbClr val="000000"/>
                </a:solidFill>
                <a:latin typeface="Arial" panose="020B0604020202020204" pitchFamily="34" charset="0"/>
                <a:ea typeface="宋体" panose="02010600030101010101" pitchFamily="2" charset="-122"/>
                <a:sym typeface="Arial" panose="020B0604020202020204" pitchFamily="34" charset="0"/>
              </a:rPr>
              <a:t>与</a:t>
            </a:r>
            <a:r>
              <a:rPr lang="en-US" altLang="zh-CN" sz="1200" b="1" dirty="0">
                <a:solidFill>
                  <a:srgbClr val="000000"/>
                </a:solidFill>
                <a:latin typeface="Arial" panose="020B0604020202020204" pitchFamily="34" charset="0"/>
                <a:ea typeface="宋体" panose="02010600030101010101" pitchFamily="2" charset="-122"/>
                <a:sym typeface="Arial" panose="020B0604020202020204" pitchFamily="34" charset="0"/>
              </a:rPr>
              <a:t>&lt;/li&gt;</a:t>
            </a:r>
            <a:r>
              <a:rPr lang="zh-CN" altLang="en-US" sz="1200" b="1" dirty="0">
                <a:solidFill>
                  <a:srgbClr val="000000"/>
                </a:solidFill>
                <a:latin typeface="Arial" panose="020B0604020202020204" pitchFamily="34" charset="0"/>
                <a:ea typeface="宋体" panose="02010600030101010101" pitchFamily="2" charset="-122"/>
                <a:sym typeface="Arial" panose="020B0604020202020204" pitchFamily="34" charset="0"/>
              </a:rPr>
              <a:t>之间相当于一个容器，可以容纳所有元素。但是</a:t>
            </a:r>
            <a:r>
              <a:rPr lang="en-US" altLang="zh-CN" sz="1200" b="1" dirty="0">
                <a:solidFill>
                  <a:srgbClr val="000000"/>
                </a:solidFill>
                <a:latin typeface="Arial" panose="020B0604020202020204" pitchFamily="34" charset="0"/>
                <a:ea typeface="宋体" panose="02010600030101010101" pitchFamily="2" charset="-122"/>
                <a:sym typeface="Arial" panose="020B0604020202020204" pitchFamily="34" charset="0"/>
              </a:rPr>
              <a:t>&lt;ul&gt;&lt;/ul&gt;</a:t>
            </a:r>
            <a:r>
              <a:rPr lang="zh-CN" altLang="en-US" sz="1200" b="1" dirty="0">
                <a:solidFill>
                  <a:srgbClr val="000000"/>
                </a:solidFill>
                <a:latin typeface="Arial" panose="020B0604020202020204" pitchFamily="34" charset="0"/>
                <a:ea typeface="宋体" panose="02010600030101010101" pitchFamily="2" charset="-122"/>
                <a:sym typeface="Arial" panose="020B0604020202020204" pitchFamily="34" charset="0"/>
              </a:rPr>
              <a:t>中只能嵌套</a:t>
            </a:r>
            <a:r>
              <a:rPr lang="en-US" altLang="zh-CN" sz="1200" b="1" dirty="0">
                <a:solidFill>
                  <a:srgbClr val="000000"/>
                </a:solidFill>
                <a:latin typeface="Arial" panose="020B0604020202020204" pitchFamily="34" charset="0"/>
                <a:ea typeface="宋体" panose="02010600030101010101" pitchFamily="2" charset="-122"/>
                <a:sym typeface="Arial" panose="020B0604020202020204" pitchFamily="34" charset="0"/>
              </a:rPr>
              <a:t>&lt;li&gt;&lt;/li&gt;</a:t>
            </a:r>
            <a:r>
              <a:rPr lang="zh-CN" altLang="en-US" sz="1200" b="1" dirty="0">
                <a:solidFill>
                  <a:srgbClr val="000000"/>
                </a:solidFill>
                <a:latin typeface="Arial" panose="020B0604020202020204" pitchFamily="34" charset="0"/>
                <a:ea typeface="宋体" panose="02010600030101010101" pitchFamily="2" charset="-122"/>
                <a:sym typeface="Arial" panose="020B0604020202020204" pitchFamily="34" charset="0"/>
              </a:rPr>
              <a:t>，直接在</a:t>
            </a:r>
            <a:r>
              <a:rPr lang="en-US" altLang="zh-CN" sz="1200" b="1" dirty="0">
                <a:solidFill>
                  <a:srgbClr val="000000"/>
                </a:solidFill>
                <a:latin typeface="Arial" panose="020B0604020202020204" pitchFamily="34" charset="0"/>
                <a:ea typeface="宋体" panose="02010600030101010101" pitchFamily="2" charset="-122"/>
                <a:sym typeface="Arial" panose="020B0604020202020204" pitchFamily="34" charset="0"/>
              </a:rPr>
              <a:t>&lt;ul&gt;&lt;/ul&gt;</a:t>
            </a:r>
            <a:r>
              <a:rPr lang="zh-CN" altLang="en-US" sz="1200" b="1" dirty="0">
                <a:solidFill>
                  <a:srgbClr val="000000"/>
                </a:solidFill>
                <a:latin typeface="Arial" panose="020B0604020202020204" pitchFamily="34" charset="0"/>
                <a:ea typeface="宋体" panose="02010600030101010101" pitchFamily="2" charset="-122"/>
                <a:sym typeface="Arial" panose="020B0604020202020204" pitchFamily="34" charset="0"/>
              </a:rPr>
              <a:t>标记中输入文字的做法是不被允许的。</a:t>
            </a:r>
            <a:endParaRPr lang="zh-CN" altLang="en-US" sz="1200" b="1" dirty="0">
              <a:solidFill>
                <a:srgbClr val="000000"/>
              </a:solidFill>
              <a:latin typeface="Arial" panose="020B0604020202020204" pitchFamily="34" charset="0"/>
              <a:ea typeface="宋体" panose="02010600030101010101" pitchFamily="2" charset="-122"/>
              <a:sym typeface="Arial" panose="020B0604020202020204" pitchFamily="34"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267"/>
                                        </p:tgtEl>
                                        <p:attrNameLst>
                                          <p:attrName>style.visibility</p:attrName>
                                        </p:attrNameLst>
                                      </p:cBhvr>
                                      <p:to>
                                        <p:strVal val="visible"/>
                                      </p:to>
                                    </p:set>
                                    <p:animEffect filter="fade">
                                      <p:cBhvr>
                                        <p:cTn id="7" dur="500"/>
                                        <p:tgtEl>
                                          <p:spTgt spid="112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7" grpId="0" bldLvl="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1681" name="内容占位符 2"/>
          <p:cNvSpPr>
            <a:spLocks noGrp="1"/>
          </p:cNvSpPr>
          <p:nvPr>
            <p:ph/>
          </p:nvPr>
        </p:nvSpPr>
        <p:spPr>
          <a:xfrm>
            <a:off x="1485900" y="1657350"/>
            <a:ext cx="6172200" cy="3794522"/>
          </a:xfrm>
          <a:prstGeom prst="rect">
            <a:avLst/>
          </a:prstGeom>
          <a:solidFill>
            <a:srgbClr val="FFFFFF"/>
          </a:solidFill>
          <a:ln w="9525">
            <a:noFill/>
          </a:ln>
        </p:spPr>
        <p:txBody>
          <a:bodyPr anchor="t"/>
          <a:p>
            <a:pPr>
              <a:lnSpc>
                <a:spcPct val="150000"/>
              </a:lnSpc>
            </a:pPr>
            <a:r>
              <a:rPr lang="zh-CN" altLang="en-US" sz="1500" b="1" dirty="0">
                <a:solidFill>
                  <a:srgbClr val="009ED6"/>
                </a:solidFill>
              </a:rPr>
              <a:t>有序列表</a:t>
            </a:r>
            <a:r>
              <a:rPr lang="en-US" altLang="zh-CN" sz="1500" b="1" dirty="0">
                <a:solidFill>
                  <a:srgbClr val="009ED6"/>
                </a:solidFill>
              </a:rPr>
              <a:t>ol</a:t>
            </a:r>
            <a:endParaRPr lang="en-US" altLang="zh-CN" sz="1500" b="1" dirty="0">
              <a:solidFill>
                <a:srgbClr val="009ED6"/>
              </a:solidFill>
            </a:endParaRPr>
          </a:p>
          <a:p>
            <a:pPr lvl="1">
              <a:lnSpc>
                <a:spcPct val="150000"/>
              </a:lnSpc>
            </a:pPr>
            <a:r>
              <a:rPr lang="zh-CN" altLang="en-US" sz="1350" dirty="0"/>
              <a:t>有序列表即为有排列顺序的列表，其各个列表项按照一定的顺序排列定义，有序列表的基本语法格式如下：</a:t>
            </a:r>
            <a:endParaRPr lang="en-US" altLang="zh-CN" sz="1350" dirty="0"/>
          </a:p>
          <a:p>
            <a:pPr lvl="1">
              <a:lnSpc>
                <a:spcPct val="150000"/>
              </a:lnSpc>
            </a:pPr>
            <a:endParaRPr lang="zh-CN" altLang="en-US" sz="1350" dirty="0"/>
          </a:p>
          <a:p>
            <a:pPr lvl="1">
              <a:lnSpc>
                <a:spcPct val="150000"/>
              </a:lnSpc>
            </a:pPr>
            <a:endParaRPr lang="zh-CN" altLang="en-US" sz="1350" dirty="0"/>
          </a:p>
          <a:p>
            <a:pPr lvl="1">
              <a:lnSpc>
                <a:spcPct val="150000"/>
              </a:lnSpc>
            </a:pPr>
            <a:endParaRPr lang="zh-CN" altLang="en-US" sz="1350" dirty="0"/>
          </a:p>
          <a:p>
            <a:pPr lvl="1">
              <a:lnSpc>
                <a:spcPct val="150000"/>
              </a:lnSpc>
            </a:pPr>
            <a:endParaRPr lang="zh-CN" altLang="en-US" sz="1350" dirty="0"/>
          </a:p>
          <a:p>
            <a:pPr lvl="1">
              <a:lnSpc>
                <a:spcPct val="150000"/>
              </a:lnSpc>
            </a:pPr>
            <a:r>
              <a:rPr lang="zh-CN" altLang="en-US" sz="1350" dirty="0"/>
              <a:t>在上面的语法中，</a:t>
            </a:r>
            <a:r>
              <a:rPr lang="en-US" altLang="zh-CN" sz="1350" dirty="0"/>
              <a:t>&lt;ol&gt;&lt;/ol&gt;</a:t>
            </a:r>
            <a:r>
              <a:rPr lang="zh-CN" altLang="en-US" sz="1350" dirty="0"/>
              <a:t>标记用于定义有序列表，</a:t>
            </a:r>
            <a:r>
              <a:rPr lang="en-US" altLang="zh-CN" sz="1350" dirty="0"/>
              <a:t>&lt;li&gt;&lt;/li&gt;</a:t>
            </a:r>
            <a:r>
              <a:rPr lang="zh-CN" altLang="en-US" sz="1350" dirty="0"/>
              <a:t>为具体的列表项，和无序列表类似，每对</a:t>
            </a:r>
            <a:r>
              <a:rPr lang="en-US" altLang="zh-CN" sz="1350" dirty="0"/>
              <a:t>&lt;ol&gt;&lt;/ol&gt;</a:t>
            </a:r>
            <a:r>
              <a:rPr lang="zh-CN" altLang="en-US" sz="1350" dirty="0"/>
              <a:t>中也至少应包含一对</a:t>
            </a:r>
            <a:r>
              <a:rPr lang="en-US" altLang="zh-CN" sz="1350" dirty="0"/>
              <a:t>&lt;li&gt;&lt;/li&gt;</a:t>
            </a:r>
            <a:r>
              <a:rPr lang="zh-CN" altLang="en-US" sz="1350" dirty="0"/>
              <a:t>。</a:t>
            </a:r>
            <a:endParaRPr lang="zh-CN" altLang="en-US" sz="1350" dirty="0"/>
          </a:p>
        </p:txBody>
      </p:sp>
      <p:sp>
        <p:nvSpPr>
          <p:cNvPr id="71682" name="标题 1"/>
          <p:cNvSpPr/>
          <p:nvPr/>
        </p:nvSpPr>
        <p:spPr>
          <a:xfrm>
            <a:off x="2068116" y="2931319"/>
            <a:ext cx="5373290" cy="1313260"/>
          </a:xfrm>
          <a:prstGeom prst="rect">
            <a:avLst/>
          </a:prstGeom>
          <a:solidFill>
            <a:srgbClr val="D5F4FF"/>
          </a:solidFill>
          <a:ln w="9525">
            <a:noFill/>
          </a:ln>
        </p:spPr>
        <p:txBody>
          <a:bodyPr anchor="t"/>
          <a:p>
            <a:r>
              <a:rPr lang="en-US" altLang="zh-CN" sz="1350" dirty="0">
                <a:solidFill>
                  <a:schemeClr val="tx2"/>
                </a:solidFill>
                <a:latin typeface="Arial" panose="020B0604020202020204" pitchFamily="34" charset="0"/>
                <a:ea typeface="宋体" panose="02010600030101010101" pitchFamily="2" charset="-122"/>
                <a:sym typeface="Arial" panose="020B0604020202020204" pitchFamily="34" charset="0"/>
              </a:rPr>
              <a:t>&lt;ol&gt;</a:t>
            </a:r>
            <a:endParaRPr lang="zh-CN" altLang="en-US" sz="1350" dirty="0">
              <a:solidFill>
                <a:schemeClr val="tx2"/>
              </a:solidFill>
              <a:latin typeface="Arial" panose="020B0604020202020204" pitchFamily="34" charset="0"/>
              <a:ea typeface="宋体" panose="02010600030101010101" pitchFamily="2" charset="-122"/>
              <a:sym typeface="Arial" panose="020B0604020202020204" pitchFamily="34" charset="0"/>
            </a:endParaRPr>
          </a:p>
          <a:p>
            <a:r>
              <a:rPr lang="en-US" altLang="zh-CN" sz="1350" dirty="0">
                <a:solidFill>
                  <a:schemeClr val="tx2"/>
                </a:solidFill>
                <a:latin typeface="Arial" panose="020B0604020202020204" pitchFamily="34" charset="0"/>
                <a:ea typeface="宋体" panose="02010600030101010101" pitchFamily="2" charset="-122"/>
                <a:sym typeface="Arial" panose="020B0604020202020204" pitchFamily="34" charset="0"/>
              </a:rPr>
              <a:t>    &lt;li&gt;</a:t>
            </a:r>
            <a:r>
              <a:rPr lang="zh-CN" altLang="en-US" sz="1350" dirty="0">
                <a:solidFill>
                  <a:schemeClr val="tx2"/>
                </a:solidFill>
                <a:latin typeface="Arial" panose="020B0604020202020204" pitchFamily="34" charset="0"/>
                <a:ea typeface="宋体" panose="02010600030101010101" pitchFamily="2" charset="-122"/>
                <a:sym typeface="Arial" panose="020B0604020202020204" pitchFamily="34" charset="0"/>
              </a:rPr>
              <a:t>列表项</a:t>
            </a:r>
            <a:r>
              <a:rPr lang="en-US" altLang="zh-CN" sz="1350" dirty="0">
                <a:solidFill>
                  <a:schemeClr val="tx2"/>
                </a:solidFill>
                <a:latin typeface="Arial" panose="020B0604020202020204" pitchFamily="34" charset="0"/>
                <a:ea typeface="宋体" panose="02010600030101010101" pitchFamily="2" charset="-122"/>
                <a:sym typeface="Arial" panose="020B0604020202020204" pitchFamily="34" charset="0"/>
              </a:rPr>
              <a:t>1&lt;/li&gt;</a:t>
            </a:r>
            <a:endParaRPr lang="zh-CN" altLang="en-US" sz="1350" dirty="0">
              <a:solidFill>
                <a:schemeClr val="tx2"/>
              </a:solidFill>
              <a:latin typeface="Arial" panose="020B0604020202020204" pitchFamily="34" charset="0"/>
              <a:ea typeface="宋体" panose="02010600030101010101" pitchFamily="2" charset="-122"/>
              <a:sym typeface="Arial" panose="020B0604020202020204" pitchFamily="34" charset="0"/>
            </a:endParaRPr>
          </a:p>
          <a:p>
            <a:r>
              <a:rPr lang="en-US" altLang="zh-CN" sz="1350" dirty="0">
                <a:solidFill>
                  <a:schemeClr val="tx2"/>
                </a:solidFill>
                <a:latin typeface="Arial" panose="020B0604020202020204" pitchFamily="34" charset="0"/>
                <a:ea typeface="宋体" panose="02010600030101010101" pitchFamily="2" charset="-122"/>
                <a:sym typeface="Arial" panose="020B0604020202020204" pitchFamily="34" charset="0"/>
              </a:rPr>
              <a:t>    &lt;li&gt;</a:t>
            </a:r>
            <a:r>
              <a:rPr lang="zh-CN" altLang="en-US" sz="1350" dirty="0">
                <a:solidFill>
                  <a:schemeClr val="tx2"/>
                </a:solidFill>
                <a:latin typeface="Arial" panose="020B0604020202020204" pitchFamily="34" charset="0"/>
                <a:ea typeface="宋体" panose="02010600030101010101" pitchFamily="2" charset="-122"/>
                <a:sym typeface="Arial" panose="020B0604020202020204" pitchFamily="34" charset="0"/>
              </a:rPr>
              <a:t>列表项</a:t>
            </a:r>
            <a:r>
              <a:rPr lang="en-US" altLang="zh-CN" sz="1350" dirty="0">
                <a:solidFill>
                  <a:schemeClr val="tx2"/>
                </a:solidFill>
                <a:latin typeface="Arial" panose="020B0604020202020204" pitchFamily="34" charset="0"/>
                <a:ea typeface="宋体" panose="02010600030101010101" pitchFamily="2" charset="-122"/>
                <a:sym typeface="Arial" panose="020B0604020202020204" pitchFamily="34" charset="0"/>
              </a:rPr>
              <a:t>2&lt;/li&gt;</a:t>
            </a:r>
            <a:endParaRPr lang="zh-CN" altLang="en-US" sz="1350" dirty="0">
              <a:solidFill>
                <a:schemeClr val="tx2"/>
              </a:solidFill>
              <a:latin typeface="Arial" panose="020B0604020202020204" pitchFamily="34" charset="0"/>
              <a:ea typeface="宋体" panose="02010600030101010101" pitchFamily="2" charset="-122"/>
              <a:sym typeface="Arial" panose="020B0604020202020204" pitchFamily="34" charset="0"/>
            </a:endParaRPr>
          </a:p>
          <a:p>
            <a:r>
              <a:rPr lang="en-US" altLang="zh-CN" sz="1350" dirty="0">
                <a:solidFill>
                  <a:schemeClr val="tx2"/>
                </a:solidFill>
                <a:latin typeface="Arial" panose="020B0604020202020204" pitchFamily="34" charset="0"/>
                <a:ea typeface="宋体" panose="02010600030101010101" pitchFamily="2" charset="-122"/>
                <a:sym typeface="Arial" panose="020B0604020202020204" pitchFamily="34" charset="0"/>
              </a:rPr>
              <a:t>    &lt;li&gt;</a:t>
            </a:r>
            <a:r>
              <a:rPr lang="zh-CN" altLang="en-US" sz="1350" dirty="0">
                <a:solidFill>
                  <a:schemeClr val="tx2"/>
                </a:solidFill>
                <a:latin typeface="Arial" panose="020B0604020202020204" pitchFamily="34" charset="0"/>
                <a:ea typeface="宋体" panose="02010600030101010101" pitchFamily="2" charset="-122"/>
                <a:sym typeface="Arial" panose="020B0604020202020204" pitchFamily="34" charset="0"/>
              </a:rPr>
              <a:t>列表项</a:t>
            </a:r>
            <a:r>
              <a:rPr lang="en-US" altLang="zh-CN" sz="1350" dirty="0">
                <a:solidFill>
                  <a:schemeClr val="tx2"/>
                </a:solidFill>
                <a:latin typeface="Arial" panose="020B0604020202020204" pitchFamily="34" charset="0"/>
                <a:ea typeface="宋体" panose="02010600030101010101" pitchFamily="2" charset="-122"/>
                <a:sym typeface="Arial" panose="020B0604020202020204" pitchFamily="34" charset="0"/>
              </a:rPr>
              <a:t>3&lt;/li&gt;</a:t>
            </a:r>
            <a:endParaRPr lang="zh-CN" altLang="en-US" sz="1350" dirty="0">
              <a:solidFill>
                <a:schemeClr val="tx2"/>
              </a:solidFill>
              <a:latin typeface="Arial" panose="020B0604020202020204" pitchFamily="34" charset="0"/>
              <a:ea typeface="宋体" panose="02010600030101010101" pitchFamily="2" charset="-122"/>
              <a:sym typeface="Arial" panose="020B0604020202020204" pitchFamily="34" charset="0"/>
            </a:endParaRPr>
          </a:p>
          <a:p>
            <a:r>
              <a:rPr lang="en-US" altLang="zh-CN" sz="1350" dirty="0">
                <a:solidFill>
                  <a:schemeClr val="tx2"/>
                </a:solidFill>
                <a:latin typeface="Arial" panose="020B0604020202020204" pitchFamily="34" charset="0"/>
                <a:ea typeface="宋体" panose="02010600030101010101" pitchFamily="2" charset="-122"/>
                <a:sym typeface="Arial" panose="020B0604020202020204" pitchFamily="34" charset="0"/>
              </a:rPr>
              <a:t>......</a:t>
            </a:r>
            <a:endParaRPr lang="zh-CN" altLang="en-US" sz="1350" dirty="0">
              <a:solidFill>
                <a:schemeClr val="tx2"/>
              </a:solidFill>
              <a:latin typeface="Arial" panose="020B0604020202020204" pitchFamily="34" charset="0"/>
              <a:ea typeface="宋体" panose="02010600030101010101" pitchFamily="2" charset="-122"/>
              <a:sym typeface="Arial" panose="020B0604020202020204" pitchFamily="34" charset="0"/>
            </a:endParaRPr>
          </a:p>
          <a:p>
            <a:r>
              <a:rPr lang="en-US" altLang="zh-CN" sz="1350" dirty="0">
                <a:solidFill>
                  <a:schemeClr val="tx2"/>
                </a:solidFill>
                <a:latin typeface="Arial" panose="020B0604020202020204" pitchFamily="34" charset="0"/>
                <a:ea typeface="宋体" panose="02010600030101010101" pitchFamily="2" charset="-122"/>
                <a:sym typeface="Arial" panose="020B0604020202020204" pitchFamily="34" charset="0"/>
              </a:rPr>
              <a:t>&lt;/ol&gt;</a:t>
            </a:r>
            <a:endParaRPr lang="zh-CN" altLang="en-US" sz="1350" dirty="0">
              <a:latin typeface="Arial" panose="020B0604020202020204" pitchFamily="34" charset="0"/>
              <a:ea typeface="宋体" panose="02010600030101010101" pitchFamily="2" charset="-122"/>
            </a:endParaRPr>
          </a:p>
        </p:txBody>
      </p:sp>
    </p:spTree>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2705" name="内容占位符 2"/>
          <p:cNvSpPr>
            <a:spLocks noGrp="1"/>
          </p:cNvSpPr>
          <p:nvPr>
            <p:ph/>
          </p:nvPr>
        </p:nvSpPr>
        <p:spPr>
          <a:xfrm>
            <a:off x="1485900" y="1657350"/>
            <a:ext cx="6172200" cy="3794522"/>
          </a:xfrm>
          <a:prstGeom prst="rect">
            <a:avLst/>
          </a:prstGeom>
          <a:solidFill>
            <a:srgbClr val="FFFFFF"/>
          </a:solidFill>
          <a:ln w="9525">
            <a:noFill/>
          </a:ln>
        </p:spPr>
        <p:txBody>
          <a:bodyPr anchor="t">
            <a:normAutofit lnSpcReduction="10000"/>
          </a:bodyPr>
          <a:p>
            <a:pPr>
              <a:lnSpc>
                <a:spcPct val="150000"/>
              </a:lnSpc>
            </a:pPr>
            <a:r>
              <a:rPr lang="zh-CN" altLang="en-US" sz="1800" b="1" dirty="0">
                <a:solidFill>
                  <a:srgbClr val="009ED6"/>
                </a:solidFill>
              </a:rPr>
              <a:t>定义列表</a:t>
            </a:r>
            <a:r>
              <a:rPr lang="en-US" altLang="zh-CN" sz="1800" b="1" dirty="0">
                <a:solidFill>
                  <a:srgbClr val="009ED6"/>
                </a:solidFill>
              </a:rPr>
              <a:t>dl</a:t>
            </a:r>
            <a:endParaRPr lang="zh-CN" altLang="en-US" sz="1800" b="1" dirty="0">
              <a:solidFill>
                <a:srgbClr val="009ED6"/>
              </a:solidFill>
            </a:endParaRPr>
          </a:p>
          <a:p>
            <a:pPr marL="457200" lvl="1" indent="0">
              <a:lnSpc>
                <a:spcPct val="150000"/>
              </a:lnSpc>
            </a:pPr>
            <a:r>
              <a:rPr lang="zh-CN" altLang="en-US" sz="1500" dirty="0"/>
              <a:t>定义列表常用于对术语或名词进行解释和描述，定义列表的列表项前没有任何项目符号。其基本语法如下：</a:t>
            </a:r>
            <a:endParaRPr lang="en-US" altLang="zh-CN" sz="1500" dirty="0"/>
          </a:p>
          <a:p>
            <a:pPr marL="457200" lvl="1" indent="0">
              <a:lnSpc>
                <a:spcPct val="150000"/>
              </a:lnSpc>
            </a:pPr>
            <a:endParaRPr lang="zh-CN" altLang="en-US" sz="1500" dirty="0"/>
          </a:p>
          <a:p>
            <a:pPr marL="457200" lvl="1" indent="0">
              <a:lnSpc>
                <a:spcPct val="150000"/>
              </a:lnSpc>
            </a:pPr>
            <a:endParaRPr lang="zh-CN" altLang="en-US" sz="1500" dirty="0"/>
          </a:p>
          <a:p>
            <a:pPr marL="457200" lvl="1" indent="0">
              <a:lnSpc>
                <a:spcPct val="150000"/>
              </a:lnSpc>
            </a:pPr>
            <a:endParaRPr lang="zh-CN" altLang="en-US" sz="1500" dirty="0"/>
          </a:p>
          <a:p>
            <a:pPr marL="457200" lvl="1" indent="0">
              <a:lnSpc>
                <a:spcPct val="150000"/>
              </a:lnSpc>
              <a:buNone/>
            </a:pPr>
            <a:endParaRPr lang="zh-CN" altLang="en-US" sz="1500" dirty="0"/>
          </a:p>
          <a:p>
            <a:pPr marL="457200" lvl="1" indent="0">
              <a:lnSpc>
                <a:spcPct val="150000"/>
              </a:lnSpc>
              <a:buNone/>
            </a:pPr>
            <a:endParaRPr lang="zh-CN" altLang="en-US" sz="1500" dirty="0"/>
          </a:p>
          <a:p>
            <a:pPr marL="457200" lvl="1" indent="0">
              <a:lnSpc>
                <a:spcPct val="150000"/>
              </a:lnSpc>
              <a:buNone/>
            </a:pPr>
            <a:endParaRPr lang="zh-CN" altLang="en-US" sz="1500" dirty="0"/>
          </a:p>
          <a:p>
            <a:pPr marL="457200" lvl="1" indent="0">
              <a:lnSpc>
                <a:spcPct val="150000"/>
              </a:lnSpc>
              <a:buNone/>
            </a:pPr>
            <a:r>
              <a:rPr lang="zh-CN" altLang="en-US" sz="1500" dirty="0">
                <a:solidFill>
                  <a:srgbClr val="FF0000"/>
                </a:solidFill>
              </a:rPr>
              <a:t>不同浏览器的圆点位置不一样，想一样就要学</a:t>
            </a:r>
            <a:r>
              <a:rPr lang="en-US" altLang="zh-CN" sz="1500" dirty="0">
                <a:solidFill>
                  <a:srgbClr val="FF0000"/>
                </a:solidFill>
              </a:rPr>
              <a:t>css</a:t>
            </a:r>
            <a:r>
              <a:rPr lang="zh-CN" altLang="en-US" sz="1500" dirty="0">
                <a:solidFill>
                  <a:srgbClr val="FF0000"/>
                </a:solidFill>
              </a:rPr>
              <a:t>技术</a:t>
            </a:r>
            <a:endParaRPr lang="zh-CN" altLang="en-US" sz="1500" dirty="0">
              <a:solidFill>
                <a:srgbClr val="FF0000"/>
              </a:solidFill>
            </a:endParaRPr>
          </a:p>
          <a:p>
            <a:pPr marL="457200" lvl="1" indent="0">
              <a:lnSpc>
                <a:spcPct val="150000"/>
              </a:lnSpc>
              <a:buNone/>
            </a:pPr>
            <a:endParaRPr lang="zh-CN" altLang="en-US" sz="1500" dirty="0"/>
          </a:p>
          <a:p>
            <a:pPr marL="457200" lvl="1" indent="0">
              <a:lnSpc>
                <a:spcPct val="150000"/>
              </a:lnSpc>
              <a:buNone/>
            </a:pPr>
            <a:endParaRPr lang="zh-CN" altLang="en-US" sz="1500" dirty="0"/>
          </a:p>
          <a:p>
            <a:pPr marL="457200" lvl="1" indent="0">
              <a:lnSpc>
                <a:spcPct val="150000"/>
              </a:lnSpc>
              <a:buNone/>
            </a:pPr>
            <a:endParaRPr lang="zh-CN" altLang="en-US" sz="1500" dirty="0"/>
          </a:p>
          <a:p>
            <a:pPr marL="457200" lvl="1" indent="0">
              <a:lnSpc>
                <a:spcPct val="150000"/>
              </a:lnSpc>
              <a:buNone/>
            </a:pPr>
            <a:endParaRPr lang="zh-CN" altLang="en-US" sz="1500" dirty="0"/>
          </a:p>
          <a:p>
            <a:pPr marL="457200" lvl="1" indent="0">
              <a:lnSpc>
                <a:spcPct val="150000"/>
              </a:lnSpc>
              <a:buNone/>
            </a:pPr>
            <a:endParaRPr lang="zh-CN" altLang="en-US" sz="1500" dirty="0"/>
          </a:p>
        </p:txBody>
      </p:sp>
      <p:sp>
        <p:nvSpPr>
          <p:cNvPr id="72706" name="标题 1"/>
          <p:cNvSpPr/>
          <p:nvPr/>
        </p:nvSpPr>
        <p:spPr>
          <a:xfrm>
            <a:off x="2068116" y="2931319"/>
            <a:ext cx="5382815" cy="2207419"/>
          </a:xfrm>
          <a:prstGeom prst="rect">
            <a:avLst/>
          </a:prstGeom>
          <a:solidFill>
            <a:srgbClr val="D5F4FF"/>
          </a:solidFill>
          <a:ln w="9525">
            <a:noFill/>
          </a:ln>
        </p:spPr>
        <p:txBody>
          <a:bodyPr anchor="t"/>
          <a:p>
            <a:r>
              <a:rPr lang="en-US" altLang="zh-CN" sz="1350" dirty="0">
                <a:solidFill>
                  <a:schemeClr val="tx2"/>
                </a:solidFill>
                <a:latin typeface="Arial" panose="020B0604020202020204" pitchFamily="34" charset="0"/>
                <a:ea typeface="宋体" panose="02010600030101010101" pitchFamily="2" charset="-122"/>
                <a:sym typeface="Arial" panose="020B0604020202020204" pitchFamily="34" charset="0"/>
              </a:rPr>
              <a:t>&lt;dl&gt;</a:t>
            </a:r>
            <a:endParaRPr lang="zh-CN" altLang="en-US" sz="1350" dirty="0">
              <a:solidFill>
                <a:schemeClr val="tx2"/>
              </a:solidFill>
              <a:latin typeface="Arial" panose="020B0604020202020204" pitchFamily="34" charset="0"/>
              <a:ea typeface="宋体" panose="02010600030101010101" pitchFamily="2" charset="-122"/>
              <a:sym typeface="Arial" panose="020B0604020202020204" pitchFamily="34" charset="0"/>
            </a:endParaRPr>
          </a:p>
          <a:p>
            <a:r>
              <a:rPr lang="en-US" altLang="zh-CN" sz="1350" dirty="0">
                <a:solidFill>
                  <a:schemeClr val="tx2"/>
                </a:solidFill>
                <a:latin typeface="Arial" panose="020B0604020202020204" pitchFamily="34" charset="0"/>
                <a:ea typeface="宋体" panose="02010600030101010101" pitchFamily="2" charset="-122"/>
                <a:sym typeface="Arial" panose="020B0604020202020204" pitchFamily="34" charset="0"/>
              </a:rPr>
              <a:t>    &lt;dt&gt;</a:t>
            </a:r>
            <a:r>
              <a:rPr lang="zh-CN" altLang="en-US" sz="1350" dirty="0">
                <a:solidFill>
                  <a:schemeClr val="tx2"/>
                </a:solidFill>
                <a:latin typeface="Arial" panose="020B0604020202020204" pitchFamily="34" charset="0"/>
                <a:ea typeface="宋体" panose="02010600030101010101" pitchFamily="2" charset="-122"/>
                <a:sym typeface="Arial" panose="020B0604020202020204" pitchFamily="34" charset="0"/>
              </a:rPr>
              <a:t>名词</a:t>
            </a:r>
            <a:r>
              <a:rPr lang="en-US" altLang="zh-CN" sz="1350" dirty="0">
                <a:solidFill>
                  <a:schemeClr val="tx2"/>
                </a:solidFill>
                <a:latin typeface="Arial" panose="020B0604020202020204" pitchFamily="34" charset="0"/>
                <a:ea typeface="宋体" panose="02010600030101010101" pitchFamily="2" charset="-122"/>
                <a:sym typeface="Arial" panose="020B0604020202020204" pitchFamily="34" charset="0"/>
              </a:rPr>
              <a:t>1&lt;/dt&gt;</a:t>
            </a:r>
            <a:endParaRPr lang="zh-CN" altLang="en-US" sz="1350" dirty="0">
              <a:solidFill>
                <a:schemeClr val="tx2"/>
              </a:solidFill>
              <a:latin typeface="Arial" panose="020B0604020202020204" pitchFamily="34" charset="0"/>
              <a:ea typeface="宋体" panose="02010600030101010101" pitchFamily="2" charset="-122"/>
              <a:sym typeface="Arial" panose="020B0604020202020204" pitchFamily="34" charset="0"/>
            </a:endParaRPr>
          </a:p>
          <a:p>
            <a:r>
              <a:rPr lang="en-US" altLang="zh-CN" sz="1350" dirty="0">
                <a:solidFill>
                  <a:schemeClr val="tx2"/>
                </a:solidFill>
                <a:latin typeface="Arial" panose="020B0604020202020204" pitchFamily="34" charset="0"/>
                <a:ea typeface="宋体" panose="02010600030101010101" pitchFamily="2" charset="-122"/>
                <a:sym typeface="Arial" panose="020B0604020202020204" pitchFamily="34" charset="0"/>
              </a:rPr>
              <a:t>    &lt;dd&gt;</a:t>
            </a:r>
            <a:r>
              <a:rPr lang="zh-CN" altLang="en-US" sz="1350" dirty="0">
                <a:solidFill>
                  <a:schemeClr val="tx2"/>
                </a:solidFill>
                <a:latin typeface="Arial" panose="020B0604020202020204" pitchFamily="34" charset="0"/>
                <a:ea typeface="宋体" panose="02010600030101010101" pitchFamily="2" charset="-122"/>
                <a:sym typeface="Arial" panose="020B0604020202020204" pitchFamily="34" charset="0"/>
              </a:rPr>
              <a:t>名词</a:t>
            </a:r>
            <a:r>
              <a:rPr lang="en-US" altLang="zh-CN" sz="1350" dirty="0">
                <a:solidFill>
                  <a:schemeClr val="tx2"/>
                </a:solidFill>
                <a:latin typeface="Arial" panose="020B0604020202020204" pitchFamily="34" charset="0"/>
                <a:ea typeface="宋体" panose="02010600030101010101" pitchFamily="2" charset="-122"/>
                <a:sym typeface="Arial" panose="020B0604020202020204" pitchFamily="34" charset="0"/>
              </a:rPr>
              <a:t>1</a:t>
            </a:r>
            <a:r>
              <a:rPr lang="zh-CN" altLang="en-US" sz="1350" dirty="0">
                <a:solidFill>
                  <a:schemeClr val="tx2"/>
                </a:solidFill>
                <a:latin typeface="Arial" panose="020B0604020202020204" pitchFamily="34" charset="0"/>
                <a:ea typeface="宋体" panose="02010600030101010101" pitchFamily="2" charset="-122"/>
                <a:sym typeface="Arial" panose="020B0604020202020204" pitchFamily="34" charset="0"/>
              </a:rPr>
              <a:t>解释</a:t>
            </a:r>
            <a:r>
              <a:rPr lang="en-US" altLang="zh-CN" sz="1350" dirty="0">
                <a:solidFill>
                  <a:schemeClr val="tx2"/>
                </a:solidFill>
                <a:latin typeface="Arial" panose="020B0604020202020204" pitchFamily="34" charset="0"/>
                <a:ea typeface="宋体" panose="02010600030101010101" pitchFamily="2" charset="-122"/>
                <a:sym typeface="Arial" panose="020B0604020202020204" pitchFamily="34" charset="0"/>
              </a:rPr>
              <a:t>1&lt;/dd&gt;</a:t>
            </a:r>
            <a:endParaRPr lang="zh-CN" altLang="en-US" sz="1350" dirty="0">
              <a:solidFill>
                <a:schemeClr val="tx2"/>
              </a:solidFill>
              <a:latin typeface="Arial" panose="020B0604020202020204" pitchFamily="34" charset="0"/>
              <a:ea typeface="宋体" panose="02010600030101010101" pitchFamily="2" charset="-122"/>
              <a:sym typeface="Arial" panose="020B0604020202020204" pitchFamily="34" charset="0"/>
            </a:endParaRPr>
          </a:p>
          <a:p>
            <a:r>
              <a:rPr lang="en-US" altLang="zh-CN" sz="1350" dirty="0">
                <a:solidFill>
                  <a:schemeClr val="tx2"/>
                </a:solidFill>
                <a:latin typeface="Arial" panose="020B0604020202020204" pitchFamily="34" charset="0"/>
                <a:ea typeface="宋体" panose="02010600030101010101" pitchFamily="2" charset="-122"/>
                <a:sym typeface="Arial" panose="020B0604020202020204" pitchFamily="34" charset="0"/>
              </a:rPr>
              <a:t>    &lt;dd&gt;</a:t>
            </a:r>
            <a:r>
              <a:rPr lang="zh-CN" altLang="en-US" sz="1350" dirty="0">
                <a:solidFill>
                  <a:schemeClr val="tx2"/>
                </a:solidFill>
                <a:latin typeface="Arial" panose="020B0604020202020204" pitchFamily="34" charset="0"/>
                <a:ea typeface="宋体" panose="02010600030101010101" pitchFamily="2" charset="-122"/>
                <a:sym typeface="Arial" panose="020B0604020202020204" pitchFamily="34" charset="0"/>
              </a:rPr>
              <a:t>名词</a:t>
            </a:r>
            <a:r>
              <a:rPr lang="en-US" altLang="zh-CN" sz="1350" dirty="0">
                <a:solidFill>
                  <a:schemeClr val="tx2"/>
                </a:solidFill>
                <a:latin typeface="Arial" panose="020B0604020202020204" pitchFamily="34" charset="0"/>
                <a:ea typeface="宋体" panose="02010600030101010101" pitchFamily="2" charset="-122"/>
                <a:sym typeface="Arial" panose="020B0604020202020204" pitchFamily="34" charset="0"/>
              </a:rPr>
              <a:t>1</a:t>
            </a:r>
            <a:r>
              <a:rPr lang="zh-CN" altLang="en-US" sz="1350" dirty="0">
                <a:solidFill>
                  <a:schemeClr val="tx2"/>
                </a:solidFill>
                <a:latin typeface="Arial" panose="020B0604020202020204" pitchFamily="34" charset="0"/>
                <a:ea typeface="宋体" panose="02010600030101010101" pitchFamily="2" charset="-122"/>
                <a:sym typeface="Arial" panose="020B0604020202020204" pitchFamily="34" charset="0"/>
              </a:rPr>
              <a:t>解释</a:t>
            </a:r>
            <a:r>
              <a:rPr lang="en-US" altLang="zh-CN" sz="1350" dirty="0">
                <a:solidFill>
                  <a:schemeClr val="tx2"/>
                </a:solidFill>
                <a:latin typeface="Arial" panose="020B0604020202020204" pitchFamily="34" charset="0"/>
                <a:ea typeface="宋体" panose="02010600030101010101" pitchFamily="2" charset="-122"/>
                <a:sym typeface="Arial" panose="020B0604020202020204" pitchFamily="34" charset="0"/>
              </a:rPr>
              <a:t>2&lt;/dd&gt;</a:t>
            </a:r>
            <a:endParaRPr lang="zh-CN" altLang="en-US" sz="1350" dirty="0">
              <a:solidFill>
                <a:schemeClr val="tx2"/>
              </a:solidFill>
              <a:latin typeface="Arial" panose="020B0604020202020204" pitchFamily="34" charset="0"/>
              <a:ea typeface="宋体" panose="02010600030101010101" pitchFamily="2" charset="-122"/>
              <a:sym typeface="Arial" panose="020B0604020202020204" pitchFamily="34" charset="0"/>
            </a:endParaRPr>
          </a:p>
          <a:p>
            <a:r>
              <a:rPr lang="en-US" altLang="zh-CN" sz="1350" dirty="0">
                <a:solidFill>
                  <a:schemeClr val="tx2"/>
                </a:solidFill>
                <a:latin typeface="Arial" panose="020B0604020202020204" pitchFamily="34" charset="0"/>
                <a:ea typeface="宋体" panose="02010600030101010101" pitchFamily="2" charset="-122"/>
                <a:sym typeface="Arial" panose="020B0604020202020204" pitchFamily="34" charset="0"/>
              </a:rPr>
              <a:t>    ...</a:t>
            </a:r>
            <a:endParaRPr lang="zh-CN" altLang="en-US" sz="1350" dirty="0">
              <a:solidFill>
                <a:schemeClr val="tx2"/>
              </a:solidFill>
              <a:latin typeface="Arial" panose="020B0604020202020204" pitchFamily="34" charset="0"/>
              <a:ea typeface="宋体" panose="02010600030101010101" pitchFamily="2" charset="-122"/>
              <a:sym typeface="Arial" panose="020B0604020202020204" pitchFamily="34" charset="0"/>
            </a:endParaRPr>
          </a:p>
          <a:p>
            <a:r>
              <a:rPr lang="en-US" altLang="zh-CN" sz="1350" dirty="0">
                <a:solidFill>
                  <a:schemeClr val="tx2"/>
                </a:solidFill>
                <a:latin typeface="Arial" panose="020B0604020202020204" pitchFamily="34" charset="0"/>
                <a:ea typeface="宋体" panose="02010600030101010101" pitchFamily="2" charset="-122"/>
                <a:sym typeface="Arial" panose="020B0604020202020204" pitchFamily="34" charset="0"/>
              </a:rPr>
              <a:t>    &lt;dt&gt;</a:t>
            </a:r>
            <a:r>
              <a:rPr lang="zh-CN" altLang="en-US" sz="1350" dirty="0">
                <a:solidFill>
                  <a:schemeClr val="tx2"/>
                </a:solidFill>
                <a:latin typeface="Arial" panose="020B0604020202020204" pitchFamily="34" charset="0"/>
                <a:ea typeface="宋体" panose="02010600030101010101" pitchFamily="2" charset="-122"/>
                <a:sym typeface="Arial" panose="020B0604020202020204" pitchFamily="34" charset="0"/>
              </a:rPr>
              <a:t>名词</a:t>
            </a:r>
            <a:r>
              <a:rPr lang="en-US" altLang="zh-CN" sz="1350" dirty="0">
                <a:solidFill>
                  <a:schemeClr val="tx2"/>
                </a:solidFill>
                <a:latin typeface="Arial" panose="020B0604020202020204" pitchFamily="34" charset="0"/>
                <a:ea typeface="宋体" panose="02010600030101010101" pitchFamily="2" charset="-122"/>
                <a:sym typeface="Arial" panose="020B0604020202020204" pitchFamily="34" charset="0"/>
              </a:rPr>
              <a:t>2&lt;/dt&gt;</a:t>
            </a:r>
            <a:endParaRPr lang="zh-CN" altLang="en-US" sz="1350" dirty="0">
              <a:solidFill>
                <a:schemeClr val="tx2"/>
              </a:solidFill>
              <a:latin typeface="Arial" panose="020B0604020202020204" pitchFamily="34" charset="0"/>
              <a:ea typeface="宋体" panose="02010600030101010101" pitchFamily="2" charset="-122"/>
              <a:sym typeface="Arial" panose="020B0604020202020204" pitchFamily="34" charset="0"/>
            </a:endParaRPr>
          </a:p>
          <a:p>
            <a:r>
              <a:rPr lang="en-US" altLang="zh-CN" sz="1350" dirty="0">
                <a:solidFill>
                  <a:schemeClr val="tx2"/>
                </a:solidFill>
                <a:latin typeface="Arial" panose="020B0604020202020204" pitchFamily="34" charset="0"/>
                <a:ea typeface="宋体" panose="02010600030101010101" pitchFamily="2" charset="-122"/>
                <a:sym typeface="Arial" panose="020B0604020202020204" pitchFamily="34" charset="0"/>
              </a:rPr>
              <a:t>    &lt;dd&gt;</a:t>
            </a:r>
            <a:r>
              <a:rPr lang="zh-CN" altLang="en-US" sz="1350" dirty="0">
                <a:solidFill>
                  <a:schemeClr val="tx2"/>
                </a:solidFill>
                <a:latin typeface="Arial" panose="020B0604020202020204" pitchFamily="34" charset="0"/>
                <a:ea typeface="宋体" panose="02010600030101010101" pitchFamily="2" charset="-122"/>
                <a:sym typeface="Arial" panose="020B0604020202020204" pitchFamily="34" charset="0"/>
              </a:rPr>
              <a:t>名词</a:t>
            </a:r>
            <a:r>
              <a:rPr lang="en-US" altLang="zh-CN" sz="1350" dirty="0">
                <a:solidFill>
                  <a:schemeClr val="tx2"/>
                </a:solidFill>
                <a:latin typeface="Arial" panose="020B0604020202020204" pitchFamily="34" charset="0"/>
                <a:ea typeface="宋体" panose="02010600030101010101" pitchFamily="2" charset="-122"/>
                <a:sym typeface="Arial" panose="020B0604020202020204" pitchFamily="34" charset="0"/>
              </a:rPr>
              <a:t>2</a:t>
            </a:r>
            <a:r>
              <a:rPr lang="zh-CN" altLang="en-US" sz="1350" dirty="0">
                <a:solidFill>
                  <a:schemeClr val="tx2"/>
                </a:solidFill>
                <a:latin typeface="Arial" panose="020B0604020202020204" pitchFamily="34" charset="0"/>
                <a:ea typeface="宋体" panose="02010600030101010101" pitchFamily="2" charset="-122"/>
                <a:sym typeface="Arial" panose="020B0604020202020204" pitchFamily="34" charset="0"/>
              </a:rPr>
              <a:t>解释</a:t>
            </a:r>
            <a:r>
              <a:rPr lang="en-US" altLang="zh-CN" sz="1350" dirty="0">
                <a:solidFill>
                  <a:schemeClr val="tx2"/>
                </a:solidFill>
                <a:latin typeface="Arial" panose="020B0604020202020204" pitchFamily="34" charset="0"/>
                <a:ea typeface="宋体" panose="02010600030101010101" pitchFamily="2" charset="-122"/>
                <a:sym typeface="Arial" panose="020B0604020202020204" pitchFamily="34" charset="0"/>
              </a:rPr>
              <a:t>1&lt;/dd&gt;</a:t>
            </a:r>
            <a:endParaRPr lang="zh-CN" altLang="en-US" sz="1350" dirty="0">
              <a:solidFill>
                <a:schemeClr val="tx2"/>
              </a:solidFill>
              <a:latin typeface="Arial" panose="020B0604020202020204" pitchFamily="34" charset="0"/>
              <a:ea typeface="宋体" panose="02010600030101010101" pitchFamily="2" charset="-122"/>
              <a:sym typeface="Arial" panose="020B0604020202020204" pitchFamily="34" charset="0"/>
            </a:endParaRPr>
          </a:p>
          <a:p>
            <a:r>
              <a:rPr lang="en-US" altLang="zh-CN" sz="1350" dirty="0">
                <a:solidFill>
                  <a:schemeClr val="tx2"/>
                </a:solidFill>
                <a:latin typeface="Arial" panose="020B0604020202020204" pitchFamily="34" charset="0"/>
                <a:ea typeface="宋体" panose="02010600030101010101" pitchFamily="2" charset="-122"/>
                <a:sym typeface="Arial" panose="020B0604020202020204" pitchFamily="34" charset="0"/>
              </a:rPr>
              <a:t>    &lt;dd&gt;</a:t>
            </a:r>
            <a:r>
              <a:rPr lang="zh-CN" altLang="en-US" sz="1350" dirty="0">
                <a:solidFill>
                  <a:schemeClr val="tx2"/>
                </a:solidFill>
                <a:latin typeface="Arial" panose="020B0604020202020204" pitchFamily="34" charset="0"/>
                <a:ea typeface="宋体" panose="02010600030101010101" pitchFamily="2" charset="-122"/>
                <a:sym typeface="Arial" panose="020B0604020202020204" pitchFamily="34" charset="0"/>
              </a:rPr>
              <a:t>名词</a:t>
            </a:r>
            <a:r>
              <a:rPr lang="en-US" altLang="zh-CN" sz="1350" dirty="0">
                <a:solidFill>
                  <a:schemeClr val="tx2"/>
                </a:solidFill>
                <a:latin typeface="Arial" panose="020B0604020202020204" pitchFamily="34" charset="0"/>
                <a:ea typeface="宋体" panose="02010600030101010101" pitchFamily="2" charset="-122"/>
                <a:sym typeface="Arial" panose="020B0604020202020204" pitchFamily="34" charset="0"/>
              </a:rPr>
              <a:t>2</a:t>
            </a:r>
            <a:r>
              <a:rPr lang="zh-CN" altLang="en-US" sz="1350" dirty="0">
                <a:solidFill>
                  <a:schemeClr val="tx2"/>
                </a:solidFill>
                <a:latin typeface="Arial" panose="020B0604020202020204" pitchFamily="34" charset="0"/>
                <a:ea typeface="宋体" panose="02010600030101010101" pitchFamily="2" charset="-122"/>
                <a:sym typeface="Arial" panose="020B0604020202020204" pitchFamily="34" charset="0"/>
              </a:rPr>
              <a:t>解释</a:t>
            </a:r>
            <a:r>
              <a:rPr lang="en-US" altLang="zh-CN" sz="1350" dirty="0">
                <a:solidFill>
                  <a:schemeClr val="tx2"/>
                </a:solidFill>
                <a:latin typeface="Arial" panose="020B0604020202020204" pitchFamily="34" charset="0"/>
                <a:ea typeface="宋体" panose="02010600030101010101" pitchFamily="2" charset="-122"/>
                <a:sym typeface="Arial" panose="020B0604020202020204" pitchFamily="34" charset="0"/>
              </a:rPr>
              <a:t>2&lt;/dd&gt;</a:t>
            </a:r>
            <a:endParaRPr lang="zh-CN" altLang="en-US" sz="1350" dirty="0">
              <a:solidFill>
                <a:schemeClr val="tx2"/>
              </a:solidFill>
              <a:latin typeface="Arial" panose="020B0604020202020204" pitchFamily="34" charset="0"/>
              <a:ea typeface="宋体" panose="02010600030101010101" pitchFamily="2" charset="-122"/>
              <a:sym typeface="Arial" panose="020B0604020202020204" pitchFamily="34" charset="0"/>
            </a:endParaRPr>
          </a:p>
          <a:p>
            <a:r>
              <a:rPr lang="en-US" altLang="zh-CN" sz="1350" dirty="0">
                <a:solidFill>
                  <a:schemeClr val="tx2"/>
                </a:solidFill>
                <a:latin typeface="Arial" panose="020B0604020202020204" pitchFamily="34" charset="0"/>
                <a:ea typeface="宋体" panose="02010600030101010101" pitchFamily="2" charset="-122"/>
                <a:sym typeface="Arial" panose="020B0604020202020204" pitchFamily="34" charset="0"/>
              </a:rPr>
              <a:t>    ...</a:t>
            </a:r>
            <a:endParaRPr lang="zh-CN" altLang="en-US" sz="1350" dirty="0">
              <a:solidFill>
                <a:schemeClr val="tx2"/>
              </a:solidFill>
              <a:latin typeface="Arial" panose="020B0604020202020204" pitchFamily="34" charset="0"/>
              <a:ea typeface="宋体" panose="02010600030101010101" pitchFamily="2" charset="-122"/>
              <a:sym typeface="Arial" panose="020B0604020202020204" pitchFamily="34" charset="0"/>
            </a:endParaRPr>
          </a:p>
          <a:p>
            <a:r>
              <a:rPr lang="en-US" altLang="zh-CN" sz="1350" dirty="0">
                <a:solidFill>
                  <a:schemeClr val="tx2"/>
                </a:solidFill>
                <a:latin typeface="Arial" panose="020B0604020202020204" pitchFamily="34" charset="0"/>
                <a:ea typeface="宋体" panose="02010600030101010101" pitchFamily="2" charset="-122"/>
                <a:sym typeface="Arial" panose="020B0604020202020204" pitchFamily="34" charset="0"/>
              </a:rPr>
              <a:t>&lt;/dl&gt;</a:t>
            </a:r>
            <a:endParaRPr lang="zh-CN" altLang="en-US" sz="1350" dirty="0">
              <a:latin typeface="Arial" panose="020B0604020202020204" pitchFamily="34" charset="0"/>
              <a:ea typeface="宋体" panose="02010600030101010101" pitchFamily="2" charset="-122"/>
            </a:endParaRPr>
          </a:p>
        </p:txBody>
      </p:sp>
    </p:spTree>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4577" name="内容占位符 2"/>
          <p:cNvSpPr>
            <a:spLocks noGrp="1"/>
          </p:cNvSpPr>
          <p:nvPr>
            <p:ph/>
          </p:nvPr>
        </p:nvSpPr>
        <p:spPr>
          <a:xfrm>
            <a:off x="1327309" y="1363504"/>
            <a:ext cx="5981700" cy="1152525"/>
          </a:xfrm>
          <a:prstGeom prst="rect">
            <a:avLst/>
          </a:prstGeom>
          <a:solidFill>
            <a:srgbClr val="FFFFFF"/>
          </a:solidFill>
          <a:ln w="9525">
            <a:noFill/>
          </a:ln>
        </p:spPr>
        <p:txBody>
          <a:bodyPr anchor="t">
            <a:normAutofit lnSpcReduction="10000"/>
          </a:bodyPr>
          <a:p>
            <a:pPr>
              <a:lnSpc>
                <a:spcPct val="150000"/>
              </a:lnSpc>
            </a:pPr>
            <a:r>
              <a:rPr lang="zh-CN" altLang="en-US" sz="1800" b="1" dirty="0">
                <a:solidFill>
                  <a:srgbClr val="009ED6"/>
                </a:solidFill>
              </a:rPr>
              <a:t>常见浏览器介绍</a:t>
            </a:r>
            <a:endParaRPr lang="en-US" altLang="zh-CN" sz="1800" b="1" dirty="0">
              <a:solidFill>
                <a:srgbClr val="009ED6"/>
              </a:solidFill>
            </a:endParaRPr>
          </a:p>
          <a:p>
            <a:pPr>
              <a:lnSpc>
                <a:spcPct val="150000"/>
              </a:lnSpc>
              <a:buNone/>
            </a:pPr>
            <a:r>
              <a:rPr lang="zh-CN" altLang="en-US" sz="1350" dirty="0"/>
              <a:t>浏览器是网页运行的平台，常用的浏览器有</a:t>
            </a:r>
            <a:r>
              <a:rPr lang="en-US" altLang="zh-CN" sz="1350" dirty="0"/>
              <a:t>IE</a:t>
            </a:r>
            <a:r>
              <a:rPr lang="zh-CN" altLang="en-US" sz="1350" dirty="0"/>
              <a:t>、火狐（</a:t>
            </a:r>
            <a:r>
              <a:rPr lang="en-US" altLang="zh-CN" sz="1350" dirty="0"/>
              <a:t>Firefox</a:t>
            </a:r>
            <a:r>
              <a:rPr lang="zh-CN" altLang="en-US" sz="1350" dirty="0"/>
              <a:t>）、谷歌（</a:t>
            </a:r>
            <a:r>
              <a:rPr lang="en-US" altLang="zh-CN" sz="1350" dirty="0"/>
              <a:t>Chrome</a:t>
            </a:r>
            <a:r>
              <a:rPr lang="zh-CN" altLang="en-US" sz="1350" dirty="0"/>
              <a:t>）、</a:t>
            </a:r>
            <a:r>
              <a:rPr lang="en-US" altLang="zh-CN" sz="1350" dirty="0"/>
              <a:t>Safari</a:t>
            </a:r>
            <a:r>
              <a:rPr lang="zh-CN" altLang="en-US" sz="1350" dirty="0"/>
              <a:t>和</a:t>
            </a:r>
            <a:r>
              <a:rPr lang="en-US" altLang="zh-CN" sz="1350" dirty="0"/>
              <a:t>Opera</a:t>
            </a:r>
            <a:r>
              <a:rPr lang="zh-CN" altLang="en-US" sz="1350" dirty="0"/>
              <a:t>等。</a:t>
            </a:r>
            <a:endParaRPr lang="zh-CN" altLang="en-US" sz="1350" dirty="0"/>
          </a:p>
          <a:p>
            <a:pPr marL="457200" lvl="1" indent="0">
              <a:lnSpc>
                <a:spcPct val="150000"/>
              </a:lnSpc>
              <a:buNone/>
            </a:pPr>
            <a:endParaRPr lang="en-US" altLang="zh-CN" sz="1500" dirty="0"/>
          </a:p>
          <a:p>
            <a:pPr marL="457200" lvl="1" indent="0">
              <a:lnSpc>
                <a:spcPct val="150000"/>
              </a:lnSpc>
              <a:buNone/>
            </a:pPr>
            <a:endParaRPr lang="en-US" altLang="zh-CN" sz="1500" dirty="0"/>
          </a:p>
          <a:p>
            <a:pPr marL="457200" lvl="1" indent="0">
              <a:lnSpc>
                <a:spcPct val="150000"/>
              </a:lnSpc>
              <a:buNone/>
            </a:pPr>
            <a:endParaRPr lang="zh-CN" altLang="en-US" sz="1500" dirty="0"/>
          </a:p>
        </p:txBody>
      </p:sp>
      <p:pic>
        <p:nvPicPr>
          <p:cNvPr id="8196"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668304" y="2573894"/>
            <a:ext cx="5431631" cy="270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3729" name="标题 15361"/>
          <p:cNvSpPr>
            <a:spLocks noGrp="1"/>
          </p:cNvSpPr>
          <p:nvPr>
            <p:ph type="title"/>
          </p:nvPr>
        </p:nvSpPr>
        <p:spPr>
          <a:xfrm>
            <a:off x="1485900" y="1284685"/>
            <a:ext cx="6172200" cy="857250"/>
          </a:xfrm>
          <a:solidFill>
            <a:srgbClr val="FFFFFF"/>
          </a:solidFill>
          <a:ln>
            <a:noFill/>
          </a:ln>
        </p:spPr>
        <p:txBody>
          <a:bodyPr anchor="ctr"/>
          <a:p>
            <a:pPr algn="l"/>
            <a:r>
              <a:rPr lang="zh-CN" altLang="en-US" dirty="0"/>
              <a:t>自定义列表</a:t>
            </a:r>
            <a:endParaRPr lang="zh-CN" altLang="en-US" dirty="0"/>
          </a:p>
        </p:txBody>
      </p:sp>
      <p:pic>
        <p:nvPicPr>
          <p:cNvPr id="73730" name="图片 15362"/>
          <p:cNvPicPr>
            <a:picLocks noChangeAspect="1"/>
          </p:cNvPicPr>
          <p:nvPr/>
        </p:nvPicPr>
        <p:blipFill>
          <a:blip r:embed="rId1"/>
          <a:stretch>
            <a:fillRect/>
          </a:stretch>
        </p:blipFill>
        <p:spPr>
          <a:xfrm>
            <a:off x="2897981" y="1971675"/>
            <a:ext cx="3114675" cy="1993106"/>
          </a:xfrm>
          <a:prstGeom prst="rect">
            <a:avLst/>
          </a:prstGeom>
          <a:noFill/>
          <a:ln w="9525">
            <a:noFill/>
          </a:ln>
        </p:spPr>
      </p:pic>
      <p:pic>
        <p:nvPicPr>
          <p:cNvPr id="73731" name="图片 15363"/>
          <p:cNvPicPr>
            <a:picLocks noChangeAspect="1"/>
          </p:cNvPicPr>
          <p:nvPr/>
        </p:nvPicPr>
        <p:blipFill>
          <a:blip r:embed="rId2"/>
          <a:stretch>
            <a:fillRect/>
          </a:stretch>
        </p:blipFill>
        <p:spPr>
          <a:xfrm>
            <a:off x="1485900" y="3755231"/>
            <a:ext cx="6282929" cy="1983581"/>
          </a:xfrm>
          <a:prstGeom prst="rect">
            <a:avLst/>
          </a:prstGeom>
          <a:noFill/>
          <a:ln w="9525">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337" name="内容占位符 2"/>
          <p:cNvSpPr>
            <a:spLocks noGrp="1" noChangeArrowheads="1"/>
          </p:cNvSpPr>
          <p:nvPr>
            <p:ph/>
          </p:nvPr>
        </p:nvSpPr>
        <p:spPr bwMode="auto">
          <a:xfrm>
            <a:off x="1485900" y="1657350"/>
            <a:ext cx="6172200" cy="3794522"/>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p>
            <a:pPr marL="342900" marR="0" lvl="0" indent="-342900" algn="l" defTabSz="914400" rtl="0" eaLnBrk="0" fontAlgn="base" latinLnBrk="0" hangingPunct="0">
              <a:lnSpc>
                <a:spcPct val="150000"/>
              </a:lnSpc>
              <a:spcBef>
                <a:spcPct val="20000"/>
              </a:spcBef>
              <a:spcAft>
                <a:spcPct val="0"/>
              </a:spcAft>
              <a:buClrTx/>
              <a:buSzTx/>
              <a:buFontTx/>
              <a:buChar char="•"/>
              <a:defRPr/>
            </a:pPr>
            <a:r>
              <a:rPr kumimoji="0" lang="zh-CN" altLang="en-US" sz="1800" b="1" i="0" u="none" strike="noStrike" kern="1200" cap="none" spc="0" normalizeH="0" baseline="0" noProof="0" dirty="0" smtClean="0">
                <a:ln>
                  <a:noFill/>
                </a:ln>
                <a:solidFill>
                  <a:srgbClr val="009ED6"/>
                </a:solidFill>
                <a:effectLst/>
                <a:uLnTx/>
                <a:uFillTx/>
                <a:latin typeface="+mn-lt"/>
                <a:ea typeface="+mn-ea"/>
                <a:cs typeface="+mn-cs"/>
              </a:rPr>
              <a:t>创建表格</a:t>
            </a:r>
            <a:endParaRPr kumimoji="0" lang="en-US" altLang="zh-CN" sz="1800" b="1" i="0" u="none" strike="noStrike" kern="1200" cap="none" spc="0" normalizeH="0" baseline="0" noProof="0" dirty="0" smtClean="0">
              <a:ln>
                <a:noFill/>
              </a:ln>
              <a:solidFill>
                <a:srgbClr val="009ED6"/>
              </a:solidFill>
              <a:effectLst/>
              <a:uLnTx/>
              <a:uFillTx/>
              <a:latin typeface="+mn-lt"/>
              <a:ea typeface="+mn-ea"/>
              <a:cs typeface="+mn-cs"/>
            </a:endParaRPr>
          </a:p>
          <a:p>
            <a:pPr marL="742950" marR="0" lvl="1" indent="-285750" algn="l" defTabSz="914400" rtl="0" eaLnBrk="0" fontAlgn="base" latinLnBrk="0" hangingPunct="0">
              <a:lnSpc>
                <a:spcPct val="150000"/>
              </a:lnSpc>
              <a:spcBef>
                <a:spcPct val="20000"/>
              </a:spcBef>
              <a:spcAft>
                <a:spcPct val="0"/>
              </a:spcAft>
              <a:buClrTx/>
              <a:buSzTx/>
              <a:buFontTx/>
              <a:buChar char="–"/>
              <a:defRPr/>
            </a:pPr>
            <a:r>
              <a:rPr kumimoji="0" lang="zh-CN" altLang="en-US" sz="1500" b="0" i="0" u="none" strike="noStrike" kern="1200" cap="none" spc="0" normalizeH="0" baseline="0" noProof="0" dirty="0" smtClean="0">
                <a:ln>
                  <a:noFill/>
                </a:ln>
                <a:solidFill>
                  <a:schemeClr val="tx1"/>
                </a:solidFill>
                <a:effectLst/>
                <a:uLnTx/>
                <a:uFillTx/>
                <a:latin typeface="+mn-lt"/>
                <a:ea typeface="+mn-ea"/>
                <a:cs typeface="+mn-cs"/>
              </a:rPr>
              <a:t>在</a:t>
            </a:r>
            <a:r>
              <a:rPr kumimoji="0" lang="en-US" altLang="zh-CN" sz="1500" b="0" i="0" u="none" strike="noStrike" kern="1200" cap="none" spc="0" normalizeH="0" baseline="0" noProof="0" dirty="0" smtClean="0">
                <a:ln>
                  <a:noFill/>
                </a:ln>
                <a:solidFill>
                  <a:schemeClr val="tx1"/>
                </a:solidFill>
                <a:effectLst/>
                <a:uLnTx/>
                <a:uFillTx/>
                <a:latin typeface="+mn-lt"/>
                <a:ea typeface="+mn-ea"/>
                <a:cs typeface="+mn-cs"/>
              </a:rPr>
              <a:t>HTML</a:t>
            </a:r>
            <a:r>
              <a:rPr kumimoji="0" lang="zh-CN" altLang="en-US" sz="1500" b="0" i="0" u="none" strike="noStrike" kern="1200" cap="none" spc="0" normalizeH="0" baseline="0" noProof="0" dirty="0" smtClean="0">
                <a:ln>
                  <a:noFill/>
                </a:ln>
                <a:solidFill>
                  <a:schemeClr val="tx1"/>
                </a:solidFill>
                <a:effectLst/>
                <a:uLnTx/>
                <a:uFillTx/>
                <a:latin typeface="+mn-lt"/>
                <a:ea typeface="+mn-ea"/>
                <a:cs typeface="+mn-cs"/>
              </a:rPr>
              <a:t>网页中，要想创建表格，就需要使用表格相关的标记。创建表格的基本语法格式如下：</a:t>
            </a:r>
            <a:endParaRPr kumimoji="0" lang="en-US" altLang="zh-CN" sz="1500" b="0" i="0" u="none" strike="noStrike" kern="1200" cap="none" spc="0" normalizeH="0" baseline="0" noProof="0" dirty="0" smtClean="0">
              <a:ln>
                <a:noFill/>
              </a:ln>
              <a:solidFill>
                <a:schemeClr val="tx1"/>
              </a:solidFill>
              <a:effectLst/>
              <a:uLnTx/>
              <a:uFillTx/>
              <a:latin typeface="+mn-lt"/>
              <a:ea typeface="+mn-ea"/>
              <a:cs typeface="+mn-cs"/>
            </a:endParaRPr>
          </a:p>
          <a:p>
            <a:pPr marL="742950" marR="0" lvl="1" indent="-285750" algn="l" defTabSz="914400" rtl="0" eaLnBrk="0" fontAlgn="base" latinLnBrk="0" hangingPunct="0">
              <a:lnSpc>
                <a:spcPct val="150000"/>
              </a:lnSpc>
              <a:spcBef>
                <a:spcPct val="20000"/>
              </a:spcBef>
              <a:spcAft>
                <a:spcPct val="0"/>
              </a:spcAft>
              <a:buClrTx/>
              <a:buSzTx/>
              <a:buFontTx/>
              <a:buChar char="–"/>
              <a:defRPr/>
            </a:pPr>
            <a:endParaRPr kumimoji="0" lang="en-US" altLang="zh-CN" sz="1500" b="0" i="0" u="none" strike="noStrike" kern="1200" cap="none" spc="0" normalizeH="0" baseline="0" noProof="0" dirty="0">
              <a:ln>
                <a:noFill/>
              </a:ln>
              <a:solidFill>
                <a:schemeClr val="tx1"/>
              </a:solidFill>
              <a:effectLst/>
              <a:uLnTx/>
              <a:uFillTx/>
              <a:latin typeface="+mn-lt"/>
              <a:ea typeface="+mn-ea"/>
              <a:cs typeface="+mn-cs"/>
            </a:endParaRPr>
          </a:p>
          <a:p>
            <a:pPr marL="742950" marR="0" lvl="1" indent="-285750" algn="l" defTabSz="914400" rtl="0" eaLnBrk="0" fontAlgn="base" latinLnBrk="0" hangingPunct="0">
              <a:lnSpc>
                <a:spcPct val="150000"/>
              </a:lnSpc>
              <a:spcBef>
                <a:spcPct val="20000"/>
              </a:spcBef>
              <a:spcAft>
                <a:spcPct val="0"/>
              </a:spcAft>
              <a:buClrTx/>
              <a:buSzTx/>
              <a:buFontTx/>
              <a:buChar char="–"/>
              <a:defRPr/>
            </a:pPr>
            <a:endParaRPr kumimoji="0" lang="en-US" altLang="zh-CN" sz="1500" b="0" i="0" u="none" strike="noStrike" kern="1200" cap="none" spc="0" normalizeH="0" baseline="0" noProof="0" dirty="0" smtClean="0">
              <a:ln>
                <a:noFill/>
              </a:ln>
              <a:solidFill>
                <a:schemeClr val="tx1"/>
              </a:solidFill>
              <a:effectLst/>
              <a:uLnTx/>
              <a:uFillTx/>
              <a:latin typeface="+mn-lt"/>
              <a:ea typeface="+mn-ea"/>
              <a:cs typeface="+mn-cs"/>
            </a:endParaRPr>
          </a:p>
          <a:p>
            <a:pPr marL="742950" marR="0" lvl="1" indent="-285750" algn="l" defTabSz="914400" rtl="0" eaLnBrk="0" fontAlgn="base" latinLnBrk="0" hangingPunct="0">
              <a:lnSpc>
                <a:spcPct val="150000"/>
              </a:lnSpc>
              <a:spcBef>
                <a:spcPct val="20000"/>
              </a:spcBef>
              <a:spcAft>
                <a:spcPct val="0"/>
              </a:spcAft>
              <a:buClrTx/>
              <a:buSzTx/>
              <a:buFontTx/>
              <a:buChar char="–"/>
              <a:defRPr/>
            </a:pPr>
            <a:endParaRPr kumimoji="0" lang="en-US" altLang="zh-CN" sz="1500" b="0" i="0" u="none" strike="noStrike" kern="1200" cap="none" spc="0" normalizeH="0" baseline="0" noProof="0" dirty="0">
              <a:ln>
                <a:noFill/>
              </a:ln>
              <a:solidFill>
                <a:schemeClr val="tx1"/>
              </a:solidFill>
              <a:effectLst/>
              <a:uLnTx/>
              <a:uFillTx/>
              <a:latin typeface="+mn-lt"/>
              <a:ea typeface="+mn-ea"/>
              <a:cs typeface="+mn-cs"/>
            </a:endParaRPr>
          </a:p>
          <a:p>
            <a:pPr marL="742950" marR="0" lvl="1" indent="-285750" algn="l" defTabSz="914400" rtl="0" eaLnBrk="0" fontAlgn="base" latinLnBrk="0" hangingPunct="0">
              <a:lnSpc>
                <a:spcPct val="150000"/>
              </a:lnSpc>
              <a:spcBef>
                <a:spcPct val="20000"/>
              </a:spcBef>
              <a:spcAft>
                <a:spcPct val="0"/>
              </a:spcAft>
              <a:buClrTx/>
              <a:buSzTx/>
              <a:buFontTx/>
              <a:buChar char="–"/>
              <a:defRPr/>
            </a:pPr>
            <a:endParaRPr kumimoji="0" lang="en-US" altLang="zh-CN" sz="1500" b="0" i="0" u="none" strike="noStrike" kern="1200" cap="none" spc="0" normalizeH="0" baseline="0" noProof="0" dirty="0" smtClean="0">
              <a:ln>
                <a:noFill/>
              </a:ln>
              <a:solidFill>
                <a:schemeClr val="tx1"/>
              </a:solidFill>
              <a:effectLst/>
              <a:uLnTx/>
              <a:uFillTx/>
              <a:latin typeface="+mn-lt"/>
              <a:ea typeface="+mn-ea"/>
              <a:cs typeface="+mn-cs"/>
            </a:endParaRPr>
          </a:p>
          <a:p>
            <a:pPr marL="457200" marR="0" lvl="1" indent="0" algn="l" defTabSz="914400" rtl="0" eaLnBrk="0" fontAlgn="base" latinLnBrk="0" hangingPunct="0">
              <a:lnSpc>
                <a:spcPct val="150000"/>
              </a:lnSpc>
              <a:spcBef>
                <a:spcPct val="20000"/>
              </a:spcBef>
              <a:spcAft>
                <a:spcPct val="0"/>
              </a:spcAft>
              <a:buClrTx/>
              <a:buSzTx/>
              <a:buFontTx/>
              <a:buNone/>
              <a:defRPr/>
            </a:pPr>
            <a:r>
              <a:rPr kumimoji="0" lang="zh-CN" altLang="en-US" sz="1500" b="0" i="0" u="none" strike="noStrike" kern="1200" cap="none" spc="0" normalizeH="0" baseline="0" noProof="0" dirty="0" smtClean="0">
                <a:ln>
                  <a:noFill/>
                </a:ln>
                <a:solidFill>
                  <a:srgbClr val="FF0000"/>
                </a:solidFill>
                <a:effectLst/>
                <a:uLnTx/>
                <a:uFillTx/>
                <a:latin typeface="+mn-lt"/>
                <a:ea typeface="+mn-ea"/>
                <a:cs typeface="+mn-cs"/>
              </a:rPr>
              <a:t>注意书写格式对齐</a:t>
            </a:r>
            <a:endParaRPr kumimoji="0" lang="en-US" altLang="zh-CN" sz="1500" b="0" i="0" u="none" strike="noStrike" kern="1200" cap="none" spc="0" normalizeH="0" baseline="0" noProof="0" dirty="0" smtClean="0">
              <a:ln>
                <a:noFill/>
              </a:ln>
              <a:solidFill>
                <a:srgbClr val="FF0000"/>
              </a:solidFill>
              <a:effectLst/>
              <a:uLnTx/>
              <a:uFillTx/>
              <a:latin typeface="+mn-lt"/>
              <a:ea typeface="+mn-ea"/>
              <a:cs typeface="+mn-cs"/>
            </a:endParaRPr>
          </a:p>
          <a:p>
            <a:pPr marL="742950" marR="0" lvl="1" indent="-285750" algn="l" defTabSz="914400" rtl="0" eaLnBrk="0" fontAlgn="base" latinLnBrk="0" hangingPunct="0">
              <a:lnSpc>
                <a:spcPct val="150000"/>
              </a:lnSpc>
              <a:spcBef>
                <a:spcPct val="20000"/>
              </a:spcBef>
              <a:spcAft>
                <a:spcPct val="0"/>
              </a:spcAft>
              <a:buClrTx/>
              <a:buSzTx/>
              <a:buFontTx/>
              <a:buChar char="–"/>
              <a:defRPr/>
            </a:pPr>
            <a:endParaRPr kumimoji="0" lang="zh-CN" altLang="en-US" sz="1500" b="0" i="0" u="none" strike="noStrike" kern="1200" cap="none" spc="0" normalizeH="0" baseline="0" noProof="0" dirty="0" smtClean="0">
              <a:ln>
                <a:noFill/>
              </a:ln>
              <a:solidFill>
                <a:schemeClr val="tx1"/>
              </a:solidFill>
              <a:effectLst/>
              <a:uLnTx/>
              <a:uFillTx/>
              <a:latin typeface="+mn-lt"/>
              <a:ea typeface="+mn-ea"/>
              <a:cs typeface="+mn-cs"/>
            </a:endParaRPr>
          </a:p>
          <a:p>
            <a:pPr marL="742950" marR="0" lvl="1" indent="-285750" algn="l" defTabSz="914400" rtl="0" eaLnBrk="0" fontAlgn="base" latinLnBrk="0" hangingPunct="0">
              <a:lnSpc>
                <a:spcPct val="150000"/>
              </a:lnSpc>
              <a:spcBef>
                <a:spcPct val="20000"/>
              </a:spcBef>
              <a:spcAft>
                <a:spcPct val="0"/>
              </a:spcAft>
              <a:buClrTx/>
              <a:buSzTx/>
              <a:buFontTx/>
              <a:buChar char="–"/>
              <a:defRPr/>
            </a:pPr>
            <a:endParaRPr kumimoji="0" lang="zh-CN" altLang="en-US" sz="1500" b="0" i="0" u="none" strike="noStrike" kern="1200" cap="none" spc="0" normalizeH="0" baseline="0" noProof="0" dirty="0" smtClean="0">
              <a:ln>
                <a:noFill/>
              </a:ln>
              <a:solidFill>
                <a:schemeClr val="tx1"/>
              </a:solidFill>
              <a:effectLst/>
              <a:uLnTx/>
              <a:uFillTx/>
              <a:latin typeface="+mn-lt"/>
              <a:ea typeface="+mn-ea"/>
              <a:cs typeface="+mn-cs"/>
            </a:endParaRPr>
          </a:p>
        </p:txBody>
      </p:sp>
      <p:sp>
        <p:nvSpPr>
          <p:cNvPr id="74754" name="标题 1"/>
          <p:cNvSpPr/>
          <p:nvPr/>
        </p:nvSpPr>
        <p:spPr>
          <a:xfrm>
            <a:off x="2160985" y="2953941"/>
            <a:ext cx="5431631" cy="1526381"/>
          </a:xfrm>
          <a:prstGeom prst="rect">
            <a:avLst/>
          </a:prstGeom>
          <a:solidFill>
            <a:srgbClr val="D5F4FF"/>
          </a:solidFill>
          <a:ln w="9525">
            <a:noFill/>
          </a:ln>
        </p:spPr>
        <p:txBody>
          <a:bodyPr anchor="t"/>
          <a:p>
            <a:r>
              <a:rPr lang="en-US" altLang="zh-CN" sz="1350" dirty="0">
                <a:solidFill>
                  <a:schemeClr val="tx2"/>
                </a:solidFill>
                <a:latin typeface="Arial" panose="020B0604020202020204" pitchFamily="34" charset="0"/>
                <a:ea typeface="宋体" panose="02010600030101010101" pitchFamily="2" charset="-122"/>
                <a:sym typeface="Arial" panose="020B0604020202020204" pitchFamily="34" charset="0"/>
              </a:rPr>
              <a:t>&lt;table&gt;</a:t>
            </a:r>
            <a:endParaRPr lang="zh-CN" altLang="en-US" sz="1350" dirty="0">
              <a:solidFill>
                <a:schemeClr val="tx2"/>
              </a:solidFill>
              <a:latin typeface="Arial" panose="020B0604020202020204" pitchFamily="34" charset="0"/>
              <a:ea typeface="宋体" panose="02010600030101010101" pitchFamily="2" charset="-122"/>
              <a:sym typeface="Arial" panose="020B0604020202020204" pitchFamily="34" charset="0"/>
            </a:endParaRPr>
          </a:p>
          <a:p>
            <a:r>
              <a:rPr lang="en-US" altLang="zh-CN" sz="1350" dirty="0">
                <a:solidFill>
                  <a:schemeClr val="tx2"/>
                </a:solidFill>
                <a:latin typeface="Arial" panose="020B0604020202020204" pitchFamily="34" charset="0"/>
                <a:ea typeface="宋体" panose="02010600030101010101" pitchFamily="2" charset="-122"/>
                <a:sym typeface="Arial" panose="020B0604020202020204" pitchFamily="34" charset="0"/>
              </a:rPr>
              <a:t>    &lt;tr&gt;</a:t>
            </a:r>
            <a:endParaRPr lang="zh-CN" altLang="en-US" sz="1350" dirty="0">
              <a:solidFill>
                <a:schemeClr val="tx2"/>
              </a:solidFill>
              <a:latin typeface="Arial" panose="020B0604020202020204" pitchFamily="34" charset="0"/>
              <a:ea typeface="宋体" panose="02010600030101010101" pitchFamily="2" charset="-122"/>
              <a:sym typeface="Arial" panose="020B0604020202020204" pitchFamily="34" charset="0"/>
            </a:endParaRPr>
          </a:p>
          <a:p>
            <a:r>
              <a:rPr lang="en-US" altLang="zh-CN" sz="1350" dirty="0">
                <a:solidFill>
                  <a:schemeClr val="tx2"/>
                </a:solidFill>
                <a:latin typeface="Arial" panose="020B0604020202020204" pitchFamily="34" charset="0"/>
                <a:ea typeface="宋体" panose="02010600030101010101" pitchFamily="2" charset="-122"/>
                <a:sym typeface="Arial" panose="020B0604020202020204" pitchFamily="34" charset="0"/>
              </a:rPr>
              <a:t>   	&lt;td&gt;</a:t>
            </a:r>
            <a:r>
              <a:rPr lang="zh-CN" altLang="en-US" sz="1350" dirty="0">
                <a:solidFill>
                  <a:schemeClr val="tx2"/>
                </a:solidFill>
                <a:latin typeface="Arial" panose="020B0604020202020204" pitchFamily="34" charset="0"/>
                <a:ea typeface="宋体" panose="02010600030101010101" pitchFamily="2" charset="-122"/>
                <a:sym typeface="Arial" panose="020B0604020202020204" pitchFamily="34" charset="0"/>
              </a:rPr>
              <a:t>单元格内的文字</a:t>
            </a:r>
            <a:r>
              <a:rPr lang="en-US" altLang="zh-CN" sz="1350" dirty="0">
                <a:solidFill>
                  <a:schemeClr val="tx2"/>
                </a:solidFill>
                <a:latin typeface="Arial" panose="020B0604020202020204" pitchFamily="34" charset="0"/>
                <a:ea typeface="宋体" panose="02010600030101010101" pitchFamily="2" charset="-122"/>
                <a:sym typeface="Arial" panose="020B0604020202020204" pitchFamily="34" charset="0"/>
              </a:rPr>
              <a:t>&lt;/td&gt;</a:t>
            </a:r>
            <a:endParaRPr lang="zh-CN" altLang="en-US" sz="1350" dirty="0">
              <a:solidFill>
                <a:schemeClr val="tx2"/>
              </a:solidFill>
              <a:latin typeface="Arial" panose="020B0604020202020204" pitchFamily="34" charset="0"/>
              <a:ea typeface="宋体" panose="02010600030101010101" pitchFamily="2" charset="-122"/>
              <a:sym typeface="Arial" panose="020B0604020202020204" pitchFamily="34" charset="0"/>
            </a:endParaRPr>
          </a:p>
          <a:p>
            <a:r>
              <a:rPr lang="en-US" altLang="zh-CN" sz="1350" dirty="0">
                <a:solidFill>
                  <a:schemeClr val="tx2"/>
                </a:solidFill>
                <a:latin typeface="Arial" panose="020B0604020202020204" pitchFamily="34" charset="0"/>
                <a:ea typeface="宋体" panose="02010600030101010101" pitchFamily="2" charset="-122"/>
                <a:sym typeface="Arial" panose="020B0604020202020204" pitchFamily="34" charset="0"/>
              </a:rPr>
              <a:t>      	...</a:t>
            </a:r>
            <a:endParaRPr lang="zh-CN" altLang="en-US" sz="1350" dirty="0">
              <a:solidFill>
                <a:schemeClr val="tx2"/>
              </a:solidFill>
              <a:latin typeface="Arial" panose="020B0604020202020204" pitchFamily="34" charset="0"/>
              <a:ea typeface="宋体" panose="02010600030101010101" pitchFamily="2" charset="-122"/>
              <a:sym typeface="Arial" panose="020B0604020202020204" pitchFamily="34" charset="0"/>
            </a:endParaRPr>
          </a:p>
          <a:p>
            <a:r>
              <a:rPr lang="en-US" altLang="zh-CN" sz="1350" dirty="0">
                <a:solidFill>
                  <a:schemeClr val="tx2"/>
                </a:solidFill>
                <a:latin typeface="Arial" panose="020B0604020202020204" pitchFamily="34" charset="0"/>
                <a:ea typeface="宋体" panose="02010600030101010101" pitchFamily="2" charset="-122"/>
                <a:sym typeface="Arial" panose="020B0604020202020204" pitchFamily="34" charset="0"/>
              </a:rPr>
              <a:t>    &lt;/tr&gt;</a:t>
            </a:r>
            <a:endParaRPr lang="zh-CN" altLang="en-US" sz="1350" dirty="0">
              <a:solidFill>
                <a:schemeClr val="tx2"/>
              </a:solidFill>
              <a:latin typeface="Arial" panose="020B0604020202020204" pitchFamily="34" charset="0"/>
              <a:ea typeface="宋体" panose="02010600030101010101" pitchFamily="2" charset="-122"/>
              <a:sym typeface="Arial" panose="020B0604020202020204" pitchFamily="34" charset="0"/>
            </a:endParaRPr>
          </a:p>
          <a:p>
            <a:r>
              <a:rPr lang="en-US" altLang="zh-CN" sz="1350" dirty="0">
                <a:solidFill>
                  <a:schemeClr val="tx2"/>
                </a:solidFill>
                <a:latin typeface="Arial" panose="020B0604020202020204" pitchFamily="34" charset="0"/>
                <a:ea typeface="宋体" panose="02010600030101010101" pitchFamily="2" charset="-122"/>
                <a:sym typeface="Arial" panose="020B0604020202020204" pitchFamily="34" charset="0"/>
              </a:rPr>
              <a:t>    ...</a:t>
            </a:r>
            <a:endParaRPr lang="zh-CN" altLang="en-US" sz="1350" dirty="0">
              <a:solidFill>
                <a:schemeClr val="tx2"/>
              </a:solidFill>
              <a:latin typeface="Arial" panose="020B0604020202020204" pitchFamily="34" charset="0"/>
              <a:ea typeface="宋体" panose="02010600030101010101" pitchFamily="2" charset="-122"/>
              <a:sym typeface="Arial" panose="020B0604020202020204" pitchFamily="34" charset="0"/>
            </a:endParaRPr>
          </a:p>
          <a:p>
            <a:r>
              <a:rPr lang="en-US" altLang="zh-CN" sz="1350" dirty="0">
                <a:solidFill>
                  <a:schemeClr val="tx2"/>
                </a:solidFill>
                <a:latin typeface="Arial" panose="020B0604020202020204" pitchFamily="34" charset="0"/>
                <a:ea typeface="宋体" panose="02010600030101010101" pitchFamily="2" charset="-122"/>
                <a:sym typeface="Arial" panose="020B0604020202020204" pitchFamily="34" charset="0"/>
              </a:rPr>
              <a:t>&lt;/table&gt;</a:t>
            </a:r>
            <a:endParaRPr lang="zh-CN" altLang="en-US" sz="1350" dirty="0">
              <a:latin typeface="Arial" panose="020B0604020202020204" pitchFamily="34" charset="0"/>
              <a:ea typeface="宋体" panose="02010600030101010101" pitchFamily="2" charset="-122"/>
            </a:endParaRPr>
          </a:p>
        </p:txBody>
      </p:sp>
    </p:spTree>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5777" name="内容占位符 2"/>
          <p:cNvSpPr>
            <a:spLocks noGrp="1"/>
          </p:cNvSpPr>
          <p:nvPr>
            <p:ph/>
          </p:nvPr>
        </p:nvSpPr>
        <p:spPr>
          <a:xfrm>
            <a:off x="1485900" y="1657350"/>
            <a:ext cx="6172200" cy="3794522"/>
          </a:xfrm>
          <a:prstGeom prst="rect">
            <a:avLst/>
          </a:prstGeom>
          <a:solidFill>
            <a:srgbClr val="FFFFFF"/>
          </a:solidFill>
          <a:ln w="9525">
            <a:noFill/>
          </a:ln>
        </p:spPr>
        <p:txBody>
          <a:bodyPr anchor="t"/>
          <a:p>
            <a:pPr>
              <a:lnSpc>
                <a:spcPct val="150000"/>
              </a:lnSpc>
            </a:pPr>
            <a:r>
              <a:rPr lang="zh-CN" altLang="en-US" sz="1800" b="1" dirty="0">
                <a:solidFill>
                  <a:srgbClr val="009ED6"/>
                </a:solidFill>
              </a:rPr>
              <a:t>创建表格</a:t>
            </a:r>
            <a:endParaRPr lang="en-US" altLang="zh-CN" sz="1800" b="1" dirty="0">
              <a:solidFill>
                <a:srgbClr val="009ED6"/>
              </a:solidFill>
            </a:endParaRPr>
          </a:p>
          <a:p>
            <a:pPr lvl="1">
              <a:lnSpc>
                <a:spcPct val="150000"/>
              </a:lnSpc>
            </a:pPr>
            <a:r>
              <a:rPr lang="zh-CN" altLang="en-US" sz="1500" dirty="0"/>
              <a:t>在上面的语法中包含三对</a:t>
            </a:r>
            <a:r>
              <a:rPr lang="en-US" altLang="zh-CN" sz="1500" dirty="0"/>
              <a:t>HTML</a:t>
            </a:r>
            <a:r>
              <a:rPr lang="zh-CN" altLang="en-US" sz="1500" dirty="0"/>
              <a:t>标记，分别为</a:t>
            </a:r>
            <a:r>
              <a:rPr lang="en-US" altLang="zh-CN" sz="1500" dirty="0"/>
              <a:t>&lt;table&gt;&lt;/table&gt;</a:t>
            </a:r>
            <a:r>
              <a:rPr lang="zh-CN" altLang="en-US" sz="1500" dirty="0"/>
              <a:t>、</a:t>
            </a:r>
            <a:r>
              <a:rPr lang="en-US" altLang="zh-CN" sz="1500" dirty="0"/>
              <a:t>&lt;tr&gt;&lt;/tr&gt;</a:t>
            </a:r>
            <a:r>
              <a:rPr lang="zh-CN" altLang="en-US" sz="1500" dirty="0"/>
              <a:t>、</a:t>
            </a:r>
            <a:r>
              <a:rPr lang="en-US" altLang="zh-CN" sz="1500" dirty="0"/>
              <a:t>&lt;td&gt;&lt;/td&gt;</a:t>
            </a:r>
            <a:r>
              <a:rPr lang="zh-CN" altLang="en-US" sz="1500" dirty="0"/>
              <a:t>，他们是创建表格的基本标记，缺一不可，下面对他们进行具体地解释。</a:t>
            </a:r>
            <a:endParaRPr lang="en-US" altLang="zh-CN" sz="1500" dirty="0"/>
          </a:p>
          <a:p>
            <a:pPr lvl="1">
              <a:lnSpc>
                <a:spcPct val="150000"/>
              </a:lnSpc>
              <a:buFont typeface="Wingdings" panose="05000000000000000000" pitchFamily="2" charset="2"/>
              <a:buChar char="l"/>
            </a:pPr>
            <a:r>
              <a:rPr lang="en-US" altLang="zh-CN" sz="1500" dirty="0"/>
              <a:t>&lt;table&gt;&lt;/table&gt;</a:t>
            </a:r>
            <a:r>
              <a:rPr lang="zh-CN" altLang="en-US" sz="1500" dirty="0"/>
              <a:t>：用于定义一个表格。</a:t>
            </a:r>
            <a:endParaRPr lang="zh-CN" altLang="en-US" sz="1500" dirty="0"/>
          </a:p>
          <a:p>
            <a:pPr lvl="1">
              <a:lnSpc>
                <a:spcPct val="150000"/>
              </a:lnSpc>
              <a:buFont typeface="Wingdings" panose="05000000000000000000" pitchFamily="2" charset="2"/>
              <a:buChar char="l"/>
            </a:pPr>
            <a:r>
              <a:rPr lang="en-US" altLang="zh-CN" sz="1500" dirty="0"/>
              <a:t>&lt;tr&gt;&lt;/tr&gt;</a:t>
            </a:r>
            <a:r>
              <a:rPr lang="zh-CN" altLang="en-US" sz="1500" dirty="0"/>
              <a:t>：用于定义表格中的一行，必须嵌套在</a:t>
            </a:r>
            <a:r>
              <a:rPr lang="en-US" altLang="zh-CN" sz="1500" dirty="0"/>
              <a:t>&lt;table&gt;&lt;/table&gt;</a:t>
            </a:r>
            <a:r>
              <a:rPr lang="zh-CN" altLang="en-US" sz="1500" dirty="0"/>
              <a:t>标记中，在</a:t>
            </a:r>
            <a:r>
              <a:rPr lang="en-US" altLang="zh-CN" sz="1500" dirty="0"/>
              <a:t>&lt;table&gt;&lt;/table&gt;</a:t>
            </a:r>
            <a:r>
              <a:rPr lang="zh-CN" altLang="en-US" sz="1500" dirty="0"/>
              <a:t>中包含几对</a:t>
            </a:r>
            <a:r>
              <a:rPr lang="en-US" altLang="zh-CN" sz="1500" dirty="0"/>
              <a:t>&lt;tr&gt;&lt;/tr&gt;</a:t>
            </a:r>
            <a:r>
              <a:rPr lang="zh-CN" altLang="en-US" sz="1500" dirty="0"/>
              <a:t>，就有几行表格。</a:t>
            </a:r>
            <a:endParaRPr lang="zh-CN" altLang="en-US" sz="1500" dirty="0"/>
          </a:p>
          <a:p>
            <a:pPr lvl="1">
              <a:lnSpc>
                <a:spcPct val="150000"/>
              </a:lnSpc>
              <a:buFont typeface="Wingdings" panose="05000000000000000000" pitchFamily="2" charset="2"/>
              <a:buChar char="l"/>
            </a:pPr>
            <a:r>
              <a:rPr lang="en-US" altLang="zh-CN" sz="1500" dirty="0"/>
              <a:t>&lt;td&gt;&lt;/td&gt;</a:t>
            </a:r>
            <a:r>
              <a:rPr lang="zh-CN" altLang="en-US" sz="1500" dirty="0"/>
              <a:t>：用于定义表格中的单元格，必须嵌套在</a:t>
            </a:r>
            <a:r>
              <a:rPr lang="en-US" altLang="zh-CN" sz="1500" dirty="0"/>
              <a:t>&lt;tr&gt;&lt;/tr&gt;</a:t>
            </a:r>
            <a:r>
              <a:rPr lang="zh-CN" altLang="en-US" sz="1500" dirty="0"/>
              <a:t>标记中，一对</a:t>
            </a:r>
            <a:r>
              <a:rPr lang="en-US" altLang="zh-CN" sz="1500" dirty="0"/>
              <a:t>&lt;tr&gt;&lt;/tr&gt;</a:t>
            </a:r>
            <a:r>
              <a:rPr lang="zh-CN" altLang="en-US" sz="1500" dirty="0"/>
              <a:t>中包含几对</a:t>
            </a:r>
            <a:r>
              <a:rPr lang="en-US" altLang="zh-CN" sz="1500" dirty="0"/>
              <a:t>&lt;td&gt;&lt;/td&gt;</a:t>
            </a:r>
            <a:r>
              <a:rPr lang="zh-CN" altLang="en-US" sz="1500" dirty="0"/>
              <a:t>，就表示该行中有多少列（或多少个单元格）。</a:t>
            </a:r>
            <a:endParaRPr lang="en-US" altLang="zh-CN" sz="1500" dirty="0"/>
          </a:p>
        </p:txBody>
      </p:sp>
    </p:spTree>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6801" name="内容占位符 2"/>
          <p:cNvSpPr>
            <a:spLocks noGrp="1"/>
          </p:cNvSpPr>
          <p:nvPr>
            <p:ph/>
          </p:nvPr>
        </p:nvSpPr>
        <p:spPr>
          <a:xfrm>
            <a:off x="1485900" y="1657350"/>
            <a:ext cx="6172200" cy="3794522"/>
          </a:xfrm>
          <a:prstGeom prst="rect">
            <a:avLst/>
          </a:prstGeom>
          <a:solidFill>
            <a:srgbClr val="FFFFFF"/>
          </a:solidFill>
          <a:ln w="9525">
            <a:noFill/>
          </a:ln>
        </p:spPr>
        <p:txBody>
          <a:bodyPr anchor="t"/>
          <a:p>
            <a:pPr marL="1905" indent="-344805">
              <a:lnSpc>
                <a:spcPct val="150000"/>
              </a:lnSpc>
              <a:buNone/>
            </a:pPr>
            <a:r>
              <a:rPr lang="zh-CN" altLang="en-US" sz="1800" b="1" dirty="0">
                <a:solidFill>
                  <a:srgbClr val="009ED6"/>
                </a:solidFill>
              </a:rPr>
              <a:t>创建表格</a:t>
            </a:r>
            <a:endParaRPr lang="en-US" altLang="zh-CN" sz="1800" b="1" dirty="0">
              <a:solidFill>
                <a:srgbClr val="009ED6"/>
              </a:solidFill>
            </a:endParaRPr>
          </a:p>
        </p:txBody>
      </p:sp>
      <p:sp>
        <p:nvSpPr>
          <p:cNvPr id="76802" name="圆角矩形 3"/>
          <p:cNvSpPr/>
          <p:nvPr/>
        </p:nvSpPr>
        <p:spPr>
          <a:xfrm>
            <a:off x="1766888" y="2525316"/>
            <a:ext cx="5757863" cy="1937147"/>
          </a:xfrm>
          <a:prstGeom prst="roundRect">
            <a:avLst>
              <a:gd name="adj" fmla="val 16667"/>
            </a:avLst>
          </a:prstGeom>
          <a:solidFill>
            <a:srgbClr val="A3D3FF"/>
          </a:solidFill>
          <a:ln w="9525">
            <a:noFill/>
          </a:ln>
        </p:spPr>
        <p:txBody>
          <a:bodyPr anchor="ctr"/>
          <a:p>
            <a:pPr>
              <a:lnSpc>
                <a:spcPct val="200000"/>
              </a:lnSpc>
            </a:pPr>
            <a:r>
              <a:rPr lang="zh-CN" altLang="en-US" sz="1350" b="1" dirty="0">
                <a:solidFill>
                  <a:srgbClr val="FF0000"/>
                </a:solidFill>
                <a:latin typeface="Arial" panose="020B0604020202020204" pitchFamily="34" charset="0"/>
                <a:ea typeface="宋体" panose="02010600030101010101" pitchFamily="2" charset="-122"/>
                <a:sym typeface="Arial" panose="020B0604020202020204" pitchFamily="34" charset="0"/>
              </a:rPr>
              <a:t>注意</a:t>
            </a:r>
            <a:r>
              <a:rPr lang="en-US" altLang="zh-CN" sz="1350" b="1" dirty="0">
                <a:solidFill>
                  <a:srgbClr val="FF0000"/>
                </a:solidFill>
                <a:latin typeface="Arial" panose="020B0604020202020204" pitchFamily="34" charset="0"/>
                <a:ea typeface="宋体" panose="02010600030101010101" pitchFamily="2" charset="-122"/>
                <a:sym typeface="Arial" panose="020B0604020202020204" pitchFamily="34" charset="0"/>
              </a:rPr>
              <a:t>:</a:t>
            </a:r>
            <a:endParaRPr lang="en-US" altLang="zh-CN" sz="1350" b="1" dirty="0">
              <a:solidFill>
                <a:srgbClr val="FF0000"/>
              </a:solidFill>
              <a:latin typeface="Arial" panose="020B0604020202020204" pitchFamily="34" charset="0"/>
              <a:ea typeface="宋体" panose="02010600030101010101" pitchFamily="2" charset="-122"/>
              <a:sym typeface="Arial" panose="020B0604020202020204" pitchFamily="34" charset="0"/>
            </a:endParaRPr>
          </a:p>
          <a:p>
            <a:pPr>
              <a:lnSpc>
                <a:spcPct val="150000"/>
              </a:lnSpc>
            </a:pPr>
            <a:r>
              <a:rPr lang="zh-CN" altLang="en-US" sz="1350" dirty="0">
                <a:solidFill>
                  <a:srgbClr val="000000"/>
                </a:solidFill>
                <a:latin typeface="Arial" panose="020B0604020202020204" pitchFamily="34" charset="0"/>
                <a:ea typeface="宋体" panose="02010600030101010101" pitchFamily="2" charset="-122"/>
                <a:sym typeface="Arial" panose="020B0604020202020204" pitchFamily="34" charset="0"/>
              </a:rPr>
              <a:t>学习表格的核心是学习</a:t>
            </a:r>
            <a:r>
              <a:rPr lang="en-US" altLang="zh-CN" sz="1350" dirty="0">
                <a:solidFill>
                  <a:srgbClr val="000000"/>
                </a:solidFill>
                <a:latin typeface="Arial" panose="020B0604020202020204" pitchFamily="34" charset="0"/>
                <a:ea typeface="宋体" panose="02010600030101010101" pitchFamily="2" charset="-122"/>
                <a:sym typeface="Arial" panose="020B0604020202020204" pitchFamily="34" charset="0"/>
              </a:rPr>
              <a:t>&lt;td&gt;&lt;/td&gt;</a:t>
            </a:r>
            <a:r>
              <a:rPr lang="zh-CN" altLang="en-US" sz="1350" dirty="0">
                <a:solidFill>
                  <a:srgbClr val="000000"/>
                </a:solidFill>
                <a:latin typeface="Arial" panose="020B0604020202020204" pitchFamily="34" charset="0"/>
                <a:ea typeface="宋体" panose="02010600030101010101" pitchFamily="2" charset="-122"/>
                <a:sym typeface="Arial" panose="020B0604020202020204" pitchFamily="34" charset="0"/>
              </a:rPr>
              <a:t>标记，他就像一个容器，可以容纳所有的元素，</a:t>
            </a:r>
            <a:r>
              <a:rPr lang="en-US" altLang="zh-CN" sz="1350" dirty="0">
                <a:solidFill>
                  <a:srgbClr val="000000"/>
                </a:solidFill>
                <a:latin typeface="Arial" panose="020B0604020202020204" pitchFamily="34" charset="0"/>
                <a:ea typeface="宋体" panose="02010600030101010101" pitchFamily="2" charset="-122"/>
                <a:sym typeface="Arial" panose="020B0604020202020204" pitchFamily="34" charset="0"/>
              </a:rPr>
              <a:t>&lt;td&gt;&lt;/td&gt;</a:t>
            </a:r>
            <a:r>
              <a:rPr lang="zh-CN" altLang="en-US" sz="1350" dirty="0">
                <a:solidFill>
                  <a:srgbClr val="000000"/>
                </a:solidFill>
                <a:latin typeface="Arial" panose="020B0604020202020204" pitchFamily="34" charset="0"/>
                <a:ea typeface="宋体" panose="02010600030101010101" pitchFamily="2" charset="-122"/>
                <a:sym typeface="Arial" panose="020B0604020202020204" pitchFamily="34" charset="0"/>
              </a:rPr>
              <a:t>中甚至可以嵌套表格</a:t>
            </a:r>
            <a:r>
              <a:rPr lang="en-US" altLang="zh-CN" sz="1350" dirty="0">
                <a:solidFill>
                  <a:srgbClr val="000000"/>
                </a:solidFill>
                <a:latin typeface="Arial" panose="020B0604020202020204" pitchFamily="34" charset="0"/>
                <a:ea typeface="宋体" panose="02010600030101010101" pitchFamily="2" charset="-122"/>
                <a:sym typeface="Arial" panose="020B0604020202020204" pitchFamily="34" charset="0"/>
              </a:rPr>
              <a:t>&lt;table&gt;&lt;/table&gt;</a:t>
            </a:r>
            <a:r>
              <a:rPr lang="zh-CN" altLang="en-US" sz="1350" dirty="0">
                <a:solidFill>
                  <a:srgbClr val="000000"/>
                </a:solidFill>
                <a:latin typeface="Arial" panose="020B0604020202020204" pitchFamily="34" charset="0"/>
                <a:ea typeface="宋体" panose="02010600030101010101" pitchFamily="2" charset="-122"/>
                <a:sym typeface="Arial" panose="020B0604020202020204" pitchFamily="34" charset="0"/>
              </a:rPr>
              <a:t>。但是</a:t>
            </a:r>
            <a:r>
              <a:rPr lang="en-US" altLang="zh-CN" sz="1350" dirty="0">
                <a:solidFill>
                  <a:srgbClr val="000000"/>
                </a:solidFill>
                <a:latin typeface="Arial" panose="020B0604020202020204" pitchFamily="34" charset="0"/>
                <a:ea typeface="宋体" panose="02010600030101010101" pitchFamily="2" charset="-122"/>
                <a:sym typeface="Arial" panose="020B0604020202020204" pitchFamily="34" charset="0"/>
              </a:rPr>
              <a:t>&lt;tr&gt;&lt;/tr&gt;</a:t>
            </a:r>
            <a:r>
              <a:rPr lang="zh-CN" altLang="en-US" sz="1350" dirty="0">
                <a:solidFill>
                  <a:srgbClr val="000000"/>
                </a:solidFill>
                <a:latin typeface="Arial" panose="020B0604020202020204" pitchFamily="34" charset="0"/>
                <a:ea typeface="宋体" panose="02010600030101010101" pitchFamily="2" charset="-122"/>
                <a:sym typeface="Arial" panose="020B0604020202020204" pitchFamily="34" charset="0"/>
              </a:rPr>
              <a:t>中只能嵌套</a:t>
            </a:r>
            <a:r>
              <a:rPr lang="en-US" altLang="zh-CN" sz="1350" dirty="0">
                <a:solidFill>
                  <a:srgbClr val="000000"/>
                </a:solidFill>
                <a:latin typeface="Arial" panose="020B0604020202020204" pitchFamily="34" charset="0"/>
                <a:ea typeface="宋体" panose="02010600030101010101" pitchFamily="2" charset="-122"/>
                <a:sym typeface="Arial" panose="020B0604020202020204" pitchFamily="34" charset="0"/>
              </a:rPr>
              <a:t>&lt;td&gt;&lt;/td&gt;</a:t>
            </a:r>
            <a:r>
              <a:rPr lang="zh-CN" altLang="en-US" sz="1350" dirty="0">
                <a:solidFill>
                  <a:srgbClr val="000000"/>
                </a:solidFill>
                <a:latin typeface="Arial" panose="020B0604020202020204" pitchFamily="34" charset="0"/>
                <a:ea typeface="宋体" panose="02010600030101010101" pitchFamily="2" charset="-122"/>
                <a:sym typeface="Arial" panose="020B0604020202020204" pitchFamily="34" charset="0"/>
              </a:rPr>
              <a:t>，直接在</a:t>
            </a:r>
            <a:r>
              <a:rPr lang="en-US" altLang="zh-CN" sz="1350" dirty="0">
                <a:solidFill>
                  <a:srgbClr val="000000"/>
                </a:solidFill>
                <a:latin typeface="Arial" panose="020B0604020202020204" pitchFamily="34" charset="0"/>
                <a:ea typeface="宋体" panose="02010600030101010101" pitchFamily="2" charset="-122"/>
                <a:sym typeface="Arial" panose="020B0604020202020204" pitchFamily="34" charset="0"/>
              </a:rPr>
              <a:t>&lt;tr&gt;&lt;/tr&gt;</a:t>
            </a:r>
            <a:r>
              <a:rPr lang="zh-CN" altLang="en-US" sz="1350" dirty="0">
                <a:solidFill>
                  <a:srgbClr val="000000"/>
                </a:solidFill>
                <a:latin typeface="Arial" panose="020B0604020202020204" pitchFamily="34" charset="0"/>
                <a:ea typeface="宋体" panose="02010600030101010101" pitchFamily="2" charset="-122"/>
                <a:sym typeface="Arial" panose="020B0604020202020204" pitchFamily="34" charset="0"/>
              </a:rPr>
              <a:t>标记中输入文字的做法是不被允许的。</a:t>
            </a:r>
            <a:endParaRPr lang="zh-CN" altLang="en-US" sz="1350" dirty="0">
              <a:latin typeface="Arial" panose="020B0604020202020204" pitchFamily="34" charset="0"/>
              <a:ea typeface="宋体" panose="02010600030101010101" pitchFamily="2" charset="-122"/>
            </a:endParaRPr>
          </a:p>
        </p:txBody>
      </p:sp>
    </p:spTree>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7825" name="内容占位符 2"/>
          <p:cNvSpPr>
            <a:spLocks noGrp="1"/>
          </p:cNvSpPr>
          <p:nvPr>
            <p:ph/>
          </p:nvPr>
        </p:nvSpPr>
        <p:spPr>
          <a:xfrm>
            <a:off x="1485900" y="1657350"/>
            <a:ext cx="6172200" cy="3794522"/>
          </a:xfrm>
          <a:prstGeom prst="rect">
            <a:avLst/>
          </a:prstGeom>
          <a:solidFill>
            <a:srgbClr val="FFFFFF"/>
          </a:solidFill>
          <a:ln w="9525">
            <a:noFill/>
          </a:ln>
        </p:spPr>
        <p:txBody>
          <a:bodyPr anchor="t"/>
          <a:p>
            <a:pPr>
              <a:lnSpc>
                <a:spcPct val="150000"/>
              </a:lnSpc>
            </a:pPr>
            <a:r>
              <a:rPr lang="en-US" altLang="zh-CN" sz="1800" b="1" dirty="0">
                <a:solidFill>
                  <a:srgbClr val="009ED6"/>
                </a:solidFill>
              </a:rPr>
              <a:t>&lt;table&gt;</a:t>
            </a:r>
            <a:r>
              <a:rPr lang="zh-CN" altLang="en-US" sz="1800" b="1" dirty="0">
                <a:solidFill>
                  <a:srgbClr val="009ED6"/>
                </a:solidFill>
              </a:rPr>
              <a:t>标记的属性</a:t>
            </a:r>
            <a:endParaRPr lang="en-US" altLang="zh-CN" sz="1800" b="1" dirty="0">
              <a:solidFill>
                <a:srgbClr val="009ED6"/>
              </a:solidFill>
            </a:endParaRPr>
          </a:p>
        </p:txBody>
      </p:sp>
      <p:sp>
        <p:nvSpPr>
          <p:cNvPr id="77826" name="内容占位符 2"/>
          <p:cNvSpPr/>
          <p:nvPr/>
        </p:nvSpPr>
        <p:spPr>
          <a:xfrm>
            <a:off x="1478756" y="2149079"/>
            <a:ext cx="6172200" cy="367903"/>
          </a:xfrm>
          <a:prstGeom prst="rect">
            <a:avLst/>
          </a:prstGeom>
          <a:noFill/>
          <a:ln w="9525">
            <a:noFill/>
          </a:ln>
        </p:spPr>
        <p:txBody>
          <a:bodyPr anchor="t"/>
          <a:p>
            <a:pPr marL="742950" lvl="1" indent="-285750">
              <a:lnSpc>
                <a:spcPct val="150000"/>
              </a:lnSpc>
              <a:spcBef>
                <a:spcPct val="20000"/>
              </a:spcBef>
              <a:buChar char="–"/>
            </a:pPr>
            <a:r>
              <a:rPr lang="en-US" altLang="zh-CN" sz="1500" dirty="0">
                <a:latin typeface="Arial" panose="020B0604020202020204" pitchFamily="34" charset="0"/>
                <a:ea typeface="宋体" panose="02010600030101010101" pitchFamily="2" charset="-122"/>
              </a:rPr>
              <a:t>&lt;table&gt;</a:t>
            </a:r>
            <a:r>
              <a:rPr lang="zh-CN" altLang="en-US" sz="1500" dirty="0">
                <a:latin typeface="Arial" panose="020B0604020202020204" pitchFamily="34" charset="0"/>
                <a:ea typeface="宋体" panose="02010600030101010101" pitchFamily="2" charset="-122"/>
              </a:rPr>
              <a:t>标记的属性如下表所示。</a:t>
            </a:r>
            <a:endParaRPr lang="en-US" altLang="zh-CN" sz="1500" dirty="0">
              <a:latin typeface="Arial" panose="020B0604020202020204" pitchFamily="34" charset="0"/>
              <a:ea typeface="宋体" panose="02010600030101010101" pitchFamily="2" charset="-122"/>
            </a:endParaRPr>
          </a:p>
          <a:p>
            <a:pPr marL="742950" lvl="1" indent="-285750">
              <a:lnSpc>
                <a:spcPct val="150000"/>
              </a:lnSpc>
              <a:spcBef>
                <a:spcPct val="20000"/>
              </a:spcBef>
              <a:buChar char="–"/>
            </a:pPr>
            <a:endParaRPr lang="zh-CN" altLang="en-US" sz="1500" dirty="0">
              <a:latin typeface="Arial" panose="020B0604020202020204" pitchFamily="34" charset="0"/>
              <a:ea typeface="宋体" panose="02010600030101010101" pitchFamily="2" charset="-122"/>
            </a:endParaRPr>
          </a:p>
          <a:p>
            <a:pPr marL="742950" lvl="1" indent="-285750" algn="ctr">
              <a:lnSpc>
                <a:spcPct val="150000"/>
              </a:lnSpc>
              <a:spcBef>
                <a:spcPct val="20000"/>
              </a:spcBef>
              <a:buChar char="–"/>
            </a:pPr>
            <a:endParaRPr lang="zh-CN" altLang="en-US" sz="1500" dirty="0">
              <a:latin typeface="Arial" panose="020B0604020202020204" pitchFamily="34" charset="0"/>
              <a:ea typeface="宋体" panose="02010600030101010101" pitchFamily="2" charset="-122"/>
            </a:endParaRPr>
          </a:p>
        </p:txBody>
      </p:sp>
      <p:graphicFrame>
        <p:nvGraphicFramePr>
          <p:cNvPr id="20484" name="表格 20483"/>
          <p:cNvGraphicFramePr/>
          <p:nvPr/>
        </p:nvGraphicFramePr>
        <p:xfrm>
          <a:off x="1879997" y="2601516"/>
          <a:ext cx="5410200" cy="2014220"/>
        </p:xfrm>
        <a:graphic>
          <a:graphicData uri="http://schemas.openxmlformats.org/drawingml/2006/table">
            <a:tbl>
              <a:tblPr/>
              <a:tblGrid>
                <a:gridCol w="682625"/>
                <a:gridCol w="2489200"/>
                <a:gridCol w="2238375"/>
              </a:tblGrid>
              <a:tr h="223520">
                <a:tc>
                  <a:txBody>
                    <a:bodyPr/>
                    <a:lstStyle>
                      <a:lvl1pPr marL="342900" lvl="0" indent="-342900" algn="l" defTabSz="914400" eaLnBrk="0" fontAlgn="base" latinLnBrk="0" hangingPunct="0">
                        <a:spcBef>
                          <a:spcPct val="20000"/>
                        </a:spcBef>
                        <a:spcAft>
                          <a:spcPct val="0"/>
                        </a:spcAft>
                        <a:buChar char="•"/>
                        <a:defRPr sz="2800" b="0" i="0" u="none" kern="1200" baseline="0">
                          <a:solidFill>
                            <a:schemeClr val="tx1"/>
                          </a:solidFill>
                          <a:latin typeface="Arial" panose="020B0604020202020204" charset="-122"/>
                          <a:ea typeface="宋体" panose="02010600030101010101" pitchFamily="2" charset="-122"/>
                        </a:defRPr>
                      </a:lvl1pPr>
                      <a:lvl2pPr marL="742950" lvl="1" indent="-285750" algn="l">
                        <a:defRPr sz="2400" kern="1200"/>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algn="ctr">
                        <a:spcBef>
                          <a:spcPct val="0"/>
                        </a:spcBef>
                        <a:spcAft>
                          <a:spcPct val="0"/>
                        </a:spcAft>
                        <a:buNone/>
                      </a:pPr>
                      <a:r>
                        <a:rPr lang="zh-CN" altLang="en-US" sz="900" b="1" dirty="0">
                          <a:solidFill>
                            <a:srgbClr val="000000"/>
                          </a:solidFill>
                          <a:latin typeface="Arial" panose="020B0604020202020204" charset="-122"/>
                          <a:ea typeface="宋体" panose="02010600030101010101" pitchFamily="2" charset="-122"/>
                          <a:sym typeface="Arial" panose="020B0604020202020204" charset="-122"/>
                        </a:rPr>
                        <a:t>属性名</a:t>
                      </a:r>
                      <a:endParaRPr lang="zh-CN" altLang="en-US" sz="900" b="1" dirty="0">
                        <a:solidFill>
                          <a:srgbClr val="000000"/>
                        </a:solidFill>
                        <a:latin typeface="Times New Roman" panose="02020603050405020304" pitchFamily="18" charset="0"/>
                        <a:ea typeface="宋体" panose="02010600030101010101" pitchFamily="2" charset="-122"/>
                        <a:sym typeface="Times New Roman" panose="02020603050405020304" pitchFamily="18" charset="0"/>
                      </a:endParaRPr>
                    </a:p>
                  </a:txBody>
                  <a:tcPr marL="51435" marR="51435" marT="0" marB="0"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D5F2FF">
                        <a:alpha val="100000"/>
                      </a:srgbClr>
                    </a:solidFill>
                  </a:tcPr>
                </a:tc>
                <a:tc>
                  <a:txBody>
                    <a:bodyPr/>
                    <a:lstStyle>
                      <a:lvl1pPr marL="342900" lvl="0" indent="-342900" algn="l" defTabSz="914400" eaLnBrk="0" fontAlgn="base" latinLnBrk="0" hangingPunct="0">
                        <a:spcBef>
                          <a:spcPct val="20000"/>
                        </a:spcBef>
                        <a:spcAft>
                          <a:spcPct val="0"/>
                        </a:spcAft>
                        <a:buChar char="•"/>
                        <a:defRPr sz="2800" b="0" i="0" u="none" kern="1200" baseline="0">
                          <a:solidFill>
                            <a:schemeClr val="tx1"/>
                          </a:solidFill>
                          <a:latin typeface="Arial" panose="020B0604020202020204" charset="-122"/>
                          <a:ea typeface="宋体" panose="02010600030101010101" pitchFamily="2" charset="-122"/>
                        </a:defRPr>
                      </a:lvl1pPr>
                      <a:lvl2pPr marL="742950" lvl="1" indent="-285750" algn="l">
                        <a:defRPr sz="2400" kern="1200"/>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algn="ctr">
                        <a:spcBef>
                          <a:spcPct val="0"/>
                        </a:spcBef>
                        <a:spcAft>
                          <a:spcPct val="0"/>
                        </a:spcAft>
                        <a:buNone/>
                      </a:pPr>
                      <a:r>
                        <a:rPr lang="zh-CN" altLang="en-US" sz="900" b="1" dirty="0">
                          <a:solidFill>
                            <a:srgbClr val="000000"/>
                          </a:solidFill>
                          <a:latin typeface="Arial" panose="020B0604020202020204" charset="-122"/>
                          <a:ea typeface="宋体" panose="02010600030101010101" pitchFamily="2" charset="-122"/>
                          <a:sym typeface="Arial" panose="020B0604020202020204" charset="-122"/>
                        </a:rPr>
                        <a:t>含义</a:t>
                      </a:r>
                      <a:endParaRPr lang="zh-CN" altLang="en-US" sz="900" b="1" dirty="0">
                        <a:solidFill>
                          <a:srgbClr val="000000"/>
                        </a:solidFill>
                        <a:latin typeface="Times New Roman" panose="02020603050405020304" pitchFamily="18" charset="0"/>
                        <a:ea typeface="宋体" panose="02010600030101010101" pitchFamily="2" charset="-122"/>
                        <a:sym typeface="Times New Roman" panose="02020603050405020304" pitchFamily="18" charset="0"/>
                      </a:endParaRPr>
                    </a:p>
                  </a:txBody>
                  <a:tcPr marL="51435" marR="51435" marT="0" marB="0"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D5F2FF">
                        <a:alpha val="100000"/>
                      </a:srgbClr>
                    </a:solidFill>
                  </a:tcPr>
                </a:tc>
                <a:tc>
                  <a:txBody>
                    <a:bodyPr/>
                    <a:lstStyle>
                      <a:lvl1pPr marL="342900" lvl="0" indent="-342900" algn="l" defTabSz="914400" eaLnBrk="0" fontAlgn="base" latinLnBrk="0" hangingPunct="0">
                        <a:spcBef>
                          <a:spcPct val="20000"/>
                        </a:spcBef>
                        <a:spcAft>
                          <a:spcPct val="0"/>
                        </a:spcAft>
                        <a:buChar char="•"/>
                        <a:defRPr sz="2800" b="0" i="0" u="none" kern="1200" baseline="0">
                          <a:solidFill>
                            <a:schemeClr val="tx1"/>
                          </a:solidFill>
                          <a:latin typeface="Arial" panose="020B0604020202020204" charset="-122"/>
                          <a:ea typeface="宋体" panose="02010600030101010101" pitchFamily="2" charset="-122"/>
                        </a:defRPr>
                      </a:lvl1pPr>
                      <a:lvl2pPr marL="742950" lvl="1" indent="-285750" algn="l">
                        <a:defRPr sz="2400" kern="1200"/>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algn="ctr">
                        <a:spcBef>
                          <a:spcPct val="0"/>
                        </a:spcBef>
                        <a:spcAft>
                          <a:spcPct val="0"/>
                        </a:spcAft>
                        <a:buNone/>
                      </a:pPr>
                      <a:r>
                        <a:rPr lang="zh-CN" altLang="en-US" sz="900" b="1" dirty="0">
                          <a:solidFill>
                            <a:srgbClr val="000000"/>
                          </a:solidFill>
                          <a:latin typeface="Arial" panose="020B0604020202020204" charset="-122"/>
                          <a:ea typeface="宋体" panose="02010600030101010101" pitchFamily="2" charset="-122"/>
                          <a:sym typeface="Arial" panose="020B0604020202020204" charset="-122"/>
                        </a:rPr>
                        <a:t>常用属性值</a:t>
                      </a:r>
                      <a:endParaRPr lang="zh-CN" altLang="en-US" sz="900" b="1" dirty="0">
                        <a:solidFill>
                          <a:srgbClr val="000000"/>
                        </a:solidFill>
                        <a:latin typeface="Times New Roman" panose="02020603050405020304" pitchFamily="18" charset="0"/>
                        <a:ea typeface="宋体" panose="02010600030101010101" pitchFamily="2" charset="-122"/>
                        <a:sym typeface="Times New Roman" panose="02020603050405020304" pitchFamily="18" charset="0"/>
                      </a:endParaRPr>
                    </a:p>
                  </a:txBody>
                  <a:tcPr marL="51435" marR="51435" marT="0" marB="0">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D5F2FF">
                        <a:alpha val="100000"/>
                      </a:srgbClr>
                    </a:solidFill>
                  </a:tcPr>
                </a:tc>
              </a:tr>
              <a:tr h="224155">
                <a:tc>
                  <a:txBody>
                    <a:bodyPr/>
                    <a:lstStyle>
                      <a:lvl1pPr marL="342900" lvl="0" indent="-342900" algn="l" defTabSz="914400" eaLnBrk="0" fontAlgn="base" latinLnBrk="0" hangingPunct="0">
                        <a:spcBef>
                          <a:spcPct val="20000"/>
                        </a:spcBef>
                        <a:spcAft>
                          <a:spcPct val="0"/>
                        </a:spcAft>
                        <a:buChar char="•"/>
                        <a:defRPr sz="2800" b="0" i="0" u="none" kern="1200" baseline="0">
                          <a:solidFill>
                            <a:schemeClr val="tx1"/>
                          </a:solidFill>
                          <a:latin typeface="Arial" panose="020B0604020202020204" charset="-122"/>
                          <a:ea typeface="宋体" panose="02010600030101010101" pitchFamily="2" charset="-122"/>
                        </a:defRPr>
                      </a:lvl1pPr>
                      <a:lvl2pPr marL="742950" lvl="1" indent="-285750" algn="l">
                        <a:defRPr sz="2400" kern="1200"/>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algn="l">
                        <a:spcBef>
                          <a:spcPct val="0"/>
                        </a:spcBef>
                        <a:spcAft>
                          <a:spcPct val="0"/>
                        </a:spcAft>
                        <a:buNone/>
                      </a:pPr>
                      <a:r>
                        <a:rPr lang="en-US" altLang="x-none" sz="900" dirty="0">
                          <a:solidFill>
                            <a:srgbClr val="000000"/>
                          </a:solidFill>
                          <a:latin typeface="Arial" panose="020B0604020202020204" charset="-122"/>
                          <a:ea typeface="宋体" panose="02010600030101010101" pitchFamily="2" charset="-122"/>
                          <a:sym typeface="Arial" panose="020B0604020202020204" charset="-122"/>
                        </a:rPr>
                        <a:t>border</a:t>
                      </a:r>
                      <a:endParaRPr lang="zh-CN" altLang="en-US" sz="900" dirty="0">
                        <a:solidFill>
                          <a:srgbClr val="000000"/>
                        </a:solidFill>
                        <a:latin typeface="Times New Roman" panose="02020603050405020304" pitchFamily="18" charset="0"/>
                        <a:ea typeface="宋体" panose="02010600030101010101" pitchFamily="2" charset="-122"/>
                        <a:sym typeface="Times New Roman" panose="02020603050405020304" pitchFamily="18" charset="0"/>
                      </a:endParaRPr>
                    </a:p>
                  </a:txBody>
                  <a:tcPr marL="51435" marR="51435" marT="0" marB="0"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D5F2FF">
                        <a:alpha val="100000"/>
                      </a:srgbClr>
                    </a:solidFill>
                  </a:tcPr>
                </a:tc>
                <a:tc>
                  <a:txBody>
                    <a:bodyPr/>
                    <a:lstStyle>
                      <a:lvl1pPr marL="342900" lvl="0" indent="-342900" algn="l" defTabSz="914400" eaLnBrk="0" fontAlgn="base" latinLnBrk="0" hangingPunct="0">
                        <a:spcBef>
                          <a:spcPct val="20000"/>
                        </a:spcBef>
                        <a:spcAft>
                          <a:spcPct val="0"/>
                        </a:spcAft>
                        <a:buChar char="•"/>
                        <a:defRPr sz="2800" b="0" i="0" u="none" kern="1200" baseline="0">
                          <a:solidFill>
                            <a:schemeClr val="tx1"/>
                          </a:solidFill>
                          <a:latin typeface="Arial" panose="020B0604020202020204" charset="-122"/>
                          <a:ea typeface="宋体" panose="02010600030101010101" pitchFamily="2" charset="-122"/>
                        </a:defRPr>
                      </a:lvl1pPr>
                      <a:lvl2pPr marL="742950" lvl="1" indent="-285750" algn="l">
                        <a:defRPr sz="2400" kern="1200"/>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algn="l">
                        <a:spcBef>
                          <a:spcPct val="0"/>
                        </a:spcBef>
                        <a:spcAft>
                          <a:spcPct val="0"/>
                        </a:spcAft>
                        <a:buNone/>
                      </a:pPr>
                      <a:r>
                        <a:rPr lang="zh-CN" altLang="en-US" sz="900" dirty="0">
                          <a:solidFill>
                            <a:srgbClr val="000000"/>
                          </a:solidFill>
                          <a:latin typeface="Arial" panose="020B0604020202020204" charset="-122"/>
                          <a:ea typeface="宋体" panose="02010600030101010101" pitchFamily="2" charset="-122"/>
                          <a:sym typeface="Arial" panose="020B0604020202020204" charset="-122"/>
                        </a:rPr>
                        <a:t>设置表格的边框（默认</a:t>
                      </a:r>
                      <a:r>
                        <a:rPr lang="en-US" altLang="x-none" sz="900" dirty="0">
                          <a:solidFill>
                            <a:srgbClr val="000000"/>
                          </a:solidFill>
                          <a:latin typeface="Arial" panose="020B0604020202020204" charset="-122"/>
                          <a:ea typeface="宋体" panose="02010600030101010101" pitchFamily="2" charset="-122"/>
                          <a:sym typeface="Arial" panose="020B0604020202020204" charset="-122"/>
                        </a:rPr>
                        <a:t>border="0"</a:t>
                      </a:r>
                      <a:r>
                        <a:rPr lang="zh-CN" altLang="en-US" sz="900" dirty="0">
                          <a:solidFill>
                            <a:srgbClr val="000000"/>
                          </a:solidFill>
                          <a:latin typeface="Arial" panose="020B0604020202020204" charset="-122"/>
                          <a:ea typeface="宋体" panose="02010600030101010101" pitchFamily="2" charset="-122"/>
                          <a:sym typeface="Arial" panose="020B0604020202020204" charset="-122"/>
                        </a:rPr>
                        <a:t>无边框）</a:t>
                      </a:r>
                      <a:r>
                        <a:rPr lang="en-US" altLang="x-none" sz="900" dirty="0">
                          <a:solidFill>
                            <a:srgbClr val="000000"/>
                          </a:solidFill>
                          <a:latin typeface="Arial" panose="020B0604020202020204" charset="-122"/>
                          <a:ea typeface="宋体" panose="02010600030101010101" pitchFamily="2" charset="-122"/>
                          <a:sym typeface="Arial" panose="020B0604020202020204" charset="-122"/>
                        </a:rPr>
                        <a:t> </a:t>
                      </a:r>
                      <a:endParaRPr lang="zh-CN" altLang="en-US" sz="900" dirty="0">
                        <a:solidFill>
                          <a:srgbClr val="000000"/>
                        </a:solidFill>
                        <a:latin typeface="Times New Roman" panose="02020603050405020304" pitchFamily="18" charset="0"/>
                        <a:ea typeface="宋体" panose="02010600030101010101" pitchFamily="2" charset="-122"/>
                        <a:sym typeface="Times New Roman" panose="02020603050405020304" pitchFamily="18" charset="0"/>
                      </a:endParaRPr>
                    </a:p>
                  </a:txBody>
                  <a:tcPr marL="51435" marR="51435" marT="0" marB="0"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D5F2FF">
                        <a:alpha val="100000"/>
                      </a:srgbClr>
                    </a:solidFill>
                  </a:tcPr>
                </a:tc>
                <a:tc>
                  <a:txBody>
                    <a:bodyPr/>
                    <a:lstStyle>
                      <a:lvl1pPr marL="342900" lvl="0" indent="-342900" algn="l" defTabSz="914400" eaLnBrk="0" fontAlgn="base" latinLnBrk="0" hangingPunct="0">
                        <a:spcBef>
                          <a:spcPct val="20000"/>
                        </a:spcBef>
                        <a:spcAft>
                          <a:spcPct val="0"/>
                        </a:spcAft>
                        <a:buChar char="•"/>
                        <a:defRPr sz="2800" b="0" i="0" u="none" kern="1200" baseline="0">
                          <a:solidFill>
                            <a:schemeClr val="tx1"/>
                          </a:solidFill>
                          <a:latin typeface="Arial" panose="020B0604020202020204" charset="-122"/>
                          <a:ea typeface="宋体" panose="02010600030101010101" pitchFamily="2" charset="-122"/>
                        </a:defRPr>
                      </a:lvl1pPr>
                      <a:lvl2pPr marL="742950" lvl="1" indent="-285750" algn="l">
                        <a:defRPr sz="2400" kern="1200"/>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algn="l">
                        <a:spcBef>
                          <a:spcPct val="0"/>
                        </a:spcBef>
                        <a:spcAft>
                          <a:spcPct val="0"/>
                        </a:spcAft>
                        <a:buNone/>
                      </a:pPr>
                      <a:r>
                        <a:rPr lang="zh-CN" altLang="en-US" sz="900" dirty="0">
                          <a:solidFill>
                            <a:srgbClr val="000000"/>
                          </a:solidFill>
                          <a:latin typeface="Arial" panose="020B0604020202020204" charset="-122"/>
                          <a:ea typeface="宋体" panose="02010600030101010101" pitchFamily="2" charset="-122"/>
                          <a:sym typeface="Arial" panose="020B0604020202020204" charset="-122"/>
                        </a:rPr>
                        <a:t>像素值 </a:t>
                      </a:r>
                      <a:endParaRPr lang="zh-CN" altLang="en-US" sz="900" dirty="0">
                        <a:solidFill>
                          <a:srgbClr val="000000"/>
                        </a:solidFill>
                        <a:latin typeface="Times New Roman" panose="02020603050405020304" pitchFamily="18" charset="0"/>
                        <a:ea typeface="宋体" panose="02010600030101010101" pitchFamily="2" charset="-122"/>
                        <a:sym typeface="Times New Roman" panose="02020603050405020304" pitchFamily="18" charset="0"/>
                      </a:endParaRPr>
                    </a:p>
                  </a:txBody>
                  <a:tcPr marL="51435" marR="51435" marT="0" marB="0">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D5F2FF">
                        <a:alpha val="100000"/>
                      </a:srgbClr>
                    </a:solidFill>
                  </a:tcPr>
                </a:tc>
              </a:tr>
              <a:tr h="447675">
                <a:tc>
                  <a:txBody>
                    <a:bodyPr/>
                    <a:lstStyle>
                      <a:lvl1pPr marL="342900" lvl="0" indent="-342900" algn="l" defTabSz="914400" eaLnBrk="0" fontAlgn="base" latinLnBrk="0" hangingPunct="0">
                        <a:spcBef>
                          <a:spcPct val="20000"/>
                        </a:spcBef>
                        <a:spcAft>
                          <a:spcPct val="0"/>
                        </a:spcAft>
                        <a:buChar char="•"/>
                        <a:defRPr sz="2800" b="0" i="0" u="none" kern="1200" baseline="0">
                          <a:solidFill>
                            <a:schemeClr val="tx1"/>
                          </a:solidFill>
                          <a:latin typeface="Arial" panose="020B0604020202020204" charset="-122"/>
                          <a:ea typeface="宋体" panose="02010600030101010101" pitchFamily="2" charset="-122"/>
                        </a:defRPr>
                      </a:lvl1pPr>
                      <a:lvl2pPr marL="742950" lvl="1" indent="-285750" algn="l">
                        <a:defRPr sz="2400" kern="1200"/>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algn="l">
                        <a:spcBef>
                          <a:spcPct val="0"/>
                        </a:spcBef>
                        <a:spcAft>
                          <a:spcPct val="0"/>
                        </a:spcAft>
                        <a:buNone/>
                      </a:pPr>
                      <a:r>
                        <a:rPr lang="en-US" altLang="x-none" sz="900" dirty="0">
                          <a:solidFill>
                            <a:srgbClr val="000000"/>
                          </a:solidFill>
                          <a:latin typeface="Arial" panose="020B0604020202020204" charset="-122"/>
                          <a:ea typeface="宋体" panose="02010600030101010101" pitchFamily="2" charset="-122"/>
                          <a:sym typeface="Arial" panose="020B0604020202020204" charset="-122"/>
                        </a:rPr>
                        <a:t>cellspacing</a:t>
                      </a:r>
                      <a:endParaRPr lang="zh-CN" altLang="en-US" sz="900" dirty="0">
                        <a:solidFill>
                          <a:srgbClr val="000000"/>
                        </a:solidFill>
                        <a:latin typeface="Times New Roman" panose="02020603050405020304" pitchFamily="18" charset="0"/>
                        <a:ea typeface="宋体" panose="02010600030101010101" pitchFamily="2" charset="-122"/>
                        <a:sym typeface="Times New Roman" panose="02020603050405020304" pitchFamily="18" charset="0"/>
                      </a:endParaRPr>
                    </a:p>
                  </a:txBody>
                  <a:tcPr marL="51435" marR="51435" marT="0" marB="0"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D5F2FF">
                        <a:alpha val="100000"/>
                      </a:srgbClr>
                    </a:solidFill>
                  </a:tcPr>
                </a:tc>
                <a:tc>
                  <a:txBody>
                    <a:bodyPr/>
                    <a:lstStyle>
                      <a:lvl1pPr marL="342900" lvl="0" indent="-342900" algn="l" defTabSz="914400" eaLnBrk="0" fontAlgn="base" latinLnBrk="0" hangingPunct="0">
                        <a:spcBef>
                          <a:spcPct val="20000"/>
                        </a:spcBef>
                        <a:spcAft>
                          <a:spcPct val="0"/>
                        </a:spcAft>
                        <a:buChar char="•"/>
                        <a:defRPr sz="2800" b="0" i="0" u="none" kern="1200" baseline="0">
                          <a:solidFill>
                            <a:schemeClr val="tx1"/>
                          </a:solidFill>
                          <a:latin typeface="Arial" panose="020B0604020202020204" charset="-122"/>
                          <a:ea typeface="宋体" panose="02010600030101010101" pitchFamily="2" charset="-122"/>
                        </a:defRPr>
                      </a:lvl1pPr>
                      <a:lvl2pPr marL="742950" lvl="1" indent="-285750" algn="l">
                        <a:defRPr sz="2400" kern="1200"/>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algn="l">
                        <a:spcBef>
                          <a:spcPct val="0"/>
                        </a:spcBef>
                        <a:spcAft>
                          <a:spcPct val="0"/>
                        </a:spcAft>
                        <a:buNone/>
                      </a:pPr>
                      <a:r>
                        <a:rPr lang="zh-CN" altLang="en-US" sz="900" dirty="0">
                          <a:solidFill>
                            <a:srgbClr val="000000"/>
                          </a:solidFill>
                          <a:latin typeface="Arial" panose="020B0604020202020204" charset="-122"/>
                          <a:ea typeface="宋体" panose="02010600030101010101" pitchFamily="2" charset="-122"/>
                          <a:sym typeface="Arial" panose="020B0604020202020204" charset="-122"/>
                        </a:rPr>
                        <a:t>设置单元格与单元格边框之间的空白间距</a:t>
                      </a:r>
                      <a:endParaRPr lang="zh-CN" altLang="en-US" sz="900" dirty="0">
                        <a:solidFill>
                          <a:srgbClr val="000000"/>
                        </a:solidFill>
                        <a:latin typeface="Times New Roman" panose="02020603050405020304" pitchFamily="18" charset="0"/>
                        <a:ea typeface="宋体" panose="02010600030101010101" pitchFamily="2" charset="-122"/>
                        <a:sym typeface="Times New Roman" panose="02020603050405020304" pitchFamily="18" charset="0"/>
                      </a:endParaRPr>
                    </a:p>
                  </a:txBody>
                  <a:tcPr marL="51435" marR="51435" marT="0" marB="0"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D5F2FF">
                        <a:alpha val="100000"/>
                      </a:srgbClr>
                    </a:solidFill>
                  </a:tcPr>
                </a:tc>
                <a:tc>
                  <a:txBody>
                    <a:bodyPr/>
                    <a:lstStyle>
                      <a:lvl1pPr marL="342900" lvl="0" indent="-342900" algn="l" defTabSz="914400" eaLnBrk="0" fontAlgn="base" latinLnBrk="0" hangingPunct="0">
                        <a:spcBef>
                          <a:spcPct val="20000"/>
                        </a:spcBef>
                        <a:spcAft>
                          <a:spcPct val="0"/>
                        </a:spcAft>
                        <a:buChar char="•"/>
                        <a:defRPr sz="2800" b="0" i="0" u="none" kern="1200" baseline="0">
                          <a:solidFill>
                            <a:schemeClr val="tx1"/>
                          </a:solidFill>
                          <a:latin typeface="Arial" panose="020B0604020202020204" charset="-122"/>
                          <a:ea typeface="宋体" panose="02010600030101010101" pitchFamily="2" charset="-122"/>
                        </a:defRPr>
                      </a:lvl1pPr>
                      <a:lvl2pPr marL="742950" lvl="1" indent="-285750" algn="l">
                        <a:defRPr sz="2400" kern="1200"/>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algn="l">
                        <a:spcBef>
                          <a:spcPct val="0"/>
                        </a:spcBef>
                        <a:spcAft>
                          <a:spcPct val="0"/>
                        </a:spcAft>
                        <a:buNone/>
                      </a:pPr>
                      <a:r>
                        <a:rPr lang="zh-CN" altLang="en-US" sz="900" dirty="0">
                          <a:solidFill>
                            <a:srgbClr val="000000"/>
                          </a:solidFill>
                          <a:latin typeface="Arial" panose="020B0604020202020204" charset="-122"/>
                          <a:ea typeface="宋体" panose="02010600030101010101" pitchFamily="2" charset="-122"/>
                          <a:sym typeface="Arial" panose="020B0604020202020204" charset="-122"/>
                        </a:rPr>
                        <a:t>像素值（默认为</a:t>
                      </a:r>
                      <a:r>
                        <a:rPr lang="en-US" altLang="x-none" sz="900" dirty="0">
                          <a:solidFill>
                            <a:srgbClr val="000000"/>
                          </a:solidFill>
                          <a:latin typeface="Arial" panose="020B0604020202020204" charset="-122"/>
                          <a:ea typeface="宋体" panose="02010600030101010101" pitchFamily="2" charset="-122"/>
                          <a:sym typeface="Arial" panose="020B0604020202020204" charset="-122"/>
                        </a:rPr>
                        <a:t>2</a:t>
                      </a:r>
                      <a:r>
                        <a:rPr lang="zh-CN" altLang="en-US" sz="900" dirty="0">
                          <a:solidFill>
                            <a:srgbClr val="000000"/>
                          </a:solidFill>
                          <a:latin typeface="Arial" panose="020B0604020202020204" charset="-122"/>
                          <a:ea typeface="宋体" panose="02010600030101010101" pitchFamily="2" charset="-122"/>
                          <a:sym typeface="Arial" panose="020B0604020202020204" charset="-122"/>
                        </a:rPr>
                        <a:t>像素）</a:t>
                      </a:r>
                      <a:endParaRPr lang="zh-CN" altLang="en-US" sz="900" dirty="0">
                        <a:solidFill>
                          <a:srgbClr val="000000"/>
                        </a:solidFill>
                        <a:latin typeface="Times New Roman" panose="02020603050405020304" pitchFamily="18" charset="0"/>
                        <a:ea typeface="宋体" panose="02010600030101010101" pitchFamily="2" charset="-122"/>
                        <a:sym typeface="Times New Roman" panose="02020603050405020304" pitchFamily="18" charset="0"/>
                      </a:endParaRPr>
                    </a:p>
                  </a:txBody>
                  <a:tcPr marL="51435" marR="51435" marT="0" marB="0">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D5F2FF">
                        <a:alpha val="100000"/>
                      </a:srgbClr>
                    </a:solidFill>
                  </a:tcPr>
                </a:tc>
              </a:tr>
              <a:tr h="447675">
                <a:tc>
                  <a:txBody>
                    <a:bodyPr/>
                    <a:lstStyle>
                      <a:lvl1pPr marL="342900" lvl="0" indent="-342900" algn="l" defTabSz="914400" eaLnBrk="0" fontAlgn="base" latinLnBrk="0" hangingPunct="0">
                        <a:spcBef>
                          <a:spcPct val="20000"/>
                        </a:spcBef>
                        <a:spcAft>
                          <a:spcPct val="0"/>
                        </a:spcAft>
                        <a:buChar char="•"/>
                        <a:defRPr sz="2800" b="0" i="0" u="none" kern="1200" baseline="0">
                          <a:solidFill>
                            <a:schemeClr val="tx1"/>
                          </a:solidFill>
                          <a:latin typeface="Arial" panose="020B0604020202020204" charset="-122"/>
                          <a:ea typeface="宋体" panose="02010600030101010101" pitchFamily="2" charset="-122"/>
                        </a:defRPr>
                      </a:lvl1pPr>
                      <a:lvl2pPr marL="742950" lvl="1" indent="-285750" algn="l">
                        <a:defRPr sz="2400" kern="1200"/>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algn="l">
                        <a:spcBef>
                          <a:spcPct val="0"/>
                        </a:spcBef>
                        <a:spcAft>
                          <a:spcPct val="0"/>
                        </a:spcAft>
                        <a:buNone/>
                      </a:pPr>
                      <a:r>
                        <a:rPr lang="en-US" altLang="x-none" sz="900" dirty="0">
                          <a:solidFill>
                            <a:srgbClr val="000000"/>
                          </a:solidFill>
                          <a:latin typeface="Arial" panose="020B0604020202020204" charset="-122"/>
                          <a:ea typeface="宋体" panose="02010600030101010101" pitchFamily="2" charset="-122"/>
                          <a:sym typeface="Arial" panose="020B0604020202020204" charset="-122"/>
                        </a:rPr>
                        <a:t>cellpadding</a:t>
                      </a:r>
                      <a:endParaRPr lang="zh-CN" altLang="en-US" sz="900" dirty="0">
                        <a:solidFill>
                          <a:srgbClr val="000000"/>
                        </a:solidFill>
                        <a:latin typeface="Times New Roman" panose="02020603050405020304" pitchFamily="18" charset="0"/>
                        <a:ea typeface="宋体" panose="02010600030101010101" pitchFamily="2" charset="-122"/>
                        <a:sym typeface="Times New Roman" panose="02020603050405020304" pitchFamily="18" charset="0"/>
                      </a:endParaRPr>
                    </a:p>
                  </a:txBody>
                  <a:tcPr marL="51435" marR="51435" marT="0" marB="0"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D5F2FF">
                        <a:alpha val="100000"/>
                      </a:srgbClr>
                    </a:solidFill>
                  </a:tcPr>
                </a:tc>
                <a:tc>
                  <a:txBody>
                    <a:bodyPr/>
                    <a:lstStyle>
                      <a:lvl1pPr marL="342900" lvl="0" indent="-342900" algn="l" defTabSz="914400" eaLnBrk="0" fontAlgn="base" latinLnBrk="0" hangingPunct="0">
                        <a:spcBef>
                          <a:spcPct val="20000"/>
                        </a:spcBef>
                        <a:spcAft>
                          <a:spcPct val="0"/>
                        </a:spcAft>
                        <a:buChar char="•"/>
                        <a:defRPr sz="2800" b="0" i="0" u="none" kern="1200" baseline="0">
                          <a:solidFill>
                            <a:schemeClr val="tx1"/>
                          </a:solidFill>
                          <a:latin typeface="Arial" panose="020B0604020202020204" charset="-122"/>
                          <a:ea typeface="宋体" panose="02010600030101010101" pitchFamily="2" charset="-122"/>
                        </a:defRPr>
                      </a:lvl1pPr>
                      <a:lvl2pPr marL="742950" lvl="1" indent="-285750" algn="l">
                        <a:defRPr sz="2400" kern="1200"/>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algn="l">
                        <a:spcBef>
                          <a:spcPct val="0"/>
                        </a:spcBef>
                        <a:spcAft>
                          <a:spcPct val="0"/>
                        </a:spcAft>
                        <a:buNone/>
                      </a:pPr>
                      <a:r>
                        <a:rPr lang="zh-CN" altLang="en-US" sz="900" dirty="0">
                          <a:solidFill>
                            <a:srgbClr val="000000"/>
                          </a:solidFill>
                          <a:latin typeface="Arial" panose="020B0604020202020204" charset="-122"/>
                          <a:ea typeface="宋体" panose="02010600030101010101" pitchFamily="2" charset="-122"/>
                          <a:sym typeface="Arial" panose="020B0604020202020204" charset="-122"/>
                        </a:rPr>
                        <a:t>设置单元格内容与单元格边框之间的空白间距</a:t>
                      </a:r>
                      <a:endParaRPr lang="zh-CN" altLang="en-US" sz="900" dirty="0">
                        <a:solidFill>
                          <a:srgbClr val="000000"/>
                        </a:solidFill>
                        <a:latin typeface="Times New Roman" panose="02020603050405020304" pitchFamily="18" charset="0"/>
                        <a:ea typeface="宋体" panose="02010600030101010101" pitchFamily="2" charset="-122"/>
                        <a:sym typeface="Times New Roman" panose="02020603050405020304" pitchFamily="18" charset="0"/>
                      </a:endParaRPr>
                    </a:p>
                  </a:txBody>
                  <a:tcPr marL="51435" marR="51435" marT="0" marB="0"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D5F2FF">
                        <a:alpha val="100000"/>
                      </a:srgbClr>
                    </a:solidFill>
                  </a:tcPr>
                </a:tc>
                <a:tc>
                  <a:txBody>
                    <a:bodyPr/>
                    <a:lstStyle>
                      <a:lvl1pPr marL="342900" lvl="0" indent="-342900" algn="l" defTabSz="914400" eaLnBrk="0" fontAlgn="base" latinLnBrk="0" hangingPunct="0">
                        <a:spcBef>
                          <a:spcPct val="20000"/>
                        </a:spcBef>
                        <a:spcAft>
                          <a:spcPct val="0"/>
                        </a:spcAft>
                        <a:buChar char="•"/>
                        <a:defRPr sz="2800" b="0" i="0" u="none" kern="1200" baseline="0">
                          <a:solidFill>
                            <a:schemeClr val="tx1"/>
                          </a:solidFill>
                          <a:latin typeface="Arial" panose="020B0604020202020204" charset="-122"/>
                          <a:ea typeface="宋体" panose="02010600030101010101" pitchFamily="2" charset="-122"/>
                        </a:defRPr>
                      </a:lvl1pPr>
                      <a:lvl2pPr marL="742950" lvl="1" indent="-285750" algn="l">
                        <a:defRPr sz="2400" kern="1200"/>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algn="just">
                        <a:spcBef>
                          <a:spcPct val="0"/>
                        </a:spcBef>
                        <a:spcAft>
                          <a:spcPct val="0"/>
                        </a:spcAft>
                        <a:buNone/>
                      </a:pPr>
                      <a:r>
                        <a:rPr lang="zh-CN" altLang="en-US" sz="900" dirty="0">
                          <a:solidFill>
                            <a:srgbClr val="000000"/>
                          </a:solidFill>
                          <a:latin typeface="Arial" panose="020B0604020202020204" charset="-122"/>
                          <a:ea typeface="宋体" panose="02010600030101010101" pitchFamily="2" charset="-122"/>
                          <a:sym typeface="Arial" panose="020B0604020202020204" charset="-122"/>
                        </a:rPr>
                        <a:t>像素值（默认为</a:t>
                      </a:r>
                      <a:r>
                        <a:rPr lang="en-US" altLang="x-none" sz="900" dirty="0">
                          <a:solidFill>
                            <a:srgbClr val="000000"/>
                          </a:solidFill>
                          <a:latin typeface="Arial" panose="020B0604020202020204" charset="-122"/>
                          <a:ea typeface="宋体" panose="02010600030101010101" pitchFamily="2" charset="-122"/>
                          <a:sym typeface="Arial" panose="020B0604020202020204" charset="-122"/>
                        </a:rPr>
                        <a:t>1</a:t>
                      </a:r>
                      <a:r>
                        <a:rPr lang="zh-CN" altLang="en-US" sz="900" dirty="0">
                          <a:solidFill>
                            <a:srgbClr val="000000"/>
                          </a:solidFill>
                          <a:latin typeface="Arial" panose="020B0604020202020204" charset="-122"/>
                          <a:ea typeface="宋体" panose="02010600030101010101" pitchFamily="2" charset="-122"/>
                          <a:sym typeface="Arial" panose="020B0604020202020204" charset="-122"/>
                        </a:rPr>
                        <a:t>像素）</a:t>
                      </a:r>
                      <a:endParaRPr lang="zh-CN" altLang="en-US" sz="900" dirty="0">
                        <a:solidFill>
                          <a:srgbClr val="000000"/>
                        </a:solidFill>
                        <a:latin typeface="Times New Roman" panose="02020603050405020304" pitchFamily="18" charset="0"/>
                        <a:ea typeface="宋体" panose="02010600030101010101" pitchFamily="2" charset="-122"/>
                        <a:sym typeface="Times New Roman" panose="02020603050405020304" pitchFamily="18" charset="0"/>
                      </a:endParaRPr>
                    </a:p>
                  </a:txBody>
                  <a:tcPr marL="51435" marR="51435" marT="0" marB="0">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D5F2FF">
                        <a:alpha val="100000"/>
                      </a:srgbClr>
                    </a:solidFill>
                  </a:tcPr>
                </a:tc>
              </a:tr>
              <a:tr h="223520">
                <a:tc>
                  <a:txBody>
                    <a:bodyPr/>
                    <a:lstStyle>
                      <a:lvl1pPr marL="342900" lvl="0" indent="-342900" algn="l" defTabSz="914400" eaLnBrk="0" fontAlgn="base" latinLnBrk="0" hangingPunct="0">
                        <a:spcBef>
                          <a:spcPct val="20000"/>
                        </a:spcBef>
                        <a:spcAft>
                          <a:spcPct val="0"/>
                        </a:spcAft>
                        <a:buChar char="•"/>
                        <a:defRPr sz="2800" b="0" i="0" u="none" kern="1200" baseline="0">
                          <a:solidFill>
                            <a:schemeClr val="tx1"/>
                          </a:solidFill>
                          <a:latin typeface="Arial" panose="020B0604020202020204" charset="-122"/>
                          <a:ea typeface="宋体" panose="02010600030101010101" pitchFamily="2" charset="-122"/>
                        </a:defRPr>
                      </a:lvl1pPr>
                      <a:lvl2pPr marL="742950" lvl="1" indent="-285750" algn="l">
                        <a:defRPr sz="2400" kern="1200"/>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algn="l">
                        <a:spcBef>
                          <a:spcPct val="0"/>
                        </a:spcBef>
                        <a:spcAft>
                          <a:spcPct val="0"/>
                        </a:spcAft>
                        <a:buNone/>
                      </a:pPr>
                      <a:r>
                        <a:rPr lang="en-US" altLang="x-none" sz="900" dirty="0">
                          <a:solidFill>
                            <a:srgbClr val="000000"/>
                          </a:solidFill>
                          <a:latin typeface="Arial" panose="020B0604020202020204" charset="-122"/>
                          <a:ea typeface="宋体" panose="02010600030101010101" pitchFamily="2" charset="-122"/>
                          <a:sym typeface="Arial" panose="020B0604020202020204" charset="-122"/>
                        </a:rPr>
                        <a:t>width</a:t>
                      </a:r>
                      <a:endParaRPr lang="zh-CN" altLang="en-US" sz="900" dirty="0">
                        <a:solidFill>
                          <a:srgbClr val="000000"/>
                        </a:solidFill>
                        <a:latin typeface="Times New Roman" panose="02020603050405020304" pitchFamily="18" charset="0"/>
                        <a:ea typeface="宋体" panose="02010600030101010101" pitchFamily="2" charset="-122"/>
                        <a:sym typeface="Times New Roman" panose="02020603050405020304" pitchFamily="18" charset="0"/>
                      </a:endParaRPr>
                    </a:p>
                  </a:txBody>
                  <a:tcPr marL="51435" marR="51435" marT="0" marB="0"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D5F2FF">
                        <a:alpha val="100000"/>
                      </a:srgbClr>
                    </a:solidFill>
                  </a:tcPr>
                </a:tc>
                <a:tc>
                  <a:txBody>
                    <a:bodyPr/>
                    <a:lstStyle>
                      <a:lvl1pPr marL="342900" lvl="0" indent="-342900" algn="l" defTabSz="914400" eaLnBrk="0" fontAlgn="base" latinLnBrk="0" hangingPunct="0">
                        <a:spcBef>
                          <a:spcPct val="20000"/>
                        </a:spcBef>
                        <a:spcAft>
                          <a:spcPct val="0"/>
                        </a:spcAft>
                        <a:buChar char="•"/>
                        <a:defRPr sz="2800" b="0" i="0" u="none" kern="1200" baseline="0">
                          <a:solidFill>
                            <a:schemeClr val="tx1"/>
                          </a:solidFill>
                          <a:latin typeface="Arial" panose="020B0604020202020204" charset="-122"/>
                          <a:ea typeface="宋体" panose="02010600030101010101" pitchFamily="2" charset="-122"/>
                        </a:defRPr>
                      </a:lvl1pPr>
                      <a:lvl2pPr marL="742950" lvl="1" indent="-285750" algn="l">
                        <a:defRPr sz="2400" kern="1200"/>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algn="l">
                        <a:spcBef>
                          <a:spcPct val="0"/>
                        </a:spcBef>
                        <a:spcAft>
                          <a:spcPct val="0"/>
                        </a:spcAft>
                        <a:buNone/>
                      </a:pPr>
                      <a:r>
                        <a:rPr lang="zh-CN" altLang="en-US" sz="900" dirty="0">
                          <a:solidFill>
                            <a:srgbClr val="000000"/>
                          </a:solidFill>
                          <a:latin typeface="Arial" panose="020B0604020202020204" charset="-122"/>
                          <a:ea typeface="宋体" panose="02010600030101010101" pitchFamily="2" charset="-122"/>
                          <a:sym typeface="Arial" panose="020B0604020202020204" charset="-122"/>
                        </a:rPr>
                        <a:t>设置表格的宽度</a:t>
                      </a:r>
                      <a:endParaRPr lang="zh-CN" altLang="en-US" sz="900" dirty="0">
                        <a:solidFill>
                          <a:srgbClr val="000000"/>
                        </a:solidFill>
                        <a:latin typeface="Times New Roman" panose="02020603050405020304" pitchFamily="18" charset="0"/>
                        <a:ea typeface="宋体" panose="02010600030101010101" pitchFamily="2" charset="-122"/>
                        <a:sym typeface="Times New Roman" panose="02020603050405020304" pitchFamily="18" charset="0"/>
                      </a:endParaRPr>
                    </a:p>
                  </a:txBody>
                  <a:tcPr marL="51435" marR="51435" marT="0" marB="0"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D5F2FF">
                        <a:alpha val="100000"/>
                      </a:srgbClr>
                    </a:solidFill>
                  </a:tcPr>
                </a:tc>
                <a:tc>
                  <a:txBody>
                    <a:bodyPr/>
                    <a:lstStyle>
                      <a:lvl1pPr marL="342900" lvl="0" indent="-342900" algn="l" defTabSz="914400" eaLnBrk="0" fontAlgn="base" latinLnBrk="0" hangingPunct="0">
                        <a:spcBef>
                          <a:spcPct val="20000"/>
                        </a:spcBef>
                        <a:spcAft>
                          <a:spcPct val="0"/>
                        </a:spcAft>
                        <a:buChar char="•"/>
                        <a:defRPr sz="2800" b="0" i="0" u="none" kern="1200" baseline="0">
                          <a:solidFill>
                            <a:schemeClr val="tx1"/>
                          </a:solidFill>
                          <a:latin typeface="Arial" panose="020B0604020202020204" charset="-122"/>
                          <a:ea typeface="宋体" panose="02010600030101010101" pitchFamily="2" charset="-122"/>
                        </a:defRPr>
                      </a:lvl1pPr>
                      <a:lvl2pPr marL="742950" lvl="1" indent="-285750" algn="l">
                        <a:defRPr sz="2400" kern="1200"/>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algn="l">
                        <a:spcBef>
                          <a:spcPct val="0"/>
                        </a:spcBef>
                        <a:spcAft>
                          <a:spcPct val="0"/>
                        </a:spcAft>
                        <a:buNone/>
                      </a:pPr>
                      <a:r>
                        <a:rPr lang="zh-CN" altLang="en-US" sz="900" dirty="0">
                          <a:solidFill>
                            <a:srgbClr val="000000"/>
                          </a:solidFill>
                          <a:latin typeface="Arial" panose="020B0604020202020204" charset="-122"/>
                          <a:ea typeface="宋体" panose="02010600030101010101" pitchFamily="2" charset="-122"/>
                          <a:sym typeface="Arial" panose="020B0604020202020204" charset="-122"/>
                        </a:rPr>
                        <a:t>像素值</a:t>
                      </a:r>
                      <a:endParaRPr lang="zh-CN" altLang="en-US" sz="900" dirty="0">
                        <a:solidFill>
                          <a:srgbClr val="000000"/>
                        </a:solidFill>
                        <a:latin typeface="Times New Roman" panose="02020603050405020304" pitchFamily="18" charset="0"/>
                        <a:ea typeface="宋体" panose="02010600030101010101" pitchFamily="2" charset="-122"/>
                        <a:sym typeface="Times New Roman" panose="02020603050405020304" pitchFamily="18" charset="0"/>
                      </a:endParaRPr>
                    </a:p>
                  </a:txBody>
                  <a:tcPr marL="51435" marR="51435" marT="0" marB="0">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D5F2FF">
                        <a:alpha val="100000"/>
                      </a:srgbClr>
                    </a:solidFill>
                  </a:tcPr>
                </a:tc>
              </a:tr>
              <a:tr h="224155">
                <a:tc>
                  <a:txBody>
                    <a:bodyPr/>
                    <a:lstStyle>
                      <a:lvl1pPr marL="342900" lvl="0" indent="-342900" algn="l" defTabSz="914400" eaLnBrk="0" fontAlgn="base" latinLnBrk="0" hangingPunct="0">
                        <a:spcBef>
                          <a:spcPct val="20000"/>
                        </a:spcBef>
                        <a:spcAft>
                          <a:spcPct val="0"/>
                        </a:spcAft>
                        <a:buChar char="•"/>
                        <a:defRPr sz="2800" b="0" i="0" u="none" kern="1200" baseline="0">
                          <a:solidFill>
                            <a:schemeClr val="tx1"/>
                          </a:solidFill>
                          <a:latin typeface="Arial" panose="020B0604020202020204" charset="-122"/>
                          <a:ea typeface="宋体" panose="02010600030101010101" pitchFamily="2" charset="-122"/>
                        </a:defRPr>
                      </a:lvl1pPr>
                      <a:lvl2pPr marL="742950" lvl="1" indent="-285750" algn="l">
                        <a:defRPr sz="2400" kern="1200"/>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algn="l">
                        <a:spcBef>
                          <a:spcPct val="0"/>
                        </a:spcBef>
                        <a:spcAft>
                          <a:spcPct val="0"/>
                        </a:spcAft>
                        <a:buNone/>
                      </a:pPr>
                      <a:r>
                        <a:rPr lang="en-US" altLang="x-none" sz="900" dirty="0">
                          <a:solidFill>
                            <a:srgbClr val="000000"/>
                          </a:solidFill>
                          <a:latin typeface="Arial" panose="020B0604020202020204" charset="-122"/>
                          <a:ea typeface="宋体" panose="02010600030101010101" pitchFamily="2" charset="-122"/>
                          <a:sym typeface="Arial" panose="020B0604020202020204" charset="-122"/>
                        </a:rPr>
                        <a:t>height</a:t>
                      </a:r>
                      <a:endParaRPr lang="zh-CN" altLang="en-US" sz="900" dirty="0">
                        <a:solidFill>
                          <a:srgbClr val="000000"/>
                        </a:solidFill>
                        <a:latin typeface="Times New Roman" panose="02020603050405020304" pitchFamily="18" charset="0"/>
                        <a:ea typeface="宋体" panose="02010600030101010101" pitchFamily="2" charset="-122"/>
                        <a:sym typeface="Times New Roman" panose="02020603050405020304" pitchFamily="18" charset="0"/>
                      </a:endParaRPr>
                    </a:p>
                  </a:txBody>
                  <a:tcPr marL="51435" marR="51435" marT="0" marB="0"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D5F2FF">
                        <a:alpha val="100000"/>
                      </a:srgbClr>
                    </a:solidFill>
                  </a:tcPr>
                </a:tc>
                <a:tc>
                  <a:txBody>
                    <a:bodyPr/>
                    <a:lstStyle>
                      <a:lvl1pPr marL="342900" lvl="0" indent="-342900" algn="l" defTabSz="914400" eaLnBrk="0" fontAlgn="base" latinLnBrk="0" hangingPunct="0">
                        <a:spcBef>
                          <a:spcPct val="20000"/>
                        </a:spcBef>
                        <a:spcAft>
                          <a:spcPct val="0"/>
                        </a:spcAft>
                        <a:buChar char="•"/>
                        <a:defRPr sz="2800" b="0" i="0" u="none" kern="1200" baseline="0">
                          <a:solidFill>
                            <a:schemeClr val="tx1"/>
                          </a:solidFill>
                          <a:latin typeface="Arial" panose="020B0604020202020204" charset="-122"/>
                          <a:ea typeface="宋体" panose="02010600030101010101" pitchFamily="2" charset="-122"/>
                        </a:defRPr>
                      </a:lvl1pPr>
                      <a:lvl2pPr marL="742950" lvl="1" indent="-285750" algn="l">
                        <a:defRPr sz="2400" kern="1200"/>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algn="l">
                        <a:spcBef>
                          <a:spcPct val="0"/>
                        </a:spcBef>
                        <a:spcAft>
                          <a:spcPct val="0"/>
                        </a:spcAft>
                        <a:buNone/>
                      </a:pPr>
                      <a:r>
                        <a:rPr lang="zh-CN" altLang="en-US" sz="900" dirty="0">
                          <a:solidFill>
                            <a:srgbClr val="000000"/>
                          </a:solidFill>
                          <a:latin typeface="Arial" panose="020B0604020202020204" charset="-122"/>
                          <a:ea typeface="宋体" panose="02010600030101010101" pitchFamily="2" charset="-122"/>
                          <a:sym typeface="Arial" panose="020B0604020202020204" charset="-122"/>
                        </a:rPr>
                        <a:t>设置表格的高度</a:t>
                      </a:r>
                      <a:endParaRPr lang="zh-CN" altLang="en-US" sz="900" dirty="0">
                        <a:solidFill>
                          <a:srgbClr val="000000"/>
                        </a:solidFill>
                        <a:latin typeface="Times New Roman" panose="02020603050405020304" pitchFamily="18" charset="0"/>
                        <a:ea typeface="宋体" panose="02010600030101010101" pitchFamily="2" charset="-122"/>
                        <a:sym typeface="Times New Roman" panose="02020603050405020304" pitchFamily="18" charset="0"/>
                      </a:endParaRPr>
                    </a:p>
                  </a:txBody>
                  <a:tcPr marL="51435" marR="51435" marT="0" marB="0"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D5F2FF">
                        <a:alpha val="100000"/>
                      </a:srgbClr>
                    </a:solidFill>
                  </a:tcPr>
                </a:tc>
                <a:tc>
                  <a:txBody>
                    <a:bodyPr/>
                    <a:lstStyle>
                      <a:lvl1pPr marL="342900" lvl="0" indent="-342900" algn="l" defTabSz="914400" eaLnBrk="0" fontAlgn="base" latinLnBrk="0" hangingPunct="0">
                        <a:spcBef>
                          <a:spcPct val="20000"/>
                        </a:spcBef>
                        <a:spcAft>
                          <a:spcPct val="0"/>
                        </a:spcAft>
                        <a:buChar char="•"/>
                        <a:defRPr sz="2800" b="0" i="0" u="none" kern="1200" baseline="0">
                          <a:solidFill>
                            <a:schemeClr val="tx1"/>
                          </a:solidFill>
                          <a:latin typeface="Arial" panose="020B0604020202020204" charset="-122"/>
                          <a:ea typeface="宋体" panose="02010600030101010101" pitchFamily="2" charset="-122"/>
                        </a:defRPr>
                      </a:lvl1pPr>
                      <a:lvl2pPr marL="742950" lvl="1" indent="-285750" algn="l">
                        <a:defRPr sz="2400" kern="1200"/>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algn="l">
                        <a:spcBef>
                          <a:spcPct val="0"/>
                        </a:spcBef>
                        <a:spcAft>
                          <a:spcPct val="0"/>
                        </a:spcAft>
                        <a:buNone/>
                      </a:pPr>
                      <a:r>
                        <a:rPr lang="zh-CN" altLang="en-US" sz="900" dirty="0">
                          <a:solidFill>
                            <a:srgbClr val="000000"/>
                          </a:solidFill>
                          <a:latin typeface="Arial" panose="020B0604020202020204" charset="-122"/>
                          <a:ea typeface="宋体" panose="02010600030101010101" pitchFamily="2" charset="-122"/>
                          <a:sym typeface="Arial" panose="020B0604020202020204" charset="-122"/>
                        </a:rPr>
                        <a:t>像素值</a:t>
                      </a:r>
                      <a:endParaRPr lang="zh-CN" altLang="en-US" sz="900" dirty="0">
                        <a:solidFill>
                          <a:srgbClr val="000000"/>
                        </a:solidFill>
                        <a:latin typeface="Times New Roman" panose="02020603050405020304" pitchFamily="18" charset="0"/>
                        <a:ea typeface="宋体" panose="02010600030101010101" pitchFamily="2" charset="-122"/>
                        <a:sym typeface="Times New Roman" panose="02020603050405020304" pitchFamily="18" charset="0"/>
                      </a:endParaRPr>
                    </a:p>
                  </a:txBody>
                  <a:tcPr marL="51435" marR="51435" marT="0" marB="0">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D5F2FF">
                        <a:alpha val="100000"/>
                      </a:srgbClr>
                    </a:solidFill>
                  </a:tcPr>
                </a:tc>
              </a:tr>
              <a:tr h="223520">
                <a:tc>
                  <a:txBody>
                    <a:bodyPr/>
                    <a:lstStyle>
                      <a:lvl1pPr marL="342900" lvl="0" indent="-342900" algn="l" defTabSz="914400" eaLnBrk="0" fontAlgn="base" latinLnBrk="0" hangingPunct="0">
                        <a:spcBef>
                          <a:spcPct val="20000"/>
                        </a:spcBef>
                        <a:spcAft>
                          <a:spcPct val="0"/>
                        </a:spcAft>
                        <a:buChar char="•"/>
                        <a:defRPr sz="2800" b="0" i="0" u="none" kern="1200" baseline="0">
                          <a:solidFill>
                            <a:schemeClr val="tx1"/>
                          </a:solidFill>
                          <a:latin typeface="Arial" panose="020B0604020202020204" charset="-122"/>
                          <a:ea typeface="宋体" panose="02010600030101010101" pitchFamily="2" charset="-122"/>
                        </a:defRPr>
                      </a:lvl1pPr>
                      <a:lvl2pPr marL="742950" lvl="1" indent="-285750" algn="l">
                        <a:defRPr sz="2400" kern="1200"/>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algn="l">
                        <a:spcBef>
                          <a:spcPct val="0"/>
                        </a:spcBef>
                        <a:spcAft>
                          <a:spcPct val="0"/>
                        </a:spcAft>
                        <a:buNone/>
                      </a:pPr>
                      <a:r>
                        <a:rPr lang="en-US" altLang="x-none" sz="900" dirty="0">
                          <a:solidFill>
                            <a:srgbClr val="000000"/>
                          </a:solidFill>
                          <a:latin typeface="Arial" panose="020B0604020202020204" charset="-122"/>
                          <a:ea typeface="宋体" panose="02010600030101010101" pitchFamily="2" charset="-122"/>
                          <a:sym typeface="Arial" panose="020B0604020202020204" charset="-122"/>
                        </a:rPr>
                        <a:t>align</a:t>
                      </a:r>
                      <a:endParaRPr lang="zh-CN" altLang="en-US" sz="900" dirty="0">
                        <a:solidFill>
                          <a:srgbClr val="000000"/>
                        </a:solidFill>
                        <a:latin typeface="Times New Roman" panose="02020603050405020304" pitchFamily="18" charset="0"/>
                        <a:ea typeface="宋体" panose="02010600030101010101" pitchFamily="2" charset="-122"/>
                        <a:sym typeface="Times New Roman" panose="02020603050405020304" pitchFamily="18" charset="0"/>
                      </a:endParaRPr>
                    </a:p>
                  </a:txBody>
                  <a:tcPr marL="51435" marR="51435" marT="0" marB="0"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D5F2FF">
                        <a:alpha val="100000"/>
                      </a:srgbClr>
                    </a:solidFill>
                  </a:tcPr>
                </a:tc>
                <a:tc>
                  <a:txBody>
                    <a:bodyPr/>
                    <a:lstStyle>
                      <a:lvl1pPr marL="342900" lvl="0" indent="-342900" algn="l" defTabSz="914400" eaLnBrk="0" fontAlgn="base" latinLnBrk="0" hangingPunct="0">
                        <a:spcBef>
                          <a:spcPct val="20000"/>
                        </a:spcBef>
                        <a:spcAft>
                          <a:spcPct val="0"/>
                        </a:spcAft>
                        <a:buChar char="•"/>
                        <a:defRPr sz="2800" b="0" i="0" u="none" kern="1200" baseline="0">
                          <a:solidFill>
                            <a:schemeClr val="tx1"/>
                          </a:solidFill>
                          <a:latin typeface="Arial" panose="020B0604020202020204" charset="-122"/>
                          <a:ea typeface="宋体" panose="02010600030101010101" pitchFamily="2" charset="-122"/>
                        </a:defRPr>
                      </a:lvl1pPr>
                      <a:lvl2pPr marL="742950" lvl="1" indent="-285750" algn="l">
                        <a:defRPr sz="2400" kern="1200"/>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algn="l">
                        <a:spcBef>
                          <a:spcPct val="0"/>
                        </a:spcBef>
                        <a:spcAft>
                          <a:spcPct val="0"/>
                        </a:spcAft>
                        <a:buNone/>
                      </a:pPr>
                      <a:r>
                        <a:rPr lang="zh-CN" altLang="en-US" sz="900" dirty="0">
                          <a:solidFill>
                            <a:srgbClr val="000000"/>
                          </a:solidFill>
                          <a:latin typeface="Arial" panose="020B0604020202020204" charset="-122"/>
                          <a:ea typeface="宋体" panose="02010600030101010101" pitchFamily="2" charset="-122"/>
                          <a:sym typeface="Arial" panose="020B0604020202020204" charset="-122"/>
                        </a:rPr>
                        <a:t>设置表格在网页中的水平对齐方式</a:t>
                      </a:r>
                      <a:endParaRPr lang="zh-CN" altLang="en-US" sz="900" dirty="0">
                        <a:solidFill>
                          <a:srgbClr val="000000"/>
                        </a:solidFill>
                        <a:latin typeface="Times New Roman" panose="02020603050405020304" pitchFamily="18" charset="0"/>
                        <a:ea typeface="宋体" panose="02010600030101010101" pitchFamily="2" charset="-122"/>
                        <a:sym typeface="Times New Roman" panose="02020603050405020304" pitchFamily="18" charset="0"/>
                      </a:endParaRPr>
                    </a:p>
                  </a:txBody>
                  <a:tcPr marL="51435" marR="51435" marT="0" marB="0"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D5F2FF">
                        <a:alpha val="100000"/>
                      </a:srgbClr>
                    </a:solidFill>
                  </a:tcPr>
                </a:tc>
                <a:tc>
                  <a:txBody>
                    <a:bodyPr/>
                    <a:lstStyle>
                      <a:lvl1pPr marL="342900" lvl="0" indent="-342900" algn="l" defTabSz="914400" eaLnBrk="0" fontAlgn="base" latinLnBrk="0" hangingPunct="0">
                        <a:spcBef>
                          <a:spcPct val="20000"/>
                        </a:spcBef>
                        <a:spcAft>
                          <a:spcPct val="0"/>
                        </a:spcAft>
                        <a:buChar char="•"/>
                        <a:defRPr sz="2800" b="0" i="0" u="none" kern="1200" baseline="0">
                          <a:solidFill>
                            <a:schemeClr val="tx1"/>
                          </a:solidFill>
                          <a:latin typeface="Arial" panose="020B0604020202020204" charset="-122"/>
                          <a:ea typeface="宋体" panose="02010600030101010101" pitchFamily="2" charset="-122"/>
                        </a:defRPr>
                      </a:lvl1pPr>
                      <a:lvl2pPr marL="742950" lvl="1" indent="-285750" algn="l">
                        <a:defRPr sz="2400" kern="1200"/>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algn="l">
                        <a:spcBef>
                          <a:spcPct val="0"/>
                        </a:spcBef>
                        <a:spcAft>
                          <a:spcPct val="0"/>
                        </a:spcAft>
                        <a:buNone/>
                      </a:pPr>
                      <a:r>
                        <a:rPr lang="en-US" altLang="x-none" sz="900" dirty="0">
                          <a:solidFill>
                            <a:srgbClr val="000000"/>
                          </a:solidFill>
                          <a:latin typeface="Arial" panose="020B0604020202020204" charset="-122"/>
                          <a:ea typeface="宋体" panose="02010600030101010101" pitchFamily="2" charset="-122"/>
                          <a:sym typeface="Arial" panose="020B0604020202020204" charset="-122"/>
                        </a:rPr>
                        <a:t>left</a:t>
                      </a:r>
                      <a:r>
                        <a:rPr lang="zh-CN" altLang="en-US" sz="900" dirty="0">
                          <a:solidFill>
                            <a:srgbClr val="000000"/>
                          </a:solidFill>
                          <a:latin typeface="Arial" panose="020B0604020202020204" charset="-122"/>
                          <a:ea typeface="宋体" panose="02010600030101010101" pitchFamily="2" charset="-122"/>
                          <a:sym typeface="Arial" panose="020B0604020202020204" charset="-122"/>
                        </a:rPr>
                        <a:t>、</a:t>
                      </a:r>
                      <a:r>
                        <a:rPr lang="en-US" altLang="x-none" sz="900" dirty="0">
                          <a:solidFill>
                            <a:srgbClr val="000000"/>
                          </a:solidFill>
                          <a:latin typeface="Arial" panose="020B0604020202020204" charset="-122"/>
                          <a:ea typeface="宋体" panose="02010600030101010101" pitchFamily="2" charset="-122"/>
                          <a:sym typeface="Arial" panose="020B0604020202020204" charset="-122"/>
                        </a:rPr>
                        <a:t>center</a:t>
                      </a:r>
                      <a:r>
                        <a:rPr lang="zh-CN" altLang="en-US" sz="900" dirty="0">
                          <a:solidFill>
                            <a:srgbClr val="000000"/>
                          </a:solidFill>
                          <a:latin typeface="Arial" panose="020B0604020202020204" charset="-122"/>
                          <a:ea typeface="宋体" panose="02010600030101010101" pitchFamily="2" charset="-122"/>
                          <a:sym typeface="Arial" panose="020B0604020202020204" charset="-122"/>
                        </a:rPr>
                        <a:t>、</a:t>
                      </a:r>
                      <a:r>
                        <a:rPr lang="en-US" altLang="x-none" sz="900" dirty="0">
                          <a:solidFill>
                            <a:srgbClr val="000000"/>
                          </a:solidFill>
                          <a:latin typeface="Arial" panose="020B0604020202020204" charset="-122"/>
                          <a:ea typeface="宋体" panose="02010600030101010101" pitchFamily="2" charset="-122"/>
                          <a:sym typeface="Arial" panose="020B0604020202020204" charset="-122"/>
                        </a:rPr>
                        <a:t>right</a:t>
                      </a:r>
                      <a:endParaRPr lang="zh-CN" altLang="en-US" sz="900" dirty="0">
                        <a:solidFill>
                          <a:srgbClr val="000000"/>
                        </a:solidFill>
                        <a:latin typeface="Times New Roman" panose="02020603050405020304" pitchFamily="18" charset="0"/>
                        <a:ea typeface="宋体" panose="02010600030101010101" pitchFamily="2" charset="-122"/>
                        <a:sym typeface="Times New Roman" panose="02020603050405020304" pitchFamily="18" charset="0"/>
                      </a:endParaRPr>
                    </a:p>
                  </a:txBody>
                  <a:tcPr marL="51435" marR="51435" marT="0" marB="0">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D5F2FF">
                        <a:alpha val="100000"/>
                      </a:srgbClr>
                    </a:solidFill>
                  </a:tcPr>
                </a:tc>
              </a:tr>
            </a:tbl>
          </a:graphicData>
        </a:graphic>
      </p:graphicFrame>
    </p:spTree>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8849" name="内容占位符 2"/>
          <p:cNvSpPr>
            <a:spLocks noGrp="1"/>
          </p:cNvSpPr>
          <p:nvPr>
            <p:ph/>
          </p:nvPr>
        </p:nvSpPr>
        <p:spPr>
          <a:xfrm>
            <a:off x="1485900" y="1657350"/>
            <a:ext cx="6172200" cy="3794522"/>
          </a:xfrm>
          <a:prstGeom prst="rect">
            <a:avLst/>
          </a:prstGeom>
          <a:solidFill>
            <a:srgbClr val="FFFFFF"/>
          </a:solidFill>
          <a:ln w="9525">
            <a:noFill/>
          </a:ln>
        </p:spPr>
        <p:txBody>
          <a:bodyPr anchor="t"/>
          <a:p>
            <a:pPr>
              <a:lnSpc>
                <a:spcPct val="150000"/>
              </a:lnSpc>
            </a:pPr>
            <a:r>
              <a:rPr lang="en-US" altLang="zh-CN" sz="1800" b="1" dirty="0">
                <a:solidFill>
                  <a:srgbClr val="009ED6"/>
                </a:solidFill>
              </a:rPr>
              <a:t>caption </a:t>
            </a:r>
            <a:r>
              <a:rPr lang="zh-CN" altLang="en-US" sz="1800" b="1" dirty="0">
                <a:solidFill>
                  <a:srgbClr val="009ED6"/>
                </a:solidFill>
              </a:rPr>
              <a:t>元素定义表格标题</a:t>
            </a:r>
            <a:endParaRPr lang="zh-CN" altLang="en-US" sz="1800" b="1" dirty="0">
              <a:solidFill>
                <a:srgbClr val="009ED6"/>
              </a:solidFill>
            </a:endParaRPr>
          </a:p>
        </p:txBody>
      </p:sp>
      <p:sp>
        <p:nvSpPr>
          <p:cNvPr id="78850" name="内容占位符 2"/>
          <p:cNvSpPr/>
          <p:nvPr/>
        </p:nvSpPr>
        <p:spPr>
          <a:xfrm>
            <a:off x="1478756" y="2149079"/>
            <a:ext cx="6172200" cy="367903"/>
          </a:xfrm>
          <a:prstGeom prst="rect">
            <a:avLst/>
          </a:prstGeom>
          <a:noFill/>
          <a:ln w="9525">
            <a:noFill/>
          </a:ln>
        </p:spPr>
        <p:txBody>
          <a:bodyPr anchor="t"/>
          <a:p>
            <a:pPr marL="742950" lvl="1" indent="-285750">
              <a:lnSpc>
                <a:spcPct val="150000"/>
              </a:lnSpc>
              <a:spcBef>
                <a:spcPct val="20000"/>
              </a:spcBef>
              <a:buChar char="–"/>
            </a:pPr>
            <a:r>
              <a:rPr lang="en-US" altLang="zh-CN" sz="1500" dirty="0">
                <a:latin typeface="Arial" panose="020B0604020202020204" pitchFamily="34" charset="0"/>
                <a:ea typeface="宋体" panose="02010600030101010101" pitchFamily="2" charset="-122"/>
              </a:rPr>
              <a:t>caption </a:t>
            </a:r>
            <a:r>
              <a:rPr lang="zh-CN" altLang="en-US" sz="1500" dirty="0">
                <a:latin typeface="Arial" panose="020B0604020202020204" pitchFamily="34" charset="0"/>
                <a:ea typeface="宋体" panose="02010600030101010101" pitchFamily="2" charset="-122"/>
              </a:rPr>
              <a:t>标签必须紧随 </a:t>
            </a:r>
            <a:r>
              <a:rPr lang="en-US" altLang="zh-CN" sz="1500" dirty="0">
                <a:latin typeface="Arial" panose="020B0604020202020204" pitchFamily="34" charset="0"/>
                <a:ea typeface="宋体" panose="02010600030101010101" pitchFamily="2" charset="-122"/>
              </a:rPr>
              <a:t>table </a:t>
            </a:r>
            <a:r>
              <a:rPr lang="zh-CN" altLang="en-US" sz="1500" dirty="0">
                <a:latin typeface="Arial" panose="020B0604020202020204" pitchFamily="34" charset="0"/>
                <a:ea typeface="宋体" panose="02010600030101010101" pitchFamily="2" charset="-122"/>
              </a:rPr>
              <a:t>标签之后。您只能对每个表格定义一个标题。通常这个标题会被居中于表格之上。</a:t>
            </a:r>
            <a:endParaRPr lang="zh-CN" altLang="en-US" sz="1500" dirty="0">
              <a:latin typeface="Arial" panose="020B0604020202020204" pitchFamily="34" charset="0"/>
              <a:ea typeface="宋体" panose="02010600030101010101" pitchFamily="2" charset="-122"/>
            </a:endParaRPr>
          </a:p>
          <a:p>
            <a:pPr marL="742950" lvl="1" indent="-285750">
              <a:lnSpc>
                <a:spcPct val="150000"/>
              </a:lnSpc>
              <a:spcBef>
                <a:spcPct val="20000"/>
              </a:spcBef>
              <a:buChar char="–"/>
            </a:pPr>
            <a:endParaRPr lang="zh-CN" altLang="en-US" sz="1500" dirty="0">
              <a:latin typeface="Arial" panose="020B0604020202020204" pitchFamily="34" charset="0"/>
              <a:ea typeface="宋体" panose="02010600030101010101" pitchFamily="2" charset="-122"/>
            </a:endParaRPr>
          </a:p>
          <a:p>
            <a:pPr marL="742950" lvl="1" indent="-285750" algn="ctr">
              <a:lnSpc>
                <a:spcPct val="150000"/>
              </a:lnSpc>
              <a:spcBef>
                <a:spcPct val="20000"/>
              </a:spcBef>
              <a:buChar char="–"/>
            </a:pPr>
            <a:endParaRPr lang="zh-CN" altLang="en-US" sz="1500" dirty="0">
              <a:latin typeface="Arial" panose="020B0604020202020204" pitchFamily="34" charset="0"/>
              <a:ea typeface="宋体" panose="02010600030101010101" pitchFamily="2" charset="-122"/>
            </a:endParaRPr>
          </a:p>
        </p:txBody>
      </p:sp>
    </p:spTree>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9873" name="内容占位符 2"/>
          <p:cNvSpPr>
            <a:spLocks noGrp="1"/>
          </p:cNvSpPr>
          <p:nvPr>
            <p:ph/>
          </p:nvPr>
        </p:nvSpPr>
        <p:spPr>
          <a:xfrm>
            <a:off x="1485900" y="1657350"/>
            <a:ext cx="6172200" cy="3794522"/>
          </a:xfrm>
          <a:prstGeom prst="rect">
            <a:avLst/>
          </a:prstGeom>
          <a:solidFill>
            <a:srgbClr val="FFFFFF"/>
          </a:solidFill>
          <a:ln w="9525">
            <a:noFill/>
          </a:ln>
        </p:spPr>
        <p:txBody>
          <a:bodyPr anchor="t"/>
          <a:p>
            <a:pPr>
              <a:lnSpc>
                <a:spcPct val="150000"/>
              </a:lnSpc>
            </a:pPr>
            <a:r>
              <a:rPr lang="en-US" altLang="zh-CN" sz="1800" b="1" dirty="0">
                <a:solidFill>
                  <a:srgbClr val="009ED6"/>
                </a:solidFill>
              </a:rPr>
              <a:t>&lt;th&gt;</a:t>
            </a:r>
            <a:r>
              <a:rPr lang="zh-CN" altLang="en-US" sz="1800" b="1" dirty="0">
                <a:solidFill>
                  <a:srgbClr val="009ED6"/>
                </a:solidFill>
              </a:rPr>
              <a:t>标记及其属性</a:t>
            </a:r>
            <a:endParaRPr lang="en-US" altLang="zh-CN" sz="1800" b="1" dirty="0">
              <a:solidFill>
                <a:srgbClr val="009ED6"/>
              </a:solidFill>
            </a:endParaRPr>
          </a:p>
        </p:txBody>
      </p:sp>
      <p:sp>
        <p:nvSpPr>
          <p:cNvPr id="79874" name="内容占位符 2"/>
          <p:cNvSpPr/>
          <p:nvPr/>
        </p:nvSpPr>
        <p:spPr>
          <a:xfrm>
            <a:off x="1427560" y="2039541"/>
            <a:ext cx="6172200" cy="3794522"/>
          </a:xfrm>
          <a:prstGeom prst="rect">
            <a:avLst/>
          </a:prstGeom>
          <a:noFill/>
          <a:ln w="9525">
            <a:noFill/>
          </a:ln>
        </p:spPr>
        <p:txBody>
          <a:bodyPr anchor="t"/>
          <a:p>
            <a:pPr marL="742950" lvl="1" indent="-285750">
              <a:lnSpc>
                <a:spcPct val="150000"/>
              </a:lnSpc>
              <a:spcBef>
                <a:spcPct val="20000"/>
              </a:spcBef>
              <a:buChar char="–"/>
            </a:pPr>
            <a:r>
              <a:rPr lang="zh-CN" altLang="en-US" sz="1500" dirty="0">
                <a:latin typeface="Arial" panose="020B0604020202020204" pitchFamily="34" charset="0"/>
                <a:ea typeface="宋体" panose="02010600030101010101" pitchFamily="2" charset="-122"/>
              </a:rPr>
              <a:t>表头一般位于表格的第一行或第一列，其文本加粗居中，如下图所示，即为设置了表头的表格。设置表头非常简单，只需用表头标记</a:t>
            </a:r>
            <a:r>
              <a:rPr lang="en-US" altLang="zh-CN" sz="1500" dirty="0">
                <a:latin typeface="Arial" panose="020B0604020202020204" pitchFamily="34" charset="0"/>
                <a:ea typeface="宋体" panose="02010600030101010101" pitchFamily="2" charset="-122"/>
              </a:rPr>
              <a:t>&lt;th&gt;&lt;/th&gt;</a:t>
            </a:r>
            <a:r>
              <a:rPr lang="zh-CN" altLang="en-US" sz="1500" dirty="0">
                <a:latin typeface="Arial" panose="020B0604020202020204" pitchFamily="34" charset="0"/>
                <a:ea typeface="宋体" panose="02010600030101010101" pitchFamily="2" charset="-122"/>
              </a:rPr>
              <a:t>替代相应的单元格标记</a:t>
            </a:r>
            <a:r>
              <a:rPr lang="en-US" altLang="zh-CN" sz="1500" dirty="0">
                <a:latin typeface="Arial" panose="020B0604020202020204" pitchFamily="34" charset="0"/>
                <a:ea typeface="宋体" panose="02010600030101010101" pitchFamily="2" charset="-122"/>
              </a:rPr>
              <a:t>&lt;td&gt;&lt;/td&gt;</a:t>
            </a:r>
            <a:r>
              <a:rPr lang="zh-CN" altLang="en-US" sz="1500" dirty="0">
                <a:latin typeface="Arial" panose="020B0604020202020204" pitchFamily="34" charset="0"/>
                <a:ea typeface="宋体" panose="02010600030101010101" pitchFamily="2" charset="-122"/>
              </a:rPr>
              <a:t>即可。</a:t>
            </a:r>
            <a:endParaRPr lang="en-US" altLang="zh-CN" sz="1500" dirty="0">
              <a:latin typeface="Arial" panose="020B0604020202020204" pitchFamily="34" charset="0"/>
              <a:ea typeface="宋体" panose="02010600030101010101" pitchFamily="2" charset="-122"/>
            </a:endParaRPr>
          </a:p>
        </p:txBody>
      </p:sp>
      <p:sp>
        <p:nvSpPr>
          <p:cNvPr id="79875" name="Rectangle 2"/>
          <p:cNvSpPr/>
          <p:nvPr/>
        </p:nvSpPr>
        <p:spPr>
          <a:xfrm>
            <a:off x="1143000" y="707708"/>
            <a:ext cx="309880" cy="299085"/>
          </a:xfrm>
          <a:prstGeom prst="rect">
            <a:avLst/>
          </a:prstGeom>
          <a:noFill/>
          <a:ln w="9525">
            <a:noFill/>
          </a:ln>
        </p:spPr>
        <p:txBody>
          <a:bodyPr wrap="none" anchor="ctr">
            <a:spAutoFit/>
          </a:bodyPr>
          <a:p>
            <a:endParaRPr lang="zh-CN" altLang="zh-CN" sz="1350" dirty="0">
              <a:solidFill>
                <a:srgbClr val="000000"/>
              </a:solidFill>
              <a:latin typeface="Arial" panose="020B0604020202020204" pitchFamily="34" charset="0"/>
              <a:ea typeface="宋体" panose="02010600030101010101" pitchFamily="2" charset="-122"/>
              <a:sym typeface="Arial" panose="020B0604020202020204" pitchFamily="34" charset="0"/>
            </a:endParaRPr>
          </a:p>
        </p:txBody>
      </p:sp>
      <p:graphicFrame>
        <p:nvGraphicFramePr>
          <p:cNvPr id="79876" name="对象 3"/>
          <p:cNvGraphicFramePr>
            <a:graphicFrameLocks noChangeAspect="1"/>
          </p:cNvGraphicFramePr>
          <p:nvPr/>
        </p:nvGraphicFramePr>
        <p:xfrm>
          <a:off x="2882504" y="3374231"/>
          <a:ext cx="3058715" cy="1347788"/>
        </p:xfrm>
        <a:graphic>
          <a:graphicData uri="http://schemas.openxmlformats.org/presentationml/2006/ole">
            <mc:AlternateContent xmlns:mc="http://schemas.openxmlformats.org/markup-compatibility/2006">
              <mc:Choice xmlns:v="urn:schemas-microsoft-com:vml" Requires="v">
                <p:oleObj spid="_x0000_s3076" name="" r:id="rId1" imgW="6466840" imgH="2853055" progId="">
                  <p:embed/>
                </p:oleObj>
              </mc:Choice>
              <mc:Fallback>
                <p:oleObj name="" r:id="rId1" imgW="6466840" imgH="2853055" progId="">
                  <p:embed/>
                  <p:pic>
                    <p:nvPicPr>
                      <p:cNvPr id="0" name="图片 3075"/>
                      <p:cNvPicPr/>
                      <p:nvPr/>
                    </p:nvPicPr>
                    <p:blipFill>
                      <a:blip r:embed="rId2"/>
                      <a:stretch>
                        <a:fillRect/>
                      </a:stretch>
                    </p:blipFill>
                    <p:spPr>
                      <a:xfrm>
                        <a:off x="2882504" y="3374231"/>
                        <a:ext cx="3058715" cy="1347788"/>
                      </a:xfrm>
                      <a:prstGeom prst="rect">
                        <a:avLst/>
                      </a:prstGeom>
                      <a:noFill/>
                      <a:ln w="38100">
                        <a:noFill/>
                        <a:miter/>
                      </a:ln>
                    </p:spPr>
                  </p:pic>
                </p:oleObj>
              </mc:Fallback>
            </mc:AlternateContent>
          </a:graphicData>
        </a:graphic>
      </p:graphicFrame>
    </p:spTree>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0897" name="标题 1"/>
          <p:cNvSpPr>
            <a:spLocks noGrp="1"/>
          </p:cNvSpPr>
          <p:nvPr>
            <p:ph type="ctrTitle"/>
          </p:nvPr>
        </p:nvSpPr>
        <p:spPr>
          <a:xfrm>
            <a:off x="1608535" y="1544241"/>
            <a:ext cx="5824538" cy="335756"/>
          </a:xfrm>
          <a:solidFill>
            <a:srgbClr val="FFFFFF"/>
          </a:solidFill>
          <a:ln>
            <a:noFill/>
          </a:ln>
        </p:spPr>
        <p:txBody>
          <a:bodyPr anchor="b"/>
          <a:p>
            <a:pPr algn="l" defTabSz="914400"/>
            <a:r>
              <a:rPr lang="zh-CN" altLang="en-US" sz="1500" b="1" dirty="0">
                <a:solidFill>
                  <a:srgbClr val="009ED6"/>
                </a:solidFill>
                <a:sym typeface="Arial" panose="020B0604020202020204" pitchFamily="34" charset="0"/>
              </a:rPr>
              <a:t>表单</a:t>
            </a:r>
            <a:endParaRPr lang="zh-CN" altLang="en-US" sz="1500" b="1" dirty="0">
              <a:solidFill>
                <a:srgbClr val="009ED6"/>
              </a:solidFill>
              <a:sym typeface="Arial" panose="020B0604020202020204" pitchFamily="34" charset="0"/>
            </a:endParaRPr>
          </a:p>
        </p:txBody>
      </p:sp>
      <p:sp>
        <p:nvSpPr>
          <p:cNvPr id="80898" name="内容占位符 2"/>
          <p:cNvSpPr/>
          <p:nvPr/>
        </p:nvSpPr>
        <p:spPr>
          <a:xfrm>
            <a:off x="1427560" y="1879997"/>
            <a:ext cx="6172200" cy="3794522"/>
          </a:xfrm>
          <a:prstGeom prst="rect">
            <a:avLst/>
          </a:prstGeom>
          <a:noFill/>
          <a:ln w="9525">
            <a:noFill/>
          </a:ln>
        </p:spPr>
        <p:txBody>
          <a:bodyPr anchor="t"/>
          <a:p>
            <a:pPr marL="742950" lvl="1" indent="-285750">
              <a:lnSpc>
                <a:spcPct val="150000"/>
              </a:lnSpc>
              <a:spcBef>
                <a:spcPct val="20000"/>
              </a:spcBef>
              <a:buChar char="–"/>
            </a:pPr>
            <a:r>
              <a:rPr lang="zh-CN" altLang="en-US" sz="1500" dirty="0">
                <a:latin typeface="Arial" panose="020B0604020202020204" pitchFamily="34" charset="0"/>
                <a:ea typeface="宋体" panose="02010600030101010101" pitchFamily="2" charset="-122"/>
              </a:rPr>
              <a:t>在</a:t>
            </a:r>
            <a:r>
              <a:rPr lang="en-US" altLang="zh-CN" sz="1500" dirty="0">
                <a:latin typeface="Arial" panose="020B0604020202020204" pitchFamily="34" charset="0"/>
                <a:ea typeface="宋体" panose="02010600030101010101" pitchFamily="2" charset="-122"/>
              </a:rPr>
              <a:t>HTML</a:t>
            </a:r>
            <a:r>
              <a:rPr lang="zh-CN" altLang="en-US" sz="1500" dirty="0">
                <a:latin typeface="Arial" panose="020B0604020202020204" pitchFamily="34" charset="0"/>
                <a:ea typeface="宋体" panose="02010600030101010101" pitchFamily="2" charset="-122"/>
              </a:rPr>
              <a:t>中，一个完整的表单通常由表单控件（也称为表单元素）、提示信息和表单域</a:t>
            </a:r>
            <a:r>
              <a:rPr lang="en-US" altLang="zh-CN" sz="1500" dirty="0">
                <a:latin typeface="Arial" panose="020B0604020202020204" pitchFamily="34" charset="0"/>
                <a:ea typeface="宋体" panose="02010600030101010101" pitchFamily="2" charset="-122"/>
              </a:rPr>
              <a:t>3</a:t>
            </a:r>
            <a:r>
              <a:rPr lang="zh-CN" altLang="en-US" sz="1500" dirty="0">
                <a:latin typeface="Arial" panose="020B0604020202020204" pitchFamily="34" charset="0"/>
                <a:ea typeface="宋体" panose="02010600030101010101" pitchFamily="2" charset="-122"/>
              </a:rPr>
              <a:t>个部分构成，如下图所示，即为一个简单的</a:t>
            </a:r>
            <a:r>
              <a:rPr lang="en-US" altLang="zh-CN" sz="1500" dirty="0">
                <a:latin typeface="Arial" panose="020B0604020202020204" pitchFamily="34" charset="0"/>
                <a:ea typeface="宋体" panose="02010600030101010101" pitchFamily="2" charset="-122"/>
              </a:rPr>
              <a:t>HTML</a:t>
            </a:r>
            <a:r>
              <a:rPr lang="zh-CN" altLang="en-US" sz="1500" dirty="0">
                <a:latin typeface="Arial" panose="020B0604020202020204" pitchFamily="34" charset="0"/>
                <a:ea typeface="宋体" panose="02010600030101010101" pitchFamily="2" charset="-122"/>
              </a:rPr>
              <a:t>表单界面及其构成。</a:t>
            </a:r>
            <a:endParaRPr lang="en-US" altLang="zh-CN" sz="1500" dirty="0">
              <a:latin typeface="Arial" panose="020B0604020202020204" pitchFamily="34" charset="0"/>
              <a:ea typeface="宋体" panose="02010600030101010101" pitchFamily="2" charset="-122"/>
            </a:endParaRPr>
          </a:p>
          <a:p>
            <a:pPr marL="742950" lvl="1" indent="-285750">
              <a:lnSpc>
                <a:spcPct val="150000"/>
              </a:lnSpc>
              <a:spcBef>
                <a:spcPct val="20000"/>
              </a:spcBef>
              <a:buChar char="–"/>
            </a:pPr>
            <a:endParaRPr lang="zh-CN" altLang="en-US" sz="1500" dirty="0">
              <a:latin typeface="Arial" panose="020B0604020202020204" pitchFamily="34" charset="0"/>
              <a:ea typeface="宋体" panose="02010600030101010101" pitchFamily="2" charset="-122"/>
            </a:endParaRPr>
          </a:p>
        </p:txBody>
      </p:sp>
      <p:sp>
        <p:nvSpPr>
          <p:cNvPr id="80899" name="Rectangle 2"/>
          <p:cNvSpPr/>
          <p:nvPr/>
        </p:nvSpPr>
        <p:spPr>
          <a:xfrm>
            <a:off x="1143000" y="707708"/>
            <a:ext cx="309880" cy="299085"/>
          </a:xfrm>
          <a:prstGeom prst="rect">
            <a:avLst/>
          </a:prstGeom>
          <a:noFill/>
          <a:ln w="9525">
            <a:noFill/>
          </a:ln>
        </p:spPr>
        <p:txBody>
          <a:bodyPr wrap="none" anchor="ctr">
            <a:spAutoFit/>
          </a:bodyPr>
          <a:p>
            <a:endParaRPr lang="zh-CN" altLang="zh-CN" sz="1350" dirty="0">
              <a:solidFill>
                <a:srgbClr val="000000"/>
              </a:solidFill>
              <a:latin typeface="Arial" panose="020B0604020202020204" pitchFamily="34" charset="0"/>
              <a:ea typeface="宋体" panose="02010600030101010101" pitchFamily="2" charset="-122"/>
              <a:sym typeface="Arial" panose="020B0604020202020204" pitchFamily="34" charset="0"/>
            </a:endParaRPr>
          </a:p>
        </p:txBody>
      </p:sp>
      <p:pic>
        <p:nvPicPr>
          <p:cNvPr id="80900" name="Picture 3" descr="biaodan_1"/>
          <p:cNvPicPr>
            <a:picLocks noChangeAspect="1"/>
          </p:cNvPicPr>
          <p:nvPr/>
        </p:nvPicPr>
        <p:blipFill>
          <a:blip r:embed="rId1"/>
          <a:stretch>
            <a:fillRect/>
          </a:stretch>
        </p:blipFill>
        <p:spPr>
          <a:xfrm>
            <a:off x="2063354" y="3307556"/>
            <a:ext cx="2234803" cy="1385888"/>
          </a:xfrm>
          <a:prstGeom prst="rect">
            <a:avLst/>
          </a:prstGeom>
          <a:noFill/>
          <a:ln w="9525">
            <a:noFill/>
          </a:ln>
        </p:spPr>
      </p:pic>
      <p:sp>
        <p:nvSpPr>
          <p:cNvPr id="80901" name="Rectangle 5"/>
          <p:cNvSpPr/>
          <p:nvPr/>
        </p:nvSpPr>
        <p:spPr>
          <a:xfrm>
            <a:off x="1143000" y="707708"/>
            <a:ext cx="309880" cy="299085"/>
          </a:xfrm>
          <a:prstGeom prst="rect">
            <a:avLst/>
          </a:prstGeom>
          <a:noFill/>
          <a:ln w="9525">
            <a:noFill/>
          </a:ln>
        </p:spPr>
        <p:txBody>
          <a:bodyPr wrap="none" anchor="ctr">
            <a:spAutoFit/>
          </a:bodyPr>
          <a:p>
            <a:endParaRPr lang="zh-CN" altLang="zh-CN" sz="1350" dirty="0">
              <a:solidFill>
                <a:srgbClr val="000000"/>
              </a:solidFill>
              <a:latin typeface="Arial" panose="020B0604020202020204" pitchFamily="34" charset="0"/>
              <a:ea typeface="宋体" panose="02010600030101010101" pitchFamily="2" charset="-122"/>
              <a:sym typeface="Arial" panose="020B0604020202020204" pitchFamily="34" charset="0"/>
            </a:endParaRPr>
          </a:p>
        </p:txBody>
      </p:sp>
      <p:graphicFrame>
        <p:nvGraphicFramePr>
          <p:cNvPr id="80902" name="对象 6"/>
          <p:cNvGraphicFramePr>
            <a:graphicFrameLocks noChangeAspect="1"/>
          </p:cNvGraphicFramePr>
          <p:nvPr/>
        </p:nvGraphicFramePr>
        <p:xfrm>
          <a:off x="4688681" y="3217069"/>
          <a:ext cx="2744391" cy="1835944"/>
        </p:xfrm>
        <a:graphic>
          <a:graphicData uri="http://schemas.openxmlformats.org/presentationml/2006/ole">
            <mc:AlternateContent xmlns:mc="http://schemas.openxmlformats.org/markup-compatibility/2006">
              <mc:Choice xmlns:v="urn:schemas-microsoft-com:vml" Requires="v">
                <p:oleObj spid="_x0000_s3077" name="" r:id="rId2" imgW="5585460" imgH="3745865" progId="">
                  <p:embed/>
                </p:oleObj>
              </mc:Choice>
              <mc:Fallback>
                <p:oleObj name="" r:id="rId2" imgW="5585460" imgH="3745865" progId="">
                  <p:embed/>
                  <p:pic>
                    <p:nvPicPr>
                      <p:cNvPr id="0" name="图片 3076"/>
                      <p:cNvPicPr/>
                      <p:nvPr/>
                    </p:nvPicPr>
                    <p:blipFill>
                      <a:blip r:embed="rId3"/>
                      <a:stretch>
                        <a:fillRect/>
                      </a:stretch>
                    </p:blipFill>
                    <p:spPr>
                      <a:xfrm>
                        <a:off x="4688681" y="3217069"/>
                        <a:ext cx="2744391" cy="1835944"/>
                      </a:xfrm>
                      <a:prstGeom prst="rect">
                        <a:avLst/>
                      </a:prstGeom>
                      <a:noFill/>
                      <a:ln w="38100">
                        <a:noFill/>
                        <a:miter/>
                      </a:ln>
                    </p:spPr>
                  </p:pic>
                </p:oleObj>
              </mc:Fallback>
            </mc:AlternateContent>
          </a:graphicData>
        </a:graphic>
      </p:graphicFrame>
    </p:spTree>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1921" name="Rectangle 2"/>
          <p:cNvSpPr/>
          <p:nvPr/>
        </p:nvSpPr>
        <p:spPr>
          <a:xfrm>
            <a:off x="1143000" y="707708"/>
            <a:ext cx="309880" cy="299085"/>
          </a:xfrm>
          <a:prstGeom prst="rect">
            <a:avLst/>
          </a:prstGeom>
          <a:noFill/>
          <a:ln w="9525">
            <a:noFill/>
          </a:ln>
        </p:spPr>
        <p:txBody>
          <a:bodyPr wrap="none" anchor="ctr">
            <a:spAutoFit/>
          </a:bodyPr>
          <a:p>
            <a:endParaRPr lang="zh-CN" altLang="zh-CN" sz="1350" dirty="0">
              <a:solidFill>
                <a:srgbClr val="000000"/>
              </a:solidFill>
              <a:latin typeface="Arial" panose="020B0604020202020204" pitchFamily="34" charset="0"/>
              <a:ea typeface="宋体" panose="02010600030101010101" pitchFamily="2" charset="-122"/>
              <a:sym typeface="Arial" panose="020B0604020202020204" pitchFamily="34" charset="0"/>
            </a:endParaRPr>
          </a:p>
        </p:txBody>
      </p:sp>
      <p:sp>
        <p:nvSpPr>
          <p:cNvPr id="81922" name="Rectangle 5"/>
          <p:cNvSpPr/>
          <p:nvPr/>
        </p:nvSpPr>
        <p:spPr>
          <a:xfrm>
            <a:off x="1143000" y="707708"/>
            <a:ext cx="309880" cy="299085"/>
          </a:xfrm>
          <a:prstGeom prst="rect">
            <a:avLst/>
          </a:prstGeom>
          <a:noFill/>
          <a:ln w="9525">
            <a:noFill/>
          </a:ln>
        </p:spPr>
        <p:txBody>
          <a:bodyPr wrap="none" anchor="ctr">
            <a:spAutoFit/>
          </a:bodyPr>
          <a:p>
            <a:endParaRPr lang="zh-CN" altLang="zh-CN" sz="1350" dirty="0">
              <a:solidFill>
                <a:srgbClr val="000000"/>
              </a:solidFill>
              <a:latin typeface="Arial" panose="020B0604020202020204" pitchFamily="34" charset="0"/>
              <a:ea typeface="宋体" panose="02010600030101010101" pitchFamily="2" charset="-122"/>
              <a:sym typeface="Arial" panose="020B0604020202020204" pitchFamily="34" charset="0"/>
            </a:endParaRPr>
          </a:p>
        </p:txBody>
      </p:sp>
      <p:sp>
        <p:nvSpPr>
          <p:cNvPr id="81923" name="标题 1"/>
          <p:cNvSpPr>
            <a:spLocks noGrp="1"/>
          </p:cNvSpPr>
          <p:nvPr/>
        </p:nvSpPr>
        <p:spPr>
          <a:xfrm>
            <a:off x="1608535" y="1544241"/>
            <a:ext cx="5824538" cy="335756"/>
          </a:xfrm>
          <a:prstGeom prst="rect">
            <a:avLst/>
          </a:prstGeom>
          <a:noFill/>
          <a:ln w="9525">
            <a:noFill/>
          </a:ln>
        </p:spPr>
        <p:txBody>
          <a:bodyPr anchor="t"/>
          <a:p>
            <a:r>
              <a:rPr lang="zh-CN" altLang="en-US" sz="1500" b="1" dirty="0">
                <a:solidFill>
                  <a:srgbClr val="009ED6"/>
                </a:solidFill>
                <a:latin typeface="Arial" panose="020B0604020202020204" pitchFamily="34" charset="0"/>
                <a:ea typeface="宋体" panose="02010600030101010101" pitchFamily="2" charset="-122"/>
                <a:sym typeface="Arial" panose="020B0604020202020204" pitchFamily="34" charset="0"/>
              </a:rPr>
              <a:t>表单常见元素</a:t>
            </a:r>
            <a:endParaRPr lang="zh-CN" altLang="en-US" sz="1500" b="1" dirty="0">
              <a:solidFill>
                <a:srgbClr val="009ED6"/>
              </a:solidFill>
              <a:latin typeface="Arial" panose="020B0604020202020204" pitchFamily="34" charset="0"/>
              <a:ea typeface="宋体" panose="02010600030101010101" pitchFamily="2" charset="-122"/>
              <a:sym typeface="Arial" panose="020B0604020202020204" pitchFamily="34" charset="0"/>
            </a:endParaRPr>
          </a:p>
          <a:p>
            <a:endParaRPr lang="zh-CN" altLang="en-US" sz="1500" b="1" dirty="0">
              <a:solidFill>
                <a:srgbClr val="009ED6"/>
              </a:solidFill>
              <a:latin typeface="Arial" panose="020B0604020202020204" pitchFamily="34" charset="0"/>
              <a:ea typeface="宋体" panose="02010600030101010101" pitchFamily="2" charset="-122"/>
              <a:sym typeface="Arial" panose="020B0604020202020204" pitchFamily="34" charset="0"/>
            </a:endParaRPr>
          </a:p>
        </p:txBody>
      </p:sp>
      <p:pic>
        <p:nvPicPr>
          <p:cNvPr id="81924" name="图片 1"/>
          <p:cNvPicPr>
            <a:picLocks noChangeAspect="1"/>
          </p:cNvPicPr>
          <p:nvPr/>
        </p:nvPicPr>
        <p:blipFill>
          <a:blip r:embed="rId1"/>
          <a:stretch>
            <a:fillRect/>
          </a:stretch>
        </p:blipFill>
        <p:spPr>
          <a:xfrm>
            <a:off x="2461101" y="2002631"/>
            <a:ext cx="4220766" cy="3671888"/>
          </a:xfrm>
          <a:prstGeom prst="rect">
            <a:avLst/>
          </a:prstGeom>
          <a:noFill/>
          <a:ln w="9525">
            <a:noFill/>
          </a:ln>
        </p:spPr>
      </p:pic>
    </p:spTree>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2945" name="内容占位符 2"/>
          <p:cNvSpPr>
            <a:spLocks noGrp="1"/>
          </p:cNvSpPr>
          <p:nvPr>
            <p:ph/>
          </p:nvPr>
        </p:nvSpPr>
        <p:spPr>
          <a:xfrm>
            <a:off x="1485900" y="1657350"/>
            <a:ext cx="6172200" cy="3794522"/>
          </a:xfrm>
          <a:prstGeom prst="rect">
            <a:avLst/>
          </a:prstGeom>
          <a:solidFill>
            <a:srgbClr val="FFFFFF"/>
          </a:solidFill>
          <a:ln w="9525">
            <a:noFill/>
          </a:ln>
        </p:spPr>
        <p:txBody>
          <a:bodyPr anchor="t"/>
          <a:p>
            <a:pPr>
              <a:lnSpc>
                <a:spcPct val="150000"/>
              </a:lnSpc>
            </a:pPr>
            <a:r>
              <a:rPr lang="en-US" altLang="zh-CN" sz="1800" b="1" dirty="0">
                <a:solidFill>
                  <a:srgbClr val="009ED6"/>
                </a:solidFill>
              </a:rPr>
              <a:t> input</a:t>
            </a:r>
            <a:r>
              <a:rPr lang="zh-CN" altLang="en-US" sz="1800" b="1" dirty="0">
                <a:solidFill>
                  <a:srgbClr val="009ED6"/>
                </a:solidFill>
              </a:rPr>
              <a:t>控件</a:t>
            </a:r>
            <a:endParaRPr lang="en-US" altLang="zh-CN" sz="1800" b="1" dirty="0">
              <a:solidFill>
                <a:srgbClr val="009ED6"/>
              </a:solidFill>
            </a:endParaRPr>
          </a:p>
        </p:txBody>
      </p:sp>
      <p:sp>
        <p:nvSpPr>
          <p:cNvPr id="82946" name="内容占位符 2"/>
          <p:cNvSpPr/>
          <p:nvPr/>
        </p:nvSpPr>
        <p:spPr>
          <a:xfrm>
            <a:off x="1427560" y="2039541"/>
            <a:ext cx="6172200" cy="3794522"/>
          </a:xfrm>
          <a:prstGeom prst="rect">
            <a:avLst/>
          </a:prstGeom>
          <a:noFill/>
          <a:ln w="9525">
            <a:noFill/>
          </a:ln>
        </p:spPr>
        <p:txBody>
          <a:bodyPr anchor="t"/>
          <a:p>
            <a:pPr marL="742950" lvl="1" indent="-285750">
              <a:lnSpc>
                <a:spcPct val="150000"/>
              </a:lnSpc>
              <a:spcBef>
                <a:spcPct val="20000"/>
              </a:spcBef>
              <a:buChar char="–"/>
            </a:pPr>
            <a:r>
              <a:rPr lang="en-US" altLang="zh-CN" sz="1500" dirty="0">
                <a:latin typeface="Arial" panose="020B0604020202020204" pitchFamily="34" charset="0"/>
                <a:ea typeface="宋体" panose="02010600030101010101" pitchFamily="2" charset="-122"/>
              </a:rPr>
              <a:t>input</a:t>
            </a:r>
            <a:r>
              <a:rPr lang="zh-CN" altLang="en-US" sz="1500" dirty="0">
                <a:latin typeface="Arial" panose="020B0604020202020204" pitchFamily="34" charset="0"/>
                <a:ea typeface="宋体" panose="02010600030101010101" pitchFamily="2" charset="-122"/>
              </a:rPr>
              <a:t>控件的基本语法格式如下：</a:t>
            </a:r>
            <a:endParaRPr lang="en-US" altLang="zh-CN" sz="1500" dirty="0">
              <a:latin typeface="Arial" panose="020B0604020202020204" pitchFamily="34" charset="0"/>
              <a:ea typeface="宋体" panose="02010600030101010101" pitchFamily="2" charset="-122"/>
            </a:endParaRPr>
          </a:p>
          <a:p>
            <a:pPr marL="742950" lvl="1" indent="-285750">
              <a:lnSpc>
                <a:spcPct val="150000"/>
              </a:lnSpc>
              <a:spcBef>
                <a:spcPct val="20000"/>
              </a:spcBef>
              <a:buChar char="–"/>
            </a:pPr>
            <a:endParaRPr lang="zh-CN" altLang="en-US" sz="1500" dirty="0">
              <a:latin typeface="Arial" panose="020B0604020202020204" pitchFamily="34" charset="0"/>
              <a:ea typeface="宋体" panose="02010600030101010101" pitchFamily="2" charset="-122"/>
            </a:endParaRPr>
          </a:p>
          <a:p>
            <a:pPr marL="742950" lvl="1" indent="-285750">
              <a:lnSpc>
                <a:spcPct val="150000"/>
              </a:lnSpc>
              <a:spcBef>
                <a:spcPct val="20000"/>
              </a:spcBef>
              <a:buChar char="–"/>
            </a:pPr>
            <a:r>
              <a:rPr lang="zh-CN" altLang="en-US" sz="1500" dirty="0">
                <a:latin typeface="Arial" panose="020B0604020202020204" pitchFamily="34" charset="0"/>
                <a:ea typeface="宋体" panose="02010600030101010101" pitchFamily="2" charset="-122"/>
              </a:rPr>
              <a:t>在上面的语法中，</a:t>
            </a:r>
            <a:r>
              <a:rPr lang="en-US" altLang="zh-CN" sz="1500" dirty="0">
                <a:latin typeface="Arial" panose="020B0604020202020204" pitchFamily="34" charset="0"/>
                <a:ea typeface="宋体" panose="02010600030101010101" pitchFamily="2" charset="-122"/>
              </a:rPr>
              <a:t>&lt;input /&gt;</a:t>
            </a:r>
            <a:r>
              <a:rPr lang="zh-CN" altLang="en-US" sz="1500" dirty="0">
                <a:latin typeface="Arial" panose="020B0604020202020204" pitchFamily="34" charset="0"/>
                <a:ea typeface="宋体" panose="02010600030101010101" pitchFamily="2" charset="-122"/>
              </a:rPr>
              <a:t>标记为单标记，</a:t>
            </a:r>
            <a:r>
              <a:rPr lang="en-US" altLang="zh-CN" sz="1500" dirty="0">
                <a:latin typeface="Arial" panose="020B0604020202020204" pitchFamily="34" charset="0"/>
                <a:ea typeface="宋体" panose="02010600030101010101" pitchFamily="2" charset="-122"/>
              </a:rPr>
              <a:t>type</a:t>
            </a:r>
            <a:r>
              <a:rPr lang="zh-CN" altLang="en-US" sz="1500" dirty="0">
                <a:latin typeface="Arial" panose="020B0604020202020204" pitchFamily="34" charset="0"/>
                <a:ea typeface="宋体" panose="02010600030101010101" pitchFamily="2" charset="-122"/>
              </a:rPr>
              <a:t>属性为其最基本的属性，其取值有多种，用于指定不同的控件类型。除了</a:t>
            </a:r>
            <a:r>
              <a:rPr lang="en-US" altLang="zh-CN" sz="1500" dirty="0">
                <a:latin typeface="Arial" panose="020B0604020202020204" pitchFamily="34" charset="0"/>
                <a:ea typeface="宋体" panose="02010600030101010101" pitchFamily="2" charset="-122"/>
              </a:rPr>
              <a:t>type</a:t>
            </a:r>
            <a:r>
              <a:rPr lang="zh-CN" altLang="en-US" sz="1500" dirty="0">
                <a:latin typeface="Arial" panose="020B0604020202020204" pitchFamily="34" charset="0"/>
                <a:ea typeface="宋体" panose="02010600030101010101" pitchFamily="2" charset="-122"/>
              </a:rPr>
              <a:t>属性之外，</a:t>
            </a:r>
            <a:r>
              <a:rPr lang="en-US" altLang="zh-CN" sz="1500" dirty="0">
                <a:latin typeface="Arial" panose="020B0604020202020204" pitchFamily="34" charset="0"/>
                <a:ea typeface="宋体" panose="02010600030101010101" pitchFamily="2" charset="-122"/>
              </a:rPr>
              <a:t>&lt;input /&gt;</a:t>
            </a:r>
            <a:r>
              <a:rPr lang="zh-CN" altLang="en-US" sz="1500" dirty="0">
                <a:latin typeface="Arial" panose="020B0604020202020204" pitchFamily="34" charset="0"/>
                <a:ea typeface="宋体" panose="02010600030101010101" pitchFamily="2" charset="-122"/>
              </a:rPr>
              <a:t>标记还可以定义很多其他的属性，其常用属性如下表所示。</a:t>
            </a:r>
            <a:endParaRPr lang="en-US" altLang="zh-CN" sz="1500" dirty="0">
              <a:latin typeface="Arial" panose="020B0604020202020204" pitchFamily="34" charset="0"/>
              <a:ea typeface="宋体" panose="02010600030101010101" pitchFamily="2" charset="-122"/>
            </a:endParaRPr>
          </a:p>
          <a:p>
            <a:pPr marL="742950" lvl="1" indent="-285750">
              <a:lnSpc>
                <a:spcPct val="150000"/>
              </a:lnSpc>
              <a:spcBef>
                <a:spcPct val="20000"/>
              </a:spcBef>
              <a:buChar char="–"/>
            </a:pPr>
            <a:r>
              <a:rPr lang="zh-CN" altLang="en-US" sz="1500" dirty="0">
                <a:solidFill>
                  <a:srgbClr val="FF0000"/>
                </a:solidFill>
                <a:latin typeface="Arial" panose="020B0604020202020204" pitchFamily="34" charset="0"/>
                <a:ea typeface="宋体" panose="02010600030101010101" pitchFamily="2" charset="-122"/>
              </a:rPr>
              <a:t>要把一些要注意的点写在笔记上</a:t>
            </a:r>
            <a:endParaRPr lang="en-US" altLang="zh-CN" sz="1500" dirty="0">
              <a:solidFill>
                <a:srgbClr val="FF0000"/>
              </a:solidFill>
              <a:latin typeface="Arial" panose="020B0604020202020204" pitchFamily="34" charset="0"/>
              <a:ea typeface="宋体" panose="02010600030101010101" pitchFamily="2" charset="-122"/>
            </a:endParaRPr>
          </a:p>
        </p:txBody>
      </p:sp>
      <p:sp>
        <p:nvSpPr>
          <p:cNvPr id="82947" name="Rectangle 2"/>
          <p:cNvSpPr/>
          <p:nvPr/>
        </p:nvSpPr>
        <p:spPr>
          <a:xfrm>
            <a:off x="1143000" y="707708"/>
            <a:ext cx="309880" cy="299085"/>
          </a:xfrm>
          <a:prstGeom prst="rect">
            <a:avLst/>
          </a:prstGeom>
          <a:noFill/>
          <a:ln w="9525">
            <a:noFill/>
          </a:ln>
        </p:spPr>
        <p:txBody>
          <a:bodyPr wrap="none" anchor="ctr">
            <a:spAutoFit/>
          </a:bodyPr>
          <a:p>
            <a:endParaRPr lang="zh-CN" altLang="zh-CN" sz="1350" dirty="0">
              <a:solidFill>
                <a:srgbClr val="000000"/>
              </a:solidFill>
              <a:latin typeface="Arial" panose="020B0604020202020204" pitchFamily="34" charset="0"/>
              <a:ea typeface="宋体" panose="02010600030101010101" pitchFamily="2" charset="-122"/>
              <a:sym typeface="Arial" panose="020B0604020202020204" pitchFamily="34" charset="0"/>
            </a:endParaRPr>
          </a:p>
        </p:txBody>
      </p:sp>
      <p:sp>
        <p:nvSpPr>
          <p:cNvPr id="82948" name="标题 1"/>
          <p:cNvSpPr/>
          <p:nvPr/>
        </p:nvSpPr>
        <p:spPr>
          <a:xfrm>
            <a:off x="2037160" y="2530079"/>
            <a:ext cx="5361384" cy="310753"/>
          </a:xfrm>
          <a:prstGeom prst="rect">
            <a:avLst/>
          </a:prstGeom>
          <a:solidFill>
            <a:srgbClr val="D5F4FF"/>
          </a:solidFill>
          <a:ln w="9525">
            <a:noFill/>
          </a:ln>
        </p:spPr>
        <p:txBody>
          <a:bodyPr anchor="t"/>
          <a:p>
            <a:pPr marL="400050" lvl="1" indent="0"/>
            <a:r>
              <a:rPr lang="en-US" altLang="zh-CN" sz="1350" dirty="0">
                <a:solidFill>
                  <a:schemeClr val="tx2"/>
                </a:solidFill>
                <a:latin typeface="Arial" panose="020B0604020202020204" pitchFamily="34" charset="0"/>
                <a:ea typeface="宋体" panose="02010600030101010101" pitchFamily="2" charset="-122"/>
              </a:rPr>
              <a:t>&lt;input  type=“</a:t>
            </a:r>
            <a:r>
              <a:rPr lang="zh-CN" altLang="en-US" sz="1350" dirty="0">
                <a:solidFill>
                  <a:schemeClr val="tx2"/>
                </a:solidFill>
                <a:latin typeface="Arial" panose="020B0604020202020204" pitchFamily="34" charset="0"/>
                <a:ea typeface="宋体" panose="02010600030101010101" pitchFamily="2" charset="-122"/>
              </a:rPr>
              <a:t>控件类型</a:t>
            </a:r>
            <a:r>
              <a:rPr lang="en-US" altLang="zh-CN" sz="1350" dirty="0">
                <a:solidFill>
                  <a:schemeClr val="tx2"/>
                </a:solidFill>
                <a:latin typeface="Arial" panose="020B0604020202020204" pitchFamily="34" charset="0"/>
                <a:ea typeface="宋体" panose="02010600030101010101" pitchFamily="2" charset="-122"/>
              </a:rPr>
              <a:t>”&gt;</a:t>
            </a:r>
            <a:endParaRPr lang="en-US" altLang="zh-CN" sz="1350" dirty="0">
              <a:solidFill>
                <a:schemeClr val="tx2"/>
              </a:solidFill>
              <a:latin typeface="Arial" panose="020B0604020202020204" pitchFamily="34" charset="0"/>
              <a:ea typeface="宋体" panose="02010600030101010101" pitchFamily="2" charset="-122"/>
            </a:endParaRPr>
          </a:p>
        </p:txBody>
      </p:sp>
    </p:spTree>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920750" y="1257300"/>
            <a:ext cx="7251700" cy="645160"/>
          </a:xfrm>
          <a:prstGeom prst="rect">
            <a:avLst/>
          </a:prstGeom>
          <a:noFill/>
        </p:spPr>
        <p:txBody>
          <a:bodyPr wrap="square" rtlCol="0">
            <a:spAutoFit/>
          </a:bodyPr>
          <a:p>
            <a:r>
              <a:rPr lang="zh-CN" altLang="en-US"/>
              <a:t>渲染引擎和</a:t>
            </a:r>
            <a:r>
              <a:rPr lang="en-US" altLang="zh-CN"/>
              <a:t>js</a:t>
            </a:r>
            <a:r>
              <a:rPr lang="zh-CN" altLang="en-US"/>
              <a:t>引擎</a:t>
            </a:r>
            <a:endParaRPr lang="zh-CN" altLang="en-US"/>
          </a:p>
          <a:p>
            <a:r>
              <a:rPr lang="en-US" altLang="zh-CN"/>
              <a:t>chrome</a:t>
            </a:r>
            <a:r>
              <a:rPr lang="zh-CN" altLang="en-US"/>
              <a:t>最开始用的是苹果</a:t>
            </a:r>
            <a:r>
              <a:rPr lang="en-US" altLang="zh-CN"/>
              <a:t>safari</a:t>
            </a:r>
            <a:r>
              <a:rPr lang="zh-CN" altLang="en-US"/>
              <a:t>的</a:t>
            </a:r>
            <a:r>
              <a:rPr lang="en-US" altLang="zh-CN"/>
              <a:t>webkit</a:t>
            </a:r>
            <a:r>
              <a:rPr lang="zh-CN" altLang="en-US"/>
              <a:t>内核，</a:t>
            </a:r>
            <a:r>
              <a:rPr lang="en-US" altLang="zh-CN"/>
              <a:t>blink</a:t>
            </a:r>
            <a:r>
              <a:rPr lang="zh-CN" altLang="en-US"/>
              <a:t>内核，</a:t>
            </a:r>
            <a:r>
              <a:rPr lang="en-US" altLang="zh-CN"/>
              <a:t>js</a:t>
            </a:r>
            <a:r>
              <a:rPr lang="zh-CN" altLang="en-US"/>
              <a:t>是</a:t>
            </a:r>
            <a:r>
              <a:rPr lang="en-US" altLang="zh-CN"/>
              <a:t>v8</a:t>
            </a:r>
            <a:r>
              <a:rPr lang="zh-CN" altLang="en-US"/>
              <a:t>引擎</a:t>
            </a:r>
            <a:endParaRPr lang="zh-CN" altLang="en-US"/>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3969" name="内容占位符 2"/>
          <p:cNvSpPr>
            <a:spLocks noGrp="1"/>
          </p:cNvSpPr>
          <p:nvPr>
            <p:ph/>
          </p:nvPr>
        </p:nvSpPr>
        <p:spPr>
          <a:xfrm>
            <a:off x="1477566" y="1589485"/>
            <a:ext cx="6172200" cy="3794522"/>
          </a:xfrm>
          <a:prstGeom prst="rect">
            <a:avLst/>
          </a:prstGeom>
          <a:solidFill>
            <a:srgbClr val="FFFFFF"/>
          </a:solidFill>
          <a:ln w="9525">
            <a:noFill/>
          </a:ln>
        </p:spPr>
        <p:txBody>
          <a:bodyPr anchor="t"/>
          <a:p>
            <a:pPr marL="1905" indent="-344805">
              <a:lnSpc>
                <a:spcPct val="150000"/>
              </a:lnSpc>
              <a:buNone/>
            </a:pPr>
            <a:r>
              <a:rPr lang="en-US" altLang="zh-CN" sz="1800" b="1" dirty="0">
                <a:solidFill>
                  <a:srgbClr val="009ED6"/>
                </a:solidFill>
              </a:rPr>
              <a:t>input</a:t>
            </a:r>
            <a:r>
              <a:rPr lang="zh-CN" altLang="en-US" sz="1800" b="1" dirty="0">
                <a:solidFill>
                  <a:srgbClr val="009ED6"/>
                </a:solidFill>
              </a:rPr>
              <a:t>控件</a:t>
            </a:r>
            <a:endParaRPr lang="en-US" altLang="zh-CN" sz="1800" b="1" dirty="0">
              <a:solidFill>
                <a:srgbClr val="009ED6"/>
              </a:solidFill>
            </a:endParaRPr>
          </a:p>
        </p:txBody>
      </p:sp>
      <p:sp>
        <p:nvSpPr>
          <p:cNvPr id="83970" name="内容占位符 2"/>
          <p:cNvSpPr/>
          <p:nvPr/>
        </p:nvSpPr>
        <p:spPr>
          <a:xfrm>
            <a:off x="1427560" y="2039541"/>
            <a:ext cx="6172200" cy="3794522"/>
          </a:xfrm>
          <a:prstGeom prst="rect">
            <a:avLst/>
          </a:prstGeom>
          <a:noFill/>
          <a:ln w="9525">
            <a:noFill/>
          </a:ln>
        </p:spPr>
        <p:txBody>
          <a:bodyPr anchor="t"/>
          <a:p>
            <a:pPr marL="742950" lvl="1" indent="-285750">
              <a:lnSpc>
                <a:spcPct val="150000"/>
              </a:lnSpc>
              <a:spcBef>
                <a:spcPct val="20000"/>
              </a:spcBef>
              <a:buChar char="–"/>
            </a:pPr>
            <a:endParaRPr lang="zh-CN" altLang="zh-CN" sz="1500" dirty="0">
              <a:latin typeface="Arial" panose="020B0604020202020204" pitchFamily="34" charset="0"/>
              <a:ea typeface="宋体" panose="02010600030101010101" pitchFamily="2" charset="-122"/>
            </a:endParaRPr>
          </a:p>
        </p:txBody>
      </p:sp>
      <p:sp>
        <p:nvSpPr>
          <p:cNvPr id="83971" name="Rectangle 2"/>
          <p:cNvSpPr/>
          <p:nvPr/>
        </p:nvSpPr>
        <p:spPr>
          <a:xfrm>
            <a:off x="1143000" y="707708"/>
            <a:ext cx="309880" cy="299085"/>
          </a:xfrm>
          <a:prstGeom prst="rect">
            <a:avLst/>
          </a:prstGeom>
          <a:noFill/>
          <a:ln w="9525">
            <a:noFill/>
          </a:ln>
        </p:spPr>
        <p:txBody>
          <a:bodyPr wrap="none" anchor="ctr">
            <a:spAutoFit/>
          </a:bodyPr>
          <a:p>
            <a:endParaRPr lang="zh-CN" altLang="zh-CN" sz="1350" dirty="0">
              <a:solidFill>
                <a:srgbClr val="000000"/>
              </a:solidFill>
              <a:latin typeface="Arial" panose="020B0604020202020204" pitchFamily="34" charset="0"/>
              <a:ea typeface="宋体" panose="02010600030101010101" pitchFamily="2" charset="-122"/>
              <a:sym typeface="Arial" panose="020B0604020202020204" pitchFamily="34" charset="0"/>
            </a:endParaRPr>
          </a:p>
        </p:txBody>
      </p:sp>
      <p:graphicFrame>
        <p:nvGraphicFramePr>
          <p:cNvPr id="33797" name="表格 33796"/>
          <p:cNvGraphicFramePr/>
          <p:nvPr/>
        </p:nvGraphicFramePr>
        <p:xfrm>
          <a:off x="1551385" y="2119313"/>
          <a:ext cx="6040755" cy="2106930"/>
        </p:xfrm>
        <a:graphic>
          <a:graphicData uri="http://schemas.openxmlformats.org/drawingml/2006/table">
            <a:tbl>
              <a:tblPr/>
              <a:tblGrid>
                <a:gridCol w="1755140"/>
                <a:gridCol w="2142490"/>
                <a:gridCol w="2143125"/>
              </a:tblGrid>
              <a:tr h="273685">
                <a:tc>
                  <a:txBody>
                    <a:bodyPr/>
                    <a:lstStyle>
                      <a:lvl1pPr marL="342900" lvl="0" indent="-342900" algn="l" defTabSz="914400" eaLnBrk="0" fontAlgn="base" latinLnBrk="0" hangingPunct="0">
                        <a:spcBef>
                          <a:spcPct val="20000"/>
                        </a:spcBef>
                        <a:spcAft>
                          <a:spcPct val="0"/>
                        </a:spcAft>
                        <a:buChar char="•"/>
                        <a:defRPr sz="2800" b="0" i="0" u="none" kern="1200" baseline="0">
                          <a:solidFill>
                            <a:schemeClr val="tx1"/>
                          </a:solidFill>
                          <a:latin typeface="Arial" panose="020B0604020202020204" charset="-122"/>
                          <a:ea typeface="宋体" panose="02010600030101010101" pitchFamily="2" charset="-122"/>
                        </a:defRPr>
                      </a:lvl1pPr>
                      <a:lvl2pPr marL="742950" lvl="1" indent="-285750" algn="l">
                        <a:defRPr sz="2400" kern="1200"/>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algn="ctr">
                        <a:spcBef>
                          <a:spcPct val="0"/>
                        </a:spcBef>
                        <a:spcAft>
                          <a:spcPct val="0"/>
                        </a:spcAft>
                        <a:buNone/>
                      </a:pPr>
                      <a:r>
                        <a:rPr lang="zh-CN" altLang="en-US" sz="1200" b="1" dirty="0">
                          <a:solidFill>
                            <a:srgbClr val="000000"/>
                          </a:solidFill>
                          <a:latin typeface="Arial" panose="020B0604020202020204" charset="-122"/>
                          <a:ea typeface="宋体" panose="02010600030101010101" pitchFamily="2" charset="-122"/>
                          <a:sym typeface="Arial" panose="020B0604020202020204" charset="-122"/>
                        </a:rPr>
                        <a:t>属性</a:t>
                      </a:r>
                      <a:endParaRPr lang="zh-CN" altLang="en-US" sz="1200" b="1" dirty="0">
                        <a:solidFill>
                          <a:srgbClr val="000000"/>
                        </a:solidFill>
                        <a:latin typeface="Arial" panose="020B0604020202020204" charset="-122"/>
                        <a:ea typeface="宋体" panose="02010600030101010101" pitchFamily="2" charset="-122"/>
                        <a:sym typeface="Arial" panose="020B0604020202020204" charset="-122"/>
                      </a:endParaRPr>
                    </a:p>
                  </a:txBody>
                  <a:tcPr marL="51435" marR="51435" marT="0" marB="0"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D5F2FF">
                        <a:alpha val="100000"/>
                      </a:srgbClr>
                    </a:solidFill>
                  </a:tcPr>
                </a:tc>
                <a:tc>
                  <a:txBody>
                    <a:bodyPr/>
                    <a:lstStyle>
                      <a:lvl1pPr marL="342900" lvl="0" indent="-342900" algn="l" defTabSz="914400" eaLnBrk="0" fontAlgn="base" latinLnBrk="0" hangingPunct="0">
                        <a:spcBef>
                          <a:spcPct val="20000"/>
                        </a:spcBef>
                        <a:spcAft>
                          <a:spcPct val="0"/>
                        </a:spcAft>
                        <a:buChar char="•"/>
                        <a:defRPr sz="2800" b="0" i="0" u="none" kern="1200" baseline="0">
                          <a:solidFill>
                            <a:schemeClr val="tx1"/>
                          </a:solidFill>
                          <a:latin typeface="Arial" panose="020B0604020202020204" charset="-122"/>
                          <a:ea typeface="宋体" panose="02010600030101010101" pitchFamily="2" charset="-122"/>
                        </a:defRPr>
                      </a:lvl1pPr>
                      <a:lvl2pPr marL="742950" lvl="1" indent="-285750" algn="l">
                        <a:defRPr sz="2400" kern="1200"/>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algn="ctr">
                        <a:spcBef>
                          <a:spcPct val="0"/>
                        </a:spcBef>
                        <a:spcAft>
                          <a:spcPct val="0"/>
                        </a:spcAft>
                        <a:buNone/>
                      </a:pPr>
                      <a:r>
                        <a:rPr lang="zh-CN" altLang="en-US" sz="1200" b="1" dirty="0">
                          <a:solidFill>
                            <a:srgbClr val="000000"/>
                          </a:solidFill>
                          <a:latin typeface="Arial" panose="020B0604020202020204" charset="-122"/>
                          <a:ea typeface="宋体" panose="02010600030101010101" pitchFamily="2" charset="-122"/>
                          <a:sym typeface="Arial" panose="020B0604020202020204" charset="-122"/>
                        </a:rPr>
                        <a:t>属性值</a:t>
                      </a:r>
                      <a:endParaRPr lang="zh-CN" altLang="en-US" sz="1200" b="1" dirty="0">
                        <a:solidFill>
                          <a:srgbClr val="000000"/>
                        </a:solidFill>
                        <a:latin typeface="Arial" panose="020B0604020202020204" charset="-122"/>
                        <a:ea typeface="宋体" panose="02010600030101010101" pitchFamily="2" charset="-122"/>
                        <a:sym typeface="Arial" panose="020B0604020202020204" charset="-122"/>
                      </a:endParaRPr>
                    </a:p>
                  </a:txBody>
                  <a:tcPr marL="51435" marR="51435" marT="0" marB="0"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D5F2FF">
                        <a:alpha val="100000"/>
                      </a:srgbClr>
                    </a:solidFill>
                  </a:tcPr>
                </a:tc>
                <a:tc>
                  <a:txBody>
                    <a:bodyPr/>
                    <a:lstStyle>
                      <a:lvl1pPr marL="342900" lvl="0" indent="-342900" algn="l" defTabSz="914400" eaLnBrk="0" fontAlgn="base" latinLnBrk="0" hangingPunct="0">
                        <a:spcBef>
                          <a:spcPct val="20000"/>
                        </a:spcBef>
                        <a:spcAft>
                          <a:spcPct val="0"/>
                        </a:spcAft>
                        <a:buChar char="•"/>
                        <a:defRPr sz="2800" b="0" i="0" u="none" kern="1200" baseline="0">
                          <a:solidFill>
                            <a:schemeClr val="tx1"/>
                          </a:solidFill>
                          <a:latin typeface="Arial" panose="020B0604020202020204" charset="-122"/>
                          <a:ea typeface="宋体" panose="02010600030101010101" pitchFamily="2" charset="-122"/>
                        </a:defRPr>
                      </a:lvl1pPr>
                      <a:lvl2pPr marL="742950" lvl="1" indent="-285750" algn="l">
                        <a:defRPr sz="2400" kern="1200"/>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algn="ctr">
                        <a:spcBef>
                          <a:spcPct val="0"/>
                        </a:spcBef>
                        <a:spcAft>
                          <a:spcPct val="0"/>
                        </a:spcAft>
                        <a:buNone/>
                      </a:pPr>
                      <a:r>
                        <a:rPr lang="zh-CN" altLang="en-US" sz="1200" b="1" dirty="0">
                          <a:solidFill>
                            <a:srgbClr val="000000"/>
                          </a:solidFill>
                          <a:latin typeface="Arial" panose="020B0604020202020204" charset="-122"/>
                          <a:ea typeface="宋体" panose="02010600030101010101" pitchFamily="2" charset="-122"/>
                          <a:sym typeface="Arial" panose="020B0604020202020204" charset="-122"/>
                        </a:rPr>
                        <a:t>描述</a:t>
                      </a:r>
                      <a:endParaRPr lang="zh-CN" altLang="en-US" sz="1200" b="1" dirty="0">
                        <a:solidFill>
                          <a:srgbClr val="000000"/>
                        </a:solidFill>
                        <a:latin typeface="Arial" panose="020B0604020202020204" charset="-122"/>
                        <a:ea typeface="宋体" panose="02010600030101010101" pitchFamily="2" charset="-122"/>
                        <a:sym typeface="Arial" panose="020B0604020202020204" charset="-122"/>
                      </a:endParaRPr>
                    </a:p>
                  </a:txBody>
                  <a:tcPr marL="51435" marR="51435" marT="0" marB="0"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D5F2FF">
                        <a:alpha val="100000"/>
                      </a:srgbClr>
                    </a:solidFill>
                  </a:tcPr>
                </a:tc>
              </a:tr>
              <a:tr h="183515">
                <a:tc rowSpan="8">
                  <a:txBody>
                    <a:bodyPr/>
                    <a:lstStyle>
                      <a:lvl1pPr marL="342900" lvl="0" indent="-342900" algn="l" defTabSz="914400" eaLnBrk="0" fontAlgn="base" latinLnBrk="0" hangingPunct="0">
                        <a:spcBef>
                          <a:spcPct val="20000"/>
                        </a:spcBef>
                        <a:spcAft>
                          <a:spcPct val="0"/>
                        </a:spcAft>
                        <a:buChar char="•"/>
                        <a:defRPr sz="2800" b="0" i="0" u="none" kern="1200" baseline="0">
                          <a:solidFill>
                            <a:schemeClr val="tx1"/>
                          </a:solidFill>
                          <a:latin typeface="Arial" panose="020B0604020202020204" charset="-122"/>
                          <a:ea typeface="宋体" panose="02010600030101010101" pitchFamily="2" charset="-122"/>
                        </a:defRPr>
                      </a:lvl1pPr>
                      <a:lvl2pPr marL="742950" lvl="1" indent="-285750" algn="l">
                        <a:defRPr sz="2400" kern="1200"/>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algn="l">
                        <a:spcBef>
                          <a:spcPct val="0"/>
                        </a:spcBef>
                        <a:spcAft>
                          <a:spcPct val="0"/>
                        </a:spcAft>
                        <a:buNone/>
                      </a:pPr>
                      <a:r>
                        <a:rPr lang="en-US" altLang="x-none" sz="1200" dirty="0">
                          <a:solidFill>
                            <a:srgbClr val="000000"/>
                          </a:solidFill>
                          <a:latin typeface="Arial" panose="020B0604020202020204" charset="-122"/>
                          <a:ea typeface="宋体" panose="02010600030101010101" pitchFamily="2" charset="-122"/>
                          <a:sym typeface="Arial" panose="020B0604020202020204" charset="-122"/>
                        </a:rPr>
                        <a:t>type</a:t>
                      </a:r>
                      <a:endParaRPr lang="en-US" altLang="x-none" sz="1200" dirty="0">
                        <a:solidFill>
                          <a:srgbClr val="000000"/>
                        </a:solidFill>
                        <a:latin typeface="Arial" panose="020B0604020202020204" charset="-122"/>
                        <a:ea typeface="宋体" panose="02010600030101010101" pitchFamily="2" charset="-122"/>
                        <a:sym typeface="Arial" panose="020B0604020202020204" charset="-122"/>
                      </a:endParaRPr>
                    </a:p>
                  </a:txBody>
                  <a:tcPr marL="51435" marR="51435" marT="0" marB="0"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D5F2FF">
                        <a:alpha val="100000"/>
                      </a:srgbClr>
                    </a:solidFill>
                  </a:tcPr>
                </a:tc>
                <a:tc>
                  <a:txBody>
                    <a:bodyPr/>
                    <a:lstStyle>
                      <a:lvl1pPr marL="342900" lvl="0" indent="-342900" algn="l" defTabSz="914400" eaLnBrk="0" fontAlgn="base" latinLnBrk="0" hangingPunct="0">
                        <a:spcBef>
                          <a:spcPct val="20000"/>
                        </a:spcBef>
                        <a:spcAft>
                          <a:spcPct val="0"/>
                        </a:spcAft>
                        <a:buChar char="•"/>
                        <a:defRPr sz="2800" b="0" i="0" u="none" kern="1200" baseline="0">
                          <a:solidFill>
                            <a:schemeClr val="tx1"/>
                          </a:solidFill>
                          <a:latin typeface="Arial" panose="020B0604020202020204" charset="-122"/>
                          <a:ea typeface="宋体" panose="02010600030101010101" pitchFamily="2" charset="-122"/>
                        </a:defRPr>
                      </a:lvl1pPr>
                      <a:lvl2pPr marL="742950" lvl="1" indent="-285750" algn="l">
                        <a:defRPr sz="2400" kern="1200"/>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algn="l">
                        <a:spcBef>
                          <a:spcPct val="0"/>
                        </a:spcBef>
                        <a:spcAft>
                          <a:spcPct val="0"/>
                        </a:spcAft>
                        <a:buNone/>
                      </a:pPr>
                      <a:r>
                        <a:rPr lang="en-US" altLang="x-none" sz="1200" dirty="0">
                          <a:solidFill>
                            <a:srgbClr val="000000"/>
                          </a:solidFill>
                          <a:latin typeface="Arial" panose="020B0604020202020204" charset="-122"/>
                          <a:ea typeface="宋体" panose="02010600030101010101" pitchFamily="2" charset="-122"/>
                          <a:sym typeface="Arial" panose="020B0604020202020204" charset="-122"/>
                        </a:rPr>
                        <a:t>text</a:t>
                      </a:r>
                      <a:endParaRPr lang="en-US" altLang="x-none" sz="1200" dirty="0">
                        <a:solidFill>
                          <a:srgbClr val="000000"/>
                        </a:solidFill>
                        <a:latin typeface="Arial" panose="020B0604020202020204" charset="-122"/>
                        <a:ea typeface="宋体" panose="02010600030101010101" pitchFamily="2" charset="-122"/>
                        <a:sym typeface="Arial" panose="020B0604020202020204" charset="-122"/>
                      </a:endParaRPr>
                    </a:p>
                  </a:txBody>
                  <a:tcPr marL="51435" marR="51435" marT="0" marB="0"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D5F2FF">
                        <a:alpha val="100000"/>
                      </a:srgbClr>
                    </a:solidFill>
                  </a:tcPr>
                </a:tc>
                <a:tc>
                  <a:txBody>
                    <a:bodyPr/>
                    <a:lstStyle>
                      <a:lvl1pPr marL="342900" lvl="0" indent="-342900" algn="l" defTabSz="914400" eaLnBrk="0" fontAlgn="base" latinLnBrk="0" hangingPunct="0">
                        <a:spcBef>
                          <a:spcPct val="20000"/>
                        </a:spcBef>
                        <a:spcAft>
                          <a:spcPct val="0"/>
                        </a:spcAft>
                        <a:buChar char="•"/>
                        <a:defRPr sz="2800" b="0" i="0" u="none" kern="1200" baseline="0">
                          <a:solidFill>
                            <a:schemeClr val="tx1"/>
                          </a:solidFill>
                          <a:latin typeface="Arial" panose="020B0604020202020204" charset="-122"/>
                          <a:ea typeface="宋体" panose="02010600030101010101" pitchFamily="2" charset="-122"/>
                        </a:defRPr>
                      </a:lvl1pPr>
                      <a:lvl2pPr marL="742950" lvl="1" indent="-285750" algn="l">
                        <a:defRPr sz="2400" kern="1200"/>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algn="l">
                        <a:spcBef>
                          <a:spcPct val="0"/>
                        </a:spcBef>
                        <a:spcAft>
                          <a:spcPct val="0"/>
                        </a:spcAft>
                        <a:buNone/>
                      </a:pPr>
                      <a:r>
                        <a:rPr lang="zh-CN" altLang="en-US" sz="1200" dirty="0">
                          <a:solidFill>
                            <a:srgbClr val="000000"/>
                          </a:solidFill>
                          <a:latin typeface="Arial" panose="020B0604020202020204" charset="-122"/>
                          <a:ea typeface="宋体" panose="02010600030101010101" pitchFamily="2" charset="-122"/>
                          <a:sym typeface="Arial" panose="020B0604020202020204" charset="-122"/>
                        </a:rPr>
                        <a:t>单行文本输入框</a:t>
                      </a:r>
                      <a:endParaRPr lang="zh-CN" altLang="en-US" sz="1200" dirty="0">
                        <a:solidFill>
                          <a:srgbClr val="000000"/>
                        </a:solidFill>
                        <a:latin typeface="Arial" panose="020B0604020202020204" charset="-122"/>
                        <a:ea typeface="宋体" panose="02010600030101010101" pitchFamily="2" charset="-122"/>
                        <a:sym typeface="Arial" panose="020B0604020202020204" charset="-122"/>
                      </a:endParaRPr>
                    </a:p>
                  </a:txBody>
                  <a:tcPr marL="51435" marR="51435" marT="0" marB="0"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D5F2FF">
                        <a:alpha val="100000"/>
                      </a:srgbClr>
                    </a:solidFill>
                  </a:tcPr>
                </a:tc>
              </a:tr>
              <a:tr h="183515">
                <a:tc vMerge="1">
                  <a:tcP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tcPr>
                </a:tc>
                <a:tc>
                  <a:txBody>
                    <a:bodyPr/>
                    <a:lstStyle>
                      <a:lvl1pPr marL="342900" lvl="0" indent="-342900" algn="l" defTabSz="914400" eaLnBrk="0" fontAlgn="base" latinLnBrk="0" hangingPunct="0">
                        <a:spcBef>
                          <a:spcPct val="20000"/>
                        </a:spcBef>
                        <a:spcAft>
                          <a:spcPct val="0"/>
                        </a:spcAft>
                        <a:buChar char="•"/>
                        <a:defRPr sz="2800" b="0" i="0" u="none" kern="1200" baseline="0">
                          <a:solidFill>
                            <a:schemeClr val="tx1"/>
                          </a:solidFill>
                          <a:latin typeface="Arial" panose="020B0604020202020204" charset="-122"/>
                          <a:ea typeface="宋体" panose="02010600030101010101" pitchFamily="2" charset="-122"/>
                        </a:defRPr>
                      </a:lvl1pPr>
                      <a:lvl2pPr marL="742950" lvl="1" indent="-285750" algn="l">
                        <a:defRPr sz="2400" kern="1200"/>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algn="l">
                        <a:spcBef>
                          <a:spcPct val="0"/>
                        </a:spcBef>
                        <a:spcAft>
                          <a:spcPct val="0"/>
                        </a:spcAft>
                        <a:buNone/>
                      </a:pPr>
                      <a:r>
                        <a:rPr lang="en-US" altLang="x-none" sz="1200" dirty="0">
                          <a:solidFill>
                            <a:srgbClr val="000000"/>
                          </a:solidFill>
                          <a:latin typeface="Arial" panose="020B0604020202020204" charset="-122"/>
                          <a:ea typeface="宋体" panose="02010600030101010101" pitchFamily="2" charset="-122"/>
                          <a:sym typeface="Arial" panose="020B0604020202020204" charset="-122"/>
                        </a:rPr>
                        <a:t>password</a:t>
                      </a:r>
                      <a:endParaRPr lang="en-US" altLang="x-none" sz="1200" dirty="0">
                        <a:solidFill>
                          <a:srgbClr val="000000"/>
                        </a:solidFill>
                        <a:latin typeface="Arial" panose="020B0604020202020204" charset="-122"/>
                        <a:ea typeface="宋体" panose="02010600030101010101" pitchFamily="2" charset="-122"/>
                        <a:sym typeface="Arial" panose="020B0604020202020204" charset="-122"/>
                      </a:endParaRPr>
                    </a:p>
                  </a:txBody>
                  <a:tcPr marL="51435" marR="51435" marT="0" marB="0"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D5F2FF">
                        <a:alpha val="100000"/>
                      </a:srgbClr>
                    </a:solidFill>
                  </a:tcPr>
                </a:tc>
                <a:tc>
                  <a:txBody>
                    <a:bodyPr/>
                    <a:lstStyle>
                      <a:lvl1pPr marL="342900" lvl="0" indent="-342900" algn="l" defTabSz="914400" eaLnBrk="0" fontAlgn="base" latinLnBrk="0" hangingPunct="0">
                        <a:spcBef>
                          <a:spcPct val="20000"/>
                        </a:spcBef>
                        <a:spcAft>
                          <a:spcPct val="0"/>
                        </a:spcAft>
                        <a:buChar char="•"/>
                        <a:defRPr sz="2800" b="0" i="0" u="none" kern="1200" baseline="0">
                          <a:solidFill>
                            <a:schemeClr val="tx1"/>
                          </a:solidFill>
                          <a:latin typeface="Arial" panose="020B0604020202020204" charset="-122"/>
                          <a:ea typeface="宋体" panose="02010600030101010101" pitchFamily="2" charset="-122"/>
                        </a:defRPr>
                      </a:lvl1pPr>
                      <a:lvl2pPr marL="742950" lvl="1" indent="-285750" algn="l">
                        <a:defRPr sz="2400" kern="1200"/>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algn="l">
                        <a:spcBef>
                          <a:spcPct val="0"/>
                        </a:spcBef>
                        <a:spcAft>
                          <a:spcPct val="0"/>
                        </a:spcAft>
                        <a:buNone/>
                      </a:pPr>
                      <a:r>
                        <a:rPr lang="zh-CN" altLang="en-US" sz="1200" dirty="0">
                          <a:solidFill>
                            <a:srgbClr val="000000"/>
                          </a:solidFill>
                          <a:latin typeface="Arial" panose="020B0604020202020204" charset="-122"/>
                          <a:ea typeface="宋体" panose="02010600030101010101" pitchFamily="2" charset="-122"/>
                          <a:sym typeface="Arial" panose="020B0604020202020204" charset="-122"/>
                        </a:rPr>
                        <a:t>密码输入框</a:t>
                      </a:r>
                      <a:endParaRPr lang="zh-CN" altLang="en-US" sz="1200" dirty="0">
                        <a:solidFill>
                          <a:srgbClr val="000000"/>
                        </a:solidFill>
                        <a:latin typeface="Arial" panose="020B0604020202020204" charset="-122"/>
                        <a:ea typeface="宋体" panose="02010600030101010101" pitchFamily="2" charset="-122"/>
                        <a:sym typeface="Arial" panose="020B0604020202020204" charset="-122"/>
                      </a:endParaRPr>
                    </a:p>
                  </a:txBody>
                  <a:tcPr marL="51435" marR="51435" marT="0" marB="0"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D5F2FF">
                        <a:alpha val="100000"/>
                      </a:srgbClr>
                    </a:solidFill>
                  </a:tcPr>
                </a:tc>
              </a:tr>
              <a:tr h="182880">
                <a:tc vMerge="1">
                  <a:tcP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tcPr>
                </a:tc>
                <a:tc>
                  <a:txBody>
                    <a:bodyPr/>
                    <a:lstStyle>
                      <a:lvl1pPr marL="342900" lvl="0" indent="-342900" algn="l" defTabSz="914400" eaLnBrk="0" fontAlgn="base" latinLnBrk="0" hangingPunct="0">
                        <a:spcBef>
                          <a:spcPct val="20000"/>
                        </a:spcBef>
                        <a:spcAft>
                          <a:spcPct val="0"/>
                        </a:spcAft>
                        <a:buChar char="•"/>
                        <a:defRPr sz="2800" b="0" i="0" u="none" kern="1200" baseline="0">
                          <a:solidFill>
                            <a:schemeClr val="tx1"/>
                          </a:solidFill>
                          <a:latin typeface="Arial" panose="020B0604020202020204" charset="-122"/>
                          <a:ea typeface="宋体" panose="02010600030101010101" pitchFamily="2" charset="-122"/>
                        </a:defRPr>
                      </a:lvl1pPr>
                      <a:lvl2pPr marL="742950" lvl="1" indent="-285750" algn="l">
                        <a:defRPr sz="2400" kern="1200"/>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algn="l">
                        <a:spcBef>
                          <a:spcPct val="0"/>
                        </a:spcBef>
                        <a:spcAft>
                          <a:spcPct val="0"/>
                        </a:spcAft>
                        <a:buNone/>
                      </a:pPr>
                      <a:r>
                        <a:rPr lang="en-US" altLang="x-none" sz="1200" dirty="0">
                          <a:solidFill>
                            <a:srgbClr val="000000"/>
                          </a:solidFill>
                          <a:latin typeface="Arial" panose="020B0604020202020204" charset="-122"/>
                          <a:ea typeface="宋体" panose="02010600030101010101" pitchFamily="2" charset="-122"/>
                          <a:sym typeface="Arial" panose="020B0604020202020204" charset="-122"/>
                        </a:rPr>
                        <a:t>radio</a:t>
                      </a:r>
                      <a:endParaRPr lang="en-US" altLang="x-none" sz="1200" dirty="0">
                        <a:solidFill>
                          <a:srgbClr val="000000"/>
                        </a:solidFill>
                        <a:latin typeface="Arial" panose="020B0604020202020204" charset="-122"/>
                        <a:ea typeface="宋体" panose="02010600030101010101" pitchFamily="2" charset="-122"/>
                        <a:sym typeface="Arial" panose="020B0604020202020204" charset="-122"/>
                      </a:endParaRPr>
                    </a:p>
                  </a:txBody>
                  <a:tcPr marL="51435" marR="51435" marT="0" marB="0"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D5F2FF">
                        <a:alpha val="100000"/>
                      </a:srgbClr>
                    </a:solidFill>
                  </a:tcPr>
                </a:tc>
                <a:tc>
                  <a:txBody>
                    <a:bodyPr/>
                    <a:lstStyle>
                      <a:lvl1pPr marL="342900" lvl="0" indent="-342900" algn="l" defTabSz="914400" eaLnBrk="0" fontAlgn="base" latinLnBrk="0" hangingPunct="0">
                        <a:spcBef>
                          <a:spcPct val="20000"/>
                        </a:spcBef>
                        <a:spcAft>
                          <a:spcPct val="0"/>
                        </a:spcAft>
                        <a:buChar char="•"/>
                        <a:defRPr sz="2800" b="0" i="0" u="none" kern="1200" baseline="0">
                          <a:solidFill>
                            <a:schemeClr val="tx1"/>
                          </a:solidFill>
                          <a:latin typeface="Arial" panose="020B0604020202020204" charset="-122"/>
                          <a:ea typeface="宋体" panose="02010600030101010101" pitchFamily="2" charset="-122"/>
                        </a:defRPr>
                      </a:lvl1pPr>
                      <a:lvl2pPr marL="742950" lvl="1" indent="-285750" algn="l">
                        <a:defRPr sz="2400" kern="1200"/>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algn="l">
                        <a:spcBef>
                          <a:spcPct val="0"/>
                        </a:spcBef>
                        <a:spcAft>
                          <a:spcPct val="0"/>
                        </a:spcAft>
                        <a:buNone/>
                      </a:pPr>
                      <a:r>
                        <a:rPr lang="zh-CN" altLang="en-US" sz="1200" dirty="0">
                          <a:solidFill>
                            <a:srgbClr val="000000"/>
                          </a:solidFill>
                          <a:latin typeface="Arial" panose="020B0604020202020204" charset="-122"/>
                          <a:ea typeface="宋体" panose="02010600030101010101" pitchFamily="2" charset="-122"/>
                          <a:sym typeface="Arial" panose="020B0604020202020204" charset="-122"/>
                        </a:rPr>
                        <a:t>单选按钮</a:t>
                      </a:r>
                      <a:endParaRPr lang="zh-CN" altLang="en-US" sz="1200" dirty="0">
                        <a:solidFill>
                          <a:srgbClr val="000000"/>
                        </a:solidFill>
                        <a:latin typeface="Arial" panose="020B0604020202020204" charset="-122"/>
                        <a:ea typeface="宋体" panose="02010600030101010101" pitchFamily="2" charset="-122"/>
                        <a:sym typeface="Arial" panose="020B0604020202020204" charset="-122"/>
                      </a:endParaRPr>
                    </a:p>
                  </a:txBody>
                  <a:tcPr marL="51435" marR="51435" marT="0" marB="0"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D5F2FF">
                        <a:alpha val="100000"/>
                      </a:srgbClr>
                    </a:solidFill>
                  </a:tcPr>
                </a:tc>
              </a:tr>
              <a:tr h="183515">
                <a:tc vMerge="1">
                  <a:tcP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tcPr>
                </a:tc>
                <a:tc>
                  <a:txBody>
                    <a:bodyPr/>
                    <a:lstStyle>
                      <a:lvl1pPr marL="342900" lvl="0" indent="-342900" algn="l" defTabSz="914400" eaLnBrk="0" fontAlgn="base" latinLnBrk="0" hangingPunct="0">
                        <a:spcBef>
                          <a:spcPct val="20000"/>
                        </a:spcBef>
                        <a:spcAft>
                          <a:spcPct val="0"/>
                        </a:spcAft>
                        <a:buChar char="•"/>
                        <a:defRPr sz="2800" b="0" i="0" u="none" kern="1200" baseline="0">
                          <a:solidFill>
                            <a:schemeClr val="tx1"/>
                          </a:solidFill>
                          <a:latin typeface="Arial" panose="020B0604020202020204" charset="-122"/>
                          <a:ea typeface="宋体" panose="02010600030101010101" pitchFamily="2" charset="-122"/>
                        </a:defRPr>
                      </a:lvl1pPr>
                      <a:lvl2pPr marL="742950" lvl="1" indent="-285750" algn="l">
                        <a:defRPr sz="2400" kern="1200"/>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algn="l">
                        <a:spcBef>
                          <a:spcPct val="0"/>
                        </a:spcBef>
                        <a:spcAft>
                          <a:spcPct val="0"/>
                        </a:spcAft>
                        <a:buNone/>
                      </a:pPr>
                      <a:r>
                        <a:rPr lang="en-US" altLang="x-none" sz="1200" dirty="0">
                          <a:solidFill>
                            <a:srgbClr val="000000"/>
                          </a:solidFill>
                          <a:latin typeface="Arial" panose="020B0604020202020204" charset="-122"/>
                          <a:ea typeface="宋体" panose="02010600030101010101" pitchFamily="2" charset="-122"/>
                          <a:sym typeface="Arial" panose="020B0604020202020204" charset="-122"/>
                        </a:rPr>
                        <a:t>checkbox</a:t>
                      </a:r>
                      <a:endParaRPr lang="en-US" altLang="x-none" sz="1200" dirty="0">
                        <a:solidFill>
                          <a:srgbClr val="000000"/>
                        </a:solidFill>
                        <a:latin typeface="Arial" panose="020B0604020202020204" charset="-122"/>
                        <a:ea typeface="宋体" panose="02010600030101010101" pitchFamily="2" charset="-122"/>
                        <a:sym typeface="Arial" panose="020B0604020202020204" charset="-122"/>
                      </a:endParaRPr>
                    </a:p>
                  </a:txBody>
                  <a:tcPr marL="51435" marR="51435" marT="0" marB="0"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D5F2FF">
                        <a:alpha val="100000"/>
                      </a:srgbClr>
                    </a:solidFill>
                  </a:tcPr>
                </a:tc>
                <a:tc>
                  <a:txBody>
                    <a:bodyPr/>
                    <a:lstStyle>
                      <a:lvl1pPr marL="342900" lvl="0" indent="-342900" algn="l" defTabSz="914400" eaLnBrk="0" fontAlgn="base" latinLnBrk="0" hangingPunct="0">
                        <a:spcBef>
                          <a:spcPct val="20000"/>
                        </a:spcBef>
                        <a:spcAft>
                          <a:spcPct val="0"/>
                        </a:spcAft>
                        <a:buChar char="•"/>
                        <a:defRPr sz="2800" b="0" i="0" u="none" kern="1200" baseline="0">
                          <a:solidFill>
                            <a:schemeClr val="tx1"/>
                          </a:solidFill>
                          <a:latin typeface="Arial" panose="020B0604020202020204" charset="-122"/>
                          <a:ea typeface="宋体" panose="02010600030101010101" pitchFamily="2" charset="-122"/>
                        </a:defRPr>
                      </a:lvl1pPr>
                      <a:lvl2pPr marL="742950" lvl="1" indent="-285750" algn="l">
                        <a:defRPr sz="2400" kern="1200"/>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algn="l">
                        <a:spcBef>
                          <a:spcPct val="0"/>
                        </a:spcBef>
                        <a:spcAft>
                          <a:spcPct val="0"/>
                        </a:spcAft>
                        <a:buNone/>
                      </a:pPr>
                      <a:r>
                        <a:rPr lang="zh-CN" altLang="en-US" sz="1200" dirty="0">
                          <a:solidFill>
                            <a:srgbClr val="000000"/>
                          </a:solidFill>
                          <a:latin typeface="Arial" panose="020B0604020202020204" charset="-122"/>
                          <a:ea typeface="宋体" panose="02010600030101010101" pitchFamily="2" charset="-122"/>
                          <a:sym typeface="Arial" panose="020B0604020202020204" charset="-122"/>
                        </a:rPr>
                        <a:t>复选框</a:t>
                      </a:r>
                      <a:endParaRPr lang="zh-CN" altLang="en-US" sz="1200" dirty="0">
                        <a:solidFill>
                          <a:srgbClr val="000000"/>
                        </a:solidFill>
                        <a:latin typeface="Arial" panose="020B0604020202020204" charset="-122"/>
                        <a:ea typeface="宋体" panose="02010600030101010101" pitchFamily="2" charset="-122"/>
                        <a:sym typeface="Arial" panose="020B0604020202020204" charset="-122"/>
                      </a:endParaRPr>
                    </a:p>
                  </a:txBody>
                  <a:tcPr marL="51435" marR="51435" marT="0" marB="0"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D5F2FF">
                        <a:alpha val="100000"/>
                      </a:srgbClr>
                    </a:solidFill>
                  </a:tcPr>
                </a:tc>
              </a:tr>
              <a:tr h="183515">
                <a:tc vMerge="1">
                  <a:tcP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tcPr>
                </a:tc>
                <a:tc>
                  <a:txBody>
                    <a:bodyPr/>
                    <a:lstStyle>
                      <a:lvl1pPr marL="342900" lvl="0" indent="-342900" algn="l" defTabSz="914400" eaLnBrk="0" fontAlgn="base" latinLnBrk="0" hangingPunct="0">
                        <a:spcBef>
                          <a:spcPct val="20000"/>
                        </a:spcBef>
                        <a:spcAft>
                          <a:spcPct val="0"/>
                        </a:spcAft>
                        <a:buChar char="•"/>
                        <a:defRPr sz="2800" b="0" i="0" u="none" kern="1200" baseline="0">
                          <a:solidFill>
                            <a:schemeClr val="tx1"/>
                          </a:solidFill>
                          <a:latin typeface="Arial" panose="020B0604020202020204" charset="-122"/>
                          <a:ea typeface="宋体" panose="02010600030101010101" pitchFamily="2" charset="-122"/>
                        </a:defRPr>
                      </a:lvl1pPr>
                      <a:lvl2pPr marL="742950" lvl="1" indent="-285750" algn="l">
                        <a:defRPr sz="2400" kern="1200"/>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algn="l">
                        <a:spcBef>
                          <a:spcPct val="0"/>
                        </a:spcBef>
                        <a:spcAft>
                          <a:spcPct val="0"/>
                        </a:spcAft>
                        <a:buNone/>
                      </a:pPr>
                      <a:r>
                        <a:rPr lang="en-US" altLang="x-none" sz="1200" dirty="0">
                          <a:solidFill>
                            <a:srgbClr val="000000"/>
                          </a:solidFill>
                          <a:latin typeface="Arial" panose="020B0604020202020204" charset="-122"/>
                          <a:ea typeface="宋体" panose="02010600030101010101" pitchFamily="2" charset="-122"/>
                          <a:sym typeface="Arial" panose="020B0604020202020204" charset="-122"/>
                        </a:rPr>
                        <a:t>button</a:t>
                      </a:r>
                      <a:endParaRPr lang="en-US" altLang="x-none" sz="1200" dirty="0">
                        <a:solidFill>
                          <a:srgbClr val="000000"/>
                        </a:solidFill>
                        <a:latin typeface="Arial" panose="020B0604020202020204" charset="-122"/>
                        <a:ea typeface="宋体" panose="02010600030101010101" pitchFamily="2" charset="-122"/>
                        <a:sym typeface="Arial" panose="020B0604020202020204" charset="-122"/>
                      </a:endParaRPr>
                    </a:p>
                  </a:txBody>
                  <a:tcPr marL="51435" marR="51435" marT="0" marB="0"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D5F2FF">
                        <a:alpha val="100000"/>
                      </a:srgbClr>
                    </a:solidFill>
                  </a:tcPr>
                </a:tc>
                <a:tc>
                  <a:txBody>
                    <a:bodyPr/>
                    <a:lstStyle>
                      <a:lvl1pPr marL="342900" lvl="0" indent="-342900" algn="l" defTabSz="914400" eaLnBrk="0" fontAlgn="base" latinLnBrk="0" hangingPunct="0">
                        <a:spcBef>
                          <a:spcPct val="20000"/>
                        </a:spcBef>
                        <a:spcAft>
                          <a:spcPct val="0"/>
                        </a:spcAft>
                        <a:buChar char="•"/>
                        <a:defRPr sz="2800" b="0" i="0" u="none" kern="1200" baseline="0">
                          <a:solidFill>
                            <a:schemeClr val="tx1"/>
                          </a:solidFill>
                          <a:latin typeface="Arial" panose="020B0604020202020204" charset="-122"/>
                          <a:ea typeface="宋体" panose="02010600030101010101" pitchFamily="2" charset="-122"/>
                        </a:defRPr>
                      </a:lvl1pPr>
                      <a:lvl2pPr marL="742950" lvl="1" indent="-285750" algn="l">
                        <a:defRPr sz="2400" kern="1200"/>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algn="l">
                        <a:spcBef>
                          <a:spcPct val="0"/>
                        </a:spcBef>
                        <a:spcAft>
                          <a:spcPct val="0"/>
                        </a:spcAft>
                        <a:buNone/>
                      </a:pPr>
                      <a:r>
                        <a:rPr lang="zh-CN" altLang="en-US" sz="1200" dirty="0">
                          <a:solidFill>
                            <a:srgbClr val="000000"/>
                          </a:solidFill>
                          <a:latin typeface="Arial" panose="020B0604020202020204" charset="-122"/>
                          <a:ea typeface="宋体" panose="02010600030101010101" pitchFamily="2" charset="-122"/>
                          <a:sym typeface="Arial" panose="020B0604020202020204" charset="-122"/>
                        </a:rPr>
                        <a:t>普通按钮</a:t>
                      </a:r>
                      <a:endParaRPr lang="zh-CN" altLang="en-US" sz="1200" dirty="0">
                        <a:solidFill>
                          <a:srgbClr val="000000"/>
                        </a:solidFill>
                        <a:latin typeface="Arial" panose="020B0604020202020204" charset="-122"/>
                        <a:ea typeface="宋体" panose="02010600030101010101" pitchFamily="2" charset="-122"/>
                        <a:sym typeface="Arial" panose="020B0604020202020204" charset="-122"/>
                      </a:endParaRPr>
                    </a:p>
                  </a:txBody>
                  <a:tcPr marL="51435" marR="51435" marT="0" marB="0"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D5F2FF">
                        <a:alpha val="100000"/>
                      </a:srgbClr>
                    </a:solidFill>
                  </a:tcPr>
                </a:tc>
              </a:tr>
              <a:tr h="182880">
                <a:tc vMerge="1">
                  <a:tcP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tcPr>
                </a:tc>
                <a:tc>
                  <a:txBody>
                    <a:bodyPr/>
                    <a:lstStyle>
                      <a:lvl1pPr marL="342900" lvl="0" indent="-342900" algn="l" defTabSz="914400" eaLnBrk="0" fontAlgn="base" latinLnBrk="0" hangingPunct="0">
                        <a:spcBef>
                          <a:spcPct val="20000"/>
                        </a:spcBef>
                        <a:spcAft>
                          <a:spcPct val="0"/>
                        </a:spcAft>
                        <a:buChar char="•"/>
                        <a:defRPr sz="2800" b="0" i="0" u="none" kern="1200" baseline="0">
                          <a:solidFill>
                            <a:schemeClr val="tx1"/>
                          </a:solidFill>
                          <a:latin typeface="Arial" panose="020B0604020202020204" charset="-122"/>
                          <a:ea typeface="宋体" panose="02010600030101010101" pitchFamily="2" charset="-122"/>
                        </a:defRPr>
                      </a:lvl1pPr>
                      <a:lvl2pPr marL="742950" lvl="1" indent="-285750" algn="l">
                        <a:defRPr sz="2400" kern="1200"/>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algn="just">
                        <a:spcBef>
                          <a:spcPct val="0"/>
                        </a:spcBef>
                        <a:spcAft>
                          <a:spcPct val="0"/>
                        </a:spcAft>
                        <a:buNone/>
                      </a:pPr>
                      <a:r>
                        <a:rPr lang="en-US" altLang="x-none" sz="1200" dirty="0">
                          <a:solidFill>
                            <a:srgbClr val="000000"/>
                          </a:solidFill>
                          <a:latin typeface="Arial" panose="020B0604020202020204" charset="-122"/>
                          <a:ea typeface="宋体" panose="02010600030101010101" pitchFamily="2" charset="-122"/>
                          <a:sym typeface="Arial" panose="020B0604020202020204" charset="-122"/>
                        </a:rPr>
                        <a:t>submit</a:t>
                      </a:r>
                      <a:endParaRPr lang="en-US" altLang="x-none" sz="1200" dirty="0">
                        <a:solidFill>
                          <a:srgbClr val="000000"/>
                        </a:solidFill>
                        <a:latin typeface="Arial" panose="020B0604020202020204" charset="-122"/>
                        <a:ea typeface="宋体" panose="02010600030101010101" pitchFamily="2" charset="-122"/>
                        <a:sym typeface="Arial" panose="020B0604020202020204" charset="-122"/>
                      </a:endParaRPr>
                    </a:p>
                  </a:txBody>
                  <a:tcPr marL="51435" marR="51435" marT="0" marB="0"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D5F2FF">
                        <a:alpha val="100000"/>
                      </a:srgbClr>
                    </a:solidFill>
                  </a:tcPr>
                </a:tc>
                <a:tc>
                  <a:txBody>
                    <a:bodyPr/>
                    <a:lstStyle>
                      <a:lvl1pPr marL="342900" lvl="0" indent="-342900" algn="l" defTabSz="914400" eaLnBrk="0" fontAlgn="base" latinLnBrk="0" hangingPunct="0">
                        <a:spcBef>
                          <a:spcPct val="20000"/>
                        </a:spcBef>
                        <a:spcAft>
                          <a:spcPct val="0"/>
                        </a:spcAft>
                        <a:buChar char="•"/>
                        <a:defRPr sz="2800" b="0" i="0" u="none" kern="1200" baseline="0">
                          <a:solidFill>
                            <a:schemeClr val="tx1"/>
                          </a:solidFill>
                          <a:latin typeface="Arial" panose="020B0604020202020204" charset="-122"/>
                          <a:ea typeface="宋体" panose="02010600030101010101" pitchFamily="2" charset="-122"/>
                        </a:defRPr>
                      </a:lvl1pPr>
                      <a:lvl2pPr marL="742950" lvl="1" indent="-285750" algn="l">
                        <a:defRPr sz="2400" kern="1200"/>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algn="just">
                        <a:spcBef>
                          <a:spcPct val="0"/>
                        </a:spcBef>
                        <a:spcAft>
                          <a:spcPct val="0"/>
                        </a:spcAft>
                        <a:buNone/>
                      </a:pPr>
                      <a:r>
                        <a:rPr lang="zh-CN" altLang="en-US" sz="1200" dirty="0">
                          <a:solidFill>
                            <a:srgbClr val="000000"/>
                          </a:solidFill>
                          <a:latin typeface="Arial" panose="020B0604020202020204" charset="-122"/>
                          <a:ea typeface="宋体" panose="02010600030101010101" pitchFamily="2" charset="-122"/>
                          <a:sym typeface="Arial" panose="020B0604020202020204" charset="-122"/>
                        </a:rPr>
                        <a:t>提交按钮</a:t>
                      </a:r>
                      <a:endParaRPr lang="zh-CN" altLang="en-US" sz="1200" dirty="0">
                        <a:solidFill>
                          <a:srgbClr val="000000"/>
                        </a:solidFill>
                        <a:latin typeface="Arial" panose="020B0604020202020204" charset="-122"/>
                        <a:ea typeface="宋体" panose="02010600030101010101" pitchFamily="2" charset="-122"/>
                        <a:sym typeface="Arial" panose="020B0604020202020204" charset="-122"/>
                      </a:endParaRPr>
                    </a:p>
                  </a:txBody>
                  <a:tcPr marL="51435" marR="51435" marT="0" marB="0"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D5F2FF">
                        <a:alpha val="100000"/>
                      </a:srgbClr>
                    </a:solidFill>
                  </a:tcPr>
                </a:tc>
              </a:tr>
              <a:tr h="183515">
                <a:tc vMerge="1">
                  <a:tcP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tcPr>
                </a:tc>
                <a:tc>
                  <a:txBody>
                    <a:bodyPr/>
                    <a:lstStyle>
                      <a:lvl1pPr marL="342900" lvl="0" indent="-342900" algn="l" defTabSz="914400" eaLnBrk="0" fontAlgn="base" latinLnBrk="0" hangingPunct="0">
                        <a:spcBef>
                          <a:spcPct val="20000"/>
                        </a:spcBef>
                        <a:spcAft>
                          <a:spcPct val="0"/>
                        </a:spcAft>
                        <a:buChar char="•"/>
                        <a:defRPr sz="2800" b="0" i="0" u="none" kern="1200" baseline="0">
                          <a:solidFill>
                            <a:schemeClr val="tx1"/>
                          </a:solidFill>
                          <a:latin typeface="Arial" panose="020B0604020202020204" charset="-122"/>
                          <a:ea typeface="宋体" panose="02010600030101010101" pitchFamily="2" charset="-122"/>
                        </a:defRPr>
                      </a:lvl1pPr>
                      <a:lvl2pPr marL="742950" lvl="1" indent="-285750" algn="l">
                        <a:defRPr sz="2400" kern="1200"/>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algn="l">
                        <a:spcBef>
                          <a:spcPct val="0"/>
                        </a:spcBef>
                        <a:spcAft>
                          <a:spcPct val="0"/>
                        </a:spcAft>
                        <a:buNone/>
                      </a:pPr>
                      <a:r>
                        <a:rPr lang="en-US" altLang="x-none" sz="1200" dirty="0">
                          <a:solidFill>
                            <a:srgbClr val="000000"/>
                          </a:solidFill>
                          <a:latin typeface="Arial" panose="020B0604020202020204" charset="-122"/>
                          <a:ea typeface="宋体" panose="02010600030101010101" pitchFamily="2" charset="-122"/>
                          <a:sym typeface="Arial" panose="020B0604020202020204" charset="-122"/>
                        </a:rPr>
                        <a:t>reset</a:t>
                      </a:r>
                      <a:endParaRPr lang="en-US" altLang="x-none" sz="1200" dirty="0">
                        <a:solidFill>
                          <a:srgbClr val="000000"/>
                        </a:solidFill>
                        <a:latin typeface="Arial" panose="020B0604020202020204" charset="-122"/>
                        <a:ea typeface="宋体" panose="02010600030101010101" pitchFamily="2" charset="-122"/>
                        <a:sym typeface="Arial" panose="020B0604020202020204" charset="-122"/>
                      </a:endParaRPr>
                    </a:p>
                  </a:txBody>
                  <a:tcPr marL="51435" marR="51435" marT="0" marB="0"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D5F2FF">
                        <a:alpha val="100000"/>
                      </a:srgbClr>
                    </a:solidFill>
                  </a:tcPr>
                </a:tc>
                <a:tc>
                  <a:txBody>
                    <a:bodyPr/>
                    <a:lstStyle>
                      <a:lvl1pPr marL="342900" lvl="0" indent="-342900" algn="l" defTabSz="914400" eaLnBrk="0" fontAlgn="base" latinLnBrk="0" hangingPunct="0">
                        <a:spcBef>
                          <a:spcPct val="20000"/>
                        </a:spcBef>
                        <a:spcAft>
                          <a:spcPct val="0"/>
                        </a:spcAft>
                        <a:buChar char="•"/>
                        <a:defRPr sz="2800" b="0" i="0" u="none" kern="1200" baseline="0">
                          <a:solidFill>
                            <a:schemeClr val="tx1"/>
                          </a:solidFill>
                          <a:latin typeface="Arial" panose="020B0604020202020204" charset="-122"/>
                          <a:ea typeface="宋体" panose="02010600030101010101" pitchFamily="2" charset="-122"/>
                        </a:defRPr>
                      </a:lvl1pPr>
                      <a:lvl2pPr marL="742950" lvl="1" indent="-285750" algn="l">
                        <a:defRPr sz="2400" kern="1200"/>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algn="l">
                        <a:spcBef>
                          <a:spcPct val="0"/>
                        </a:spcBef>
                        <a:spcAft>
                          <a:spcPct val="0"/>
                        </a:spcAft>
                        <a:buNone/>
                      </a:pPr>
                      <a:r>
                        <a:rPr lang="zh-CN" altLang="en-US" sz="1200" dirty="0">
                          <a:solidFill>
                            <a:srgbClr val="000000"/>
                          </a:solidFill>
                          <a:latin typeface="Arial" panose="020B0604020202020204" charset="-122"/>
                          <a:ea typeface="宋体" panose="02010600030101010101" pitchFamily="2" charset="-122"/>
                          <a:sym typeface="Arial" panose="020B0604020202020204" charset="-122"/>
                        </a:rPr>
                        <a:t>重置按钮</a:t>
                      </a:r>
                      <a:endParaRPr lang="zh-CN" altLang="en-US" sz="1200" dirty="0">
                        <a:solidFill>
                          <a:srgbClr val="000000"/>
                        </a:solidFill>
                        <a:latin typeface="Arial" panose="020B0604020202020204" charset="-122"/>
                        <a:ea typeface="宋体" panose="02010600030101010101" pitchFamily="2" charset="-122"/>
                        <a:sym typeface="Arial" panose="020B0604020202020204" charset="-122"/>
                      </a:endParaRPr>
                    </a:p>
                  </a:txBody>
                  <a:tcPr marL="51435" marR="51435" marT="0" marB="0"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D5F2FF">
                        <a:alpha val="100000"/>
                      </a:srgbClr>
                    </a:solidFill>
                  </a:tcPr>
                </a:tc>
              </a:tr>
              <a:tr h="183515">
                <a:tc vMerge="1">
                  <a:tcP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B w="12700" cap="flat" cmpd="sng">
                      <a:solidFill>
                        <a:srgbClr val="FFFFFF"/>
                      </a:solidFill>
                      <a:prstDash val="solid"/>
                      <a:headEnd type="none" w="med" len="med"/>
                      <a:tailEnd type="none" w="med" len="med"/>
                    </a:lnB>
                  </a:tcPr>
                </a:tc>
                <a:tc>
                  <a:txBody>
                    <a:bodyPr/>
                    <a:lstStyle>
                      <a:lvl1pPr marL="342900" lvl="0" indent="-342900" algn="l" defTabSz="914400" eaLnBrk="0" fontAlgn="base" latinLnBrk="0" hangingPunct="0">
                        <a:spcBef>
                          <a:spcPct val="20000"/>
                        </a:spcBef>
                        <a:spcAft>
                          <a:spcPct val="0"/>
                        </a:spcAft>
                        <a:buChar char="•"/>
                        <a:defRPr sz="2800" b="0" i="0" u="none" kern="1200" baseline="0">
                          <a:solidFill>
                            <a:schemeClr val="tx1"/>
                          </a:solidFill>
                          <a:latin typeface="Arial" panose="020B0604020202020204" charset="-122"/>
                          <a:ea typeface="宋体" panose="02010600030101010101" pitchFamily="2" charset="-122"/>
                        </a:defRPr>
                      </a:lvl1pPr>
                      <a:lvl2pPr marL="742950" lvl="1" indent="-285750" algn="l">
                        <a:defRPr sz="2400" kern="1200"/>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algn="l">
                        <a:spcBef>
                          <a:spcPct val="0"/>
                        </a:spcBef>
                        <a:spcAft>
                          <a:spcPct val="0"/>
                        </a:spcAft>
                        <a:buNone/>
                      </a:pPr>
                      <a:r>
                        <a:rPr lang="en-US" altLang="x-none" sz="1200" dirty="0">
                          <a:solidFill>
                            <a:srgbClr val="000000"/>
                          </a:solidFill>
                          <a:latin typeface="Arial" panose="020B0604020202020204" charset="-122"/>
                          <a:ea typeface="宋体" panose="02010600030101010101" pitchFamily="2" charset="-122"/>
                          <a:sym typeface="Arial" panose="020B0604020202020204" charset="-122"/>
                        </a:rPr>
                        <a:t>file</a:t>
                      </a:r>
                      <a:endParaRPr lang="en-US" altLang="x-none" sz="1200" dirty="0">
                        <a:solidFill>
                          <a:srgbClr val="000000"/>
                        </a:solidFill>
                        <a:latin typeface="Arial" panose="020B0604020202020204" charset="-122"/>
                        <a:ea typeface="宋体" panose="02010600030101010101" pitchFamily="2" charset="-122"/>
                        <a:sym typeface="Arial" panose="020B0604020202020204" charset="-122"/>
                      </a:endParaRPr>
                    </a:p>
                  </a:txBody>
                  <a:tcPr marL="51435" marR="51435" marT="0" marB="0"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D5F2FF">
                        <a:alpha val="100000"/>
                      </a:srgbClr>
                    </a:solidFill>
                  </a:tcPr>
                </a:tc>
                <a:tc>
                  <a:txBody>
                    <a:bodyPr/>
                    <a:lstStyle>
                      <a:lvl1pPr marL="342900" lvl="0" indent="-342900" algn="l" defTabSz="914400" eaLnBrk="0" fontAlgn="base" latinLnBrk="0" hangingPunct="0">
                        <a:spcBef>
                          <a:spcPct val="20000"/>
                        </a:spcBef>
                        <a:spcAft>
                          <a:spcPct val="0"/>
                        </a:spcAft>
                        <a:buChar char="•"/>
                        <a:defRPr sz="2800" b="0" i="0" u="none" kern="1200" baseline="0">
                          <a:solidFill>
                            <a:schemeClr val="tx1"/>
                          </a:solidFill>
                          <a:latin typeface="Arial" panose="020B0604020202020204" charset="-122"/>
                          <a:ea typeface="宋体" panose="02010600030101010101" pitchFamily="2" charset="-122"/>
                        </a:defRPr>
                      </a:lvl1pPr>
                      <a:lvl2pPr marL="742950" lvl="1" indent="-285750" algn="l">
                        <a:defRPr sz="2400" kern="1200"/>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algn="l">
                        <a:spcBef>
                          <a:spcPct val="0"/>
                        </a:spcBef>
                        <a:spcAft>
                          <a:spcPct val="0"/>
                        </a:spcAft>
                        <a:buNone/>
                      </a:pPr>
                      <a:r>
                        <a:rPr lang="zh-CN" altLang="en-US" sz="1200" dirty="0">
                          <a:solidFill>
                            <a:srgbClr val="000000"/>
                          </a:solidFill>
                          <a:latin typeface="Arial" panose="020B0604020202020204" charset="-122"/>
                          <a:ea typeface="宋体" panose="02010600030101010101" pitchFamily="2" charset="-122"/>
                          <a:sym typeface="Arial" panose="020B0604020202020204" charset="-122"/>
                        </a:rPr>
                        <a:t>文件域</a:t>
                      </a:r>
                      <a:endParaRPr lang="zh-CN" altLang="en-US" sz="1200" dirty="0">
                        <a:solidFill>
                          <a:srgbClr val="000000"/>
                        </a:solidFill>
                        <a:latin typeface="Arial" panose="020B0604020202020204" charset="-122"/>
                        <a:ea typeface="宋体" panose="02010600030101010101" pitchFamily="2" charset="-122"/>
                        <a:sym typeface="Arial" panose="020B0604020202020204" charset="-122"/>
                      </a:endParaRPr>
                    </a:p>
                  </a:txBody>
                  <a:tcPr marL="51435" marR="51435" marT="0" marB="0"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D5F2FF">
                        <a:alpha val="100000"/>
                      </a:srgbClr>
                    </a:solidFill>
                  </a:tcPr>
                </a:tc>
              </a:tr>
              <a:tr h="182880">
                <a:tc>
                  <a:txBody>
                    <a:bodyPr/>
                    <a:lstStyle>
                      <a:lvl1pPr marL="342900" lvl="0" indent="-342900" algn="l" defTabSz="914400" eaLnBrk="0" fontAlgn="base" latinLnBrk="0" hangingPunct="0">
                        <a:spcBef>
                          <a:spcPct val="20000"/>
                        </a:spcBef>
                        <a:spcAft>
                          <a:spcPct val="0"/>
                        </a:spcAft>
                        <a:buChar char="•"/>
                        <a:defRPr sz="2800" b="0" i="0" u="none" kern="1200" baseline="0">
                          <a:solidFill>
                            <a:schemeClr val="tx1"/>
                          </a:solidFill>
                          <a:latin typeface="Arial" panose="020B0604020202020204" charset="-122"/>
                          <a:ea typeface="宋体" panose="02010600030101010101" pitchFamily="2" charset="-122"/>
                        </a:defRPr>
                      </a:lvl1pPr>
                      <a:lvl2pPr marL="742950" lvl="1" indent="-285750" algn="l">
                        <a:defRPr sz="2400" kern="1200"/>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algn="l">
                        <a:spcBef>
                          <a:spcPct val="0"/>
                        </a:spcBef>
                        <a:spcAft>
                          <a:spcPct val="0"/>
                        </a:spcAft>
                        <a:buNone/>
                      </a:pPr>
                      <a:r>
                        <a:rPr lang="en-US" altLang="x-none" sz="1200" dirty="0">
                          <a:solidFill>
                            <a:srgbClr val="000000"/>
                          </a:solidFill>
                          <a:latin typeface="Arial" panose="020B0604020202020204" charset="-122"/>
                          <a:ea typeface="宋体" panose="02010600030101010101" pitchFamily="2" charset="-122"/>
                          <a:sym typeface="Arial" panose="020B0604020202020204" charset="-122"/>
                        </a:rPr>
                        <a:t>name</a:t>
                      </a:r>
                      <a:endParaRPr lang="en-US" altLang="x-none" sz="1200" dirty="0">
                        <a:solidFill>
                          <a:srgbClr val="000000"/>
                        </a:solidFill>
                        <a:latin typeface="Arial" panose="020B0604020202020204" charset="-122"/>
                        <a:ea typeface="宋体" panose="02010600030101010101" pitchFamily="2" charset="-122"/>
                        <a:sym typeface="Arial" panose="020B0604020202020204" charset="-122"/>
                      </a:endParaRPr>
                    </a:p>
                  </a:txBody>
                  <a:tcPr marL="51435" marR="51435" marT="0" marB="0"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D5F2FF">
                        <a:alpha val="100000"/>
                      </a:srgbClr>
                    </a:solidFill>
                  </a:tcPr>
                </a:tc>
                <a:tc>
                  <a:txBody>
                    <a:bodyPr/>
                    <a:lstStyle>
                      <a:lvl1pPr marL="342900" lvl="0" indent="-342900" algn="l" defTabSz="914400" eaLnBrk="0" fontAlgn="base" latinLnBrk="0" hangingPunct="0">
                        <a:spcBef>
                          <a:spcPct val="20000"/>
                        </a:spcBef>
                        <a:spcAft>
                          <a:spcPct val="0"/>
                        </a:spcAft>
                        <a:buChar char="•"/>
                        <a:defRPr sz="2800" b="0" i="0" u="none" kern="1200" baseline="0">
                          <a:solidFill>
                            <a:schemeClr val="tx1"/>
                          </a:solidFill>
                          <a:latin typeface="Arial" panose="020B0604020202020204" charset="-122"/>
                          <a:ea typeface="宋体" panose="02010600030101010101" pitchFamily="2" charset="-122"/>
                        </a:defRPr>
                      </a:lvl1pPr>
                      <a:lvl2pPr marL="742950" lvl="1" indent="-285750" algn="l">
                        <a:defRPr sz="2400" kern="1200"/>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algn="l">
                        <a:spcBef>
                          <a:spcPct val="0"/>
                        </a:spcBef>
                        <a:spcAft>
                          <a:spcPct val="0"/>
                        </a:spcAft>
                        <a:buNone/>
                      </a:pPr>
                      <a:r>
                        <a:rPr lang="zh-CN" altLang="en-US" sz="1200" dirty="0">
                          <a:solidFill>
                            <a:srgbClr val="000000"/>
                          </a:solidFill>
                          <a:latin typeface="Arial" panose="020B0604020202020204" charset="-122"/>
                          <a:ea typeface="宋体" panose="02010600030101010101" pitchFamily="2" charset="-122"/>
                          <a:sym typeface="Arial" panose="020B0604020202020204" charset="-122"/>
                        </a:rPr>
                        <a:t>由用户自定义</a:t>
                      </a:r>
                      <a:endParaRPr lang="zh-CN" altLang="en-US" sz="1200" dirty="0">
                        <a:solidFill>
                          <a:srgbClr val="000000"/>
                        </a:solidFill>
                        <a:latin typeface="Arial" panose="020B0604020202020204" charset="-122"/>
                        <a:ea typeface="宋体" panose="02010600030101010101" pitchFamily="2" charset="-122"/>
                        <a:sym typeface="Arial" panose="020B0604020202020204" charset="-122"/>
                      </a:endParaRPr>
                    </a:p>
                  </a:txBody>
                  <a:tcPr marL="51435" marR="51435" marT="0" marB="0"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D5F2FF">
                        <a:alpha val="100000"/>
                      </a:srgbClr>
                    </a:solidFill>
                  </a:tcPr>
                </a:tc>
                <a:tc>
                  <a:txBody>
                    <a:bodyPr/>
                    <a:lstStyle>
                      <a:lvl1pPr marL="342900" lvl="0" indent="-342900" algn="l" defTabSz="914400" eaLnBrk="0" fontAlgn="base" latinLnBrk="0" hangingPunct="0">
                        <a:spcBef>
                          <a:spcPct val="20000"/>
                        </a:spcBef>
                        <a:spcAft>
                          <a:spcPct val="0"/>
                        </a:spcAft>
                        <a:buChar char="•"/>
                        <a:defRPr sz="2800" b="0" i="0" u="none" kern="1200" baseline="0">
                          <a:solidFill>
                            <a:schemeClr val="tx1"/>
                          </a:solidFill>
                          <a:latin typeface="Arial" panose="020B0604020202020204" charset="-122"/>
                          <a:ea typeface="宋体" panose="02010600030101010101" pitchFamily="2" charset="-122"/>
                        </a:defRPr>
                      </a:lvl1pPr>
                      <a:lvl2pPr marL="742950" lvl="1" indent="-285750" algn="l">
                        <a:defRPr sz="2400" kern="1200"/>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algn="l">
                        <a:spcBef>
                          <a:spcPct val="0"/>
                        </a:spcBef>
                        <a:spcAft>
                          <a:spcPct val="0"/>
                        </a:spcAft>
                        <a:buNone/>
                      </a:pPr>
                      <a:r>
                        <a:rPr lang="zh-CN" altLang="en-US" sz="1200" dirty="0">
                          <a:solidFill>
                            <a:srgbClr val="000000"/>
                          </a:solidFill>
                          <a:latin typeface="Arial" panose="020B0604020202020204" charset="-122"/>
                          <a:ea typeface="宋体" panose="02010600030101010101" pitchFamily="2" charset="-122"/>
                          <a:sym typeface="Arial" panose="020B0604020202020204" charset="-122"/>
                        </a:rPr>
                        <a:t>控件的名称</a:t>
                      </a:r>
                      <a:endParaRPr lang="zh-CN" altLang="en-US" sz="1200" dirty="0">
                        <a:solidFill>
                          <a:srgbClr val="000000"/>
                        </a:solidFill>
                        <a:latin typeface="Arial" panose="020B0604020202020204" charset="-122"/>
                        <a:ea typeface="宋体" panose="02010600030101010101" pitchFamily="2" charset="-122"/>
                        <a:sym typeface="Arial" panose="020B0604020202020204" charset="-122"/>
                      </a:endParaRPr>
                    </a:p>
                  </a:txBody>
                  <a:tcPr marL="51435" marR="51435" marT="0" marB="0"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D5F2FF">
                        <a:alpha val="100000"/>
                      </a:srgbClr>
                    </a:solidFill>
                  </a:tcPr>
                </a:tc>
              </a:tr>
              <a:tr h="183515">
                <a:tc>
                  <a:txBody>
                    <a:bodyPr/>
                    <a:lstStyle>
                      <a:lvl1pPr marL="342900" lvl="0" indent="-342900" algn="l" defTabSz="914400" eaLnBrk="0" fontAlgn="base" latinLnBrk="0" hangingPunct="0">
                        <a:spcBef>
                          <a:spcPct val="20000"/>
                        </a:spcBef>
                        <a:spcAft>
                          <a:spcPct val="0"/>
                        </a:spcAft>
                        <a:buChar char="•"/>
                        <a:defRPr sz="2800" b="0" i="0" u="none" kern="1200" baseline="0">
                          <a:solidFill>
                            <a:schemeClr val="tx1"/>
                          </a:solidFill>
                          <a:latin typeface="Arial" panose="020B0604020202020204" charset="-122"/>
                          <a:ea typeface="宋体" panose="02010600030101010101" pitchFamily="2" charset="-122"/>
                        </a:defRPr>
                      </a:lvl1pPr>
                      <a:lvl2pPr marL="742950" lvl="1" indent="-285750" algn="l">
                        <a:defRPr sz="2400" kern="1200"/>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algn="l">
                        <a:spcBef>
                          <a:spcPct val="0"/>
                        </a:spcBef>
                        <a:spcAft>
                          <a:spcPct val="0"/>
                        </a:spcAft>
                        <a:buNone/>
                      </a:pPr>
                      <a:r>
                        <a:rPr lang="en-US" altLang="x-none" sz="1200" dirty="0">
                          <a:solidFill>
                            <a:srgbClr val="FF0000"/>
                          </a:solidFill>
                          <a:latin typeface="Arial" panose="020B0604020202020204" charset="-122"/>
                          <a:ea typeface="宋体" panose="02010600030101010101" pitchFamily="2" charset="-122"/>
                          <a:sym typeface="Arial" panose="020B0604020202020204" charset="-122"/>
                        </a:rPr>
                        <a:t>checked</a:t>
                      </a:r>
                      <a:endParaRPr lang="en-US" altLang="x-none" sz="1200" dirty="0">
                        <a:solidFill>
                          <a:srgbClr val="FF0000"/>
                        </a:solidFill>
                        <a:latin typeface="Arial" panose="020B0604020202020204" charset="-122"/>
                        <a:ea typeface="宋体" panose="02010600030101010101" pitchFamily="2" charset="-122"/>
                        <a:sym typeface="Arial" panose="020B0604020202020204" charset="-122"/>
                      </a:endParaRPr>
                    </a:p>
                  </a:txBody>
                  <a:tcPr marL="51435" marR="51435" marT="0" marB="0"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D5F2FF">
                        <a:alpha val="100000"/>
                      </a:srgbClr>
                    </a:solidFill>
                  </a:tcPr>
                </a:tc>
                <a:tc>
                  <a:txBody>
                    <a:bodyPr/>
                    <a:lstStyle>
                      <a:lvl1pPr marL="342900" lvl="0" indent="-342900" algn="l" defTabSz="914400" eaLnBrk="0" fontAlgn="base" latinLnBrk="0" hangingPunct="0">
                        <a:spcBef>
                          <a:spcPct val="20000"/>
                        </a:spcBef>
                        <a:spcAft>
                          <a:spcPct val="0"/>
                        </a:spcAft>
                        <a:buChar char="•"/>
                        <a:defRPr sz="2800" b="0" i="0" u="none" kern="1200" baseline="0">
                          <a:solidFill>
                            <a:schemeClr val="tx1"/>
                          </a:solidFill>
                          <a:latin typeface="Arial" panose="020B0604020202020204" charset="-122"/>
                          <a:ea typeface="宋体" panose="02010600030101010101" pitchFamily="2" charset="-122"/>
                        </a:defRPr>
                      </a:lvl1pPr>
                      <a:lvl2pPr marL="742950" lvl="1" indent="-285750" algn="l">
                        <a:defRPr sz="2400" kern="1200"/>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algn="l">
                        <a:spcBef>
                          <a:spcPct val="0"/>
                        </a:spcBef>
                        <a:spcAft>
                          <a:spcPct val="0"/>
                        </a:spcAft>
                        <a:buNone/>
                      </a:pPr>
                      <a:r>
                        <a:rPr lang="en-US" altLang="x-none" sz="1200" dirty="0">
                          <a:solidFill>
                            <a:srgbClr val="FF0000"/>
                          </a:solidFill>
                          <a:latin typeface="Arial" panose="020B0604020202020204" charset="-122"/>
                          <a:ea typeface="宋体" panose="02010600030101010101" pitchFamily="2" charset="-122"/>
                          <a:sym typeface="Arial" panose="020B0604020202020204" charset="-122"/>
                        </a:rPr>
                        <a:t>checked</a:t>
                      </a:r>
                      <a:endParaRPr lang="en-US" altLang="x-none" sz="1200" dirty="0">
                        <a:solidFill>
                          <a:srgbClr val="FF0000"/>
                        </a:solidFill>
                        <a:latin typeface="Arial" panose="020B0604020202020204" charset="-122"/>
                        <a:ea typeface="宋体" panose="02010600030101010101" pitchFamily="2" charset="-122"/>
                        <a:sym typeface="Arial" panose="020B0604020202020204" charset="-122"/>
                      </a:endParaRPr>
                    </a:p>
                  </a:txBody>
                  <a:tcPr marL="51435" marR="51435" marT="0" marB="0"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D5F2FF">
                        <a:alpha val="100000"/>
                      </a:srgbClr>
                    </a:solidFill>
                  </a:tcPr>
                </a:tc>
                <a:tc>
                  <a:txBody>
                    <a:bodyPr/>
                    <a:lstStyle>
                      <a:lvl1pPr marL="342900" lvl="0" indent="-342900" algn="l" defTabSz="914400" eaLnBrk="0" fontAlgn="base" latinLnBrk="0" hangingPunct="0">
                        <a:spcBef>
                          <a:spcPct val="20000"/>
                        </a:spcBef>
                        <a:spcAft>
                          <a:spcPct val="0"/>
                        </a:spcAft>
                        <a:buChar char="•"/>
                        <a:defRPr sz="2800" b="0" i="0" u="none" kern="1200" baseline="0">
                          <a:solidFill>
                            <a:schemeClr val="tx1"/>
                          </a:solidFill>
                          <a:latin typeface="Arial" panose="020B0604020202020204" charset="-122"/>
                          <a:ea typeface="宋体" panose="02010600030101010101" pitchFamily="2" charset="-122"/>
                        </a:defRPr>
                      </a:lvl1pPr>
                      <a:lvl2pPr marL="742950" lvl="1" indent="-285750" algn="l">
                        <a:defRPr sz="2400" kern="1200"/>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algn="l">
                        <a:spcBef>
                          <a:spcPct val="0"/>
                        </a:spcBef>
                        <a:spcAft>
                          <a:spcPct val="0"/>
                        </a:spcAft>
                        <a:buNone/>
                      </a:pPr>
                      <a:r>
                        <a:rPr lang="zh-CN" altLang="en-US" sz="1200" dirty="0">
                          <a:solidFill>
                            <a:srgbClr val="FF0000"/>
                          </a:solidFill>
                          <a:latin typeface="Arial" panose="020B0604020202020204" charset="-122"/>
                          <a:ea typeface="宋体" panose="02010600030101010101" pitchFamily="2" charset="-122"/>
                          <a:sym typeface="Arial" panose="020B0604020202020204" charset="-122"/>
                        </a:rPr>
                        <a:t>定义选择控件默认被选中的项</a:t>
                      </a:r>
                      <a:endParaRPr lang="zh-CN" altLang="en-US" sz="1200" dirty="0">
                        <a:solidFill>
                          <a:srgbClr val="FF0000"/>
                        </a:solidFill>
                        <a:latin typeface="Arial" panose="020B0604020202020204" charset="-122"/>
                        <a:ea typeface="宋体" panose="02010600030101010101" pitchFamily="2" charset="-122"/>
                        <a:sym typeface="Arial" panose="020B0604020202020204" charset="-122"/>
                      </a:endParaRPr>
                    </a:p>
                  </a:txBody>
                  <a:tcPr marL="51435" marR="51435" marT="0" marB="0"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D5F2FF">
                        <a:alpha val="100000"/>
                      </a:srgbClr>
                    </a:solidFill>
                  </a:tcPr>
                </a:tc>
              </a:tr>
            </a:tbl>
          </a:graphicData>
        </a:graphic>
      </p:graphicFrame>
    </p:spTree>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4993" name="内容占位符 2"/>
          <p:cNvSpPr>
            <a:spLocks noGrp="1"/>
          </p:cNvSpPr>
          <p:nvPr>
            <p:ph/>
          </p:nvPr>
        </p:nvSpPr>
        <p:spPr>
          <a:xfrm>
            <a:off x="1485900" y="1657350"/>
            <a:ext cx="6172200" cy="3794522"/>
          </a:xfrm>
          <a:prstGeom prst="rect">
            <a:avLst/>
          </a:prstGeom>
          <a:solidFill>
            <a:srgbClr val="FFFFFF"/>
          </a:solidFill>
          <a:ln w="9525">
            <a:noFill/>
          </a:ln>
        </p:spPr>
        <p:txBody>
          <a:bodyPr anchor="t"/>
          <a:p>
            <a:pPr>
              <a:lnSpc>
                <a:spcPct val="150000"/>
              </a:lnSpc>
            </a:pPr>
            <a:r>
              <a:rPr lang="en-US" altLang="zh-CN" sz="1800" b="1" dirty="0">
                <a:solidFill>
                  <a:srgbClr val="009ED6"/>
                </a:solidFill>
              </a:rPr>
              <a:t>textarea</a:t>
            </a:r>
            <a:r>
              <a:rPr lang="zh-CN" altLang="en-US" sz="1800" b="1" dirty="0">
                <a:solidFill>
                  <a:srgbClr val="009ED6"/>
                </a:solidFill>
              </a:rPr>
              <a:t>控件</a:t>
            </a:r>
            <a:endParaRPr lang="en-US" altLang="zh-CN" sz="1800" b="1" dirty="0">
              <a:solidFill>
                <a:srgbClr val="009ED6"/>
              </a:solidFill>
            </a:endParaRPr>
          </a:p>
        </p:txBody>
      </p:sp>
      <p:sp>
        <p:nvSpPr>
          <p:cNvPr id="84994" name="内容占位符 2"/>
          <p:cNvSpPr/>
          <p:nvPr/>
        </p:nvSpPr>
        <p:spPr>
          <a:xfrm>
            <a:off x="1427560" y="2039541"/>
            <a:ext cx="6172200" cy="3794522"/>
          </a:xfrm>
          <a:prstGeom prst="rect">
            <a:avLst/>
          </a:prstGeom>
          <a:noFill/>
          <a:ln w="9525">
            <a:noFill/>
          </a:ln>
        </p:spPr>
        <p:txBody>
          <a:bodyPr anchor="t"/>
          <a:p>
            <a:pPr marL="742950" lvl="1" indent="-285750">
              <a:lnSpc>
                <a:spcPct val="150000"/>
              </a:lnSpc>
              <a:spcBef>
                <a:spcPct val="20000"/>
              </a:spcBef>
              <a:buChar char="–"/>
            </a:pPr>
            <a:endParaRPr lang="zh-CN" altLang="zh-CN" sz="1500" dirty="0">
              <a:latin typeface="Arial" panose="020B0604020202020204" pitchFamily="34" charset="0"/>
              <a:ea typeface="宋体" panose="02010600030101010101" pitchFamily="2" charset="-122"/>
            </a:endParaRPr>
          </a:p>
        </p:txBody>
      </p:sp>
      <p:sp>
        <p:nvSpPr>
          <p:cNvPr id="84995" name="Rectangle 2"/>
          <p:cNvSpPr/>
          <p:nvPr/>
        </p:nvSpPr>
        <p:spPr>
          <a:xfrm>
            <a:off x="1143000" y="707708"/>
            <a:ext cx="309880" cy="299085"/>
          </a:xfrm>
          <a:prstGeom prst="rect">
            <a:avLst/>
          </a:prstGeom>
          <a:noFill/>
          <a:ln w="9525">
            <a:noFill/>
          </a:ln>
        </p:spPr>
        <p:txBody>
          <a:bodyPr wrap="none" anchor="ctr">
            <a:spAutoFit/>
          </a:bodyPr>
          <a:p>
            <a:endParaRPr lang="zh-CN" altLang="zh-CN" sz="1350" dirty="0">
              <a:solidFill>
                <a:srgbClr val="000000"/>
              </a:solidFill>
              <a:latin typeface="Arial" panose="020B0604020202020204" pitchFamily="34" charset="0"/>
              <a:ea typeface="宋体" panose="02010600030101010101" pitchFamily="2" charset="-122"/>
              <a:sym typeface="Arial" panose="020B0604020202020204" pitchFamily="34" charset="0"/>
            </a:endParaRPr>
          </a:p>
        </p:txBody>
      </p:sp>
      <p:sp>
        <p:nvSpPr>
          <p:cNvPr id="84996" name="内容占位符 2"/>
          <p:cNvSpPr/>
          <p:nvPr/>
        </p:nvSpPr>
        <p:spPr>
          <a:xfrm>
            <a:off x="1407319" y="2153841"/>
            <a:ext cx="6172200" cy="3794522"/>
          </a:xfrm>
          <a:prstGeom prst="rect">
            <a:avLst/>
          </a:prstGeom>
          <a:noFill/>
          <a:ln w="9525">
            <a:noFill/>
          </a:ln>
        </p:spPr>
        <p:txBody>
          <a:bodyPr anchor="t"/>
          <a:p>
            <a:pPr marL="742950" lvl="1" indent="-285750">
              <a:lnSpc>
                <a:spcPct val="150000"/>
              </a:lnSpc>
              <a:spcBef>
                <a:spcPct val="20000"/>
              </a:spcBef>
              <a:buChar char="–"/>
            </a:pPr>
            <a:r>
              <a:rPr lang="zh-CN" altLang="en-US" sz="1500" dirty="0">
                <a:latin typeface="Arial" panose="020B0604020202020204" pitchFamily="34" charset="0"/>
                <a:ea typeface="宋体" panose="02010600030101010101" pitchFamily="2" charset="-122"/>
              </a:rPr>
              <a:t>如果需要输入大量的信息，就需要用到</a:t>
            </a:r>
            <a:r>
              <a:rPr lang="en-US" altLang="zh-CN" sz="1500" dirty="0">
                <a:latin typeface="Arial" panose="020B0604020202020204" pitchFamily="34" charset="0"/>
                <a:ea typeface="宋体" panose="02010600030101010101" pitchFamily="2" charset="-122"/>
              </a:rPr>
              <a:t>&lt;textarea&gt;&lt;/textarea&gt;</a:t>
            </a:r>
            <a:r>
              <a:rPr lang="zh-CN" altLang="en-US" sz="1500" dirty="0">
                <a:latin typeface="Arial" panose="020B0604020202020204" pitchFamily="34" charset="0"/>
                <a:ea typeface="宋体" panose="02010600030101010101" pitchFamily="2" charset="-122"/>
              </a:rPr>
              <a:t>标记。通过</a:t>
            </a:r>
            <a:r>
              <a:rPr lang="en-US" altLang="zh-CN" sz="1500" dirty="0">
                <a:latin typeface="Arial" panose="020B0604020202020204" pitchFamily="34" charset="0"/>
                <a:ea typeface="宋体" panose="02010600030101010101" pitchFamily="2" charset="-122"/>
              </a:rPr>
              <a:t>textarea</a:t>
            </a:r>
            <a:r>
              <a:rPr lang="zh-CN" altLang="en-US" sz="1500" dirty="0">
                <a:latin typeface="Arial" panose="020B0604020202020204" pitchFamily="34" charset="0"/>
                <a:ea typeface="宋体" panose="02010600030101010101" pitchFamily="2" charset="-122"/>
              </a:rPr>
              <a:t>控件可以轻松地创建多行文本输入框，其基本语法格式如下：</a:t>
            </a:r>
            <a:endParaRPr lang="en-US" altLang="zh-CN" sz="1500" dirty="0">
              <a:latin typeface="Arial" panose="020B0604020202020204" pitchFamily="34" charset="0"/>
              <a:ea typeface="宋体" panose="02010600030101010101" pitchFamily="2" charset="-122"/>
            </a:endParaRPr>
          </a:p>
        </p:txBody>
      </p:sp>
      <p:sp>
        <p:nvSpPr>
          <p:cNvPr id="84997" name="标题 1"/>
          <p:cNvSpPr/>
          <p:nvPr/>
        </p:nvSpPr>
        <p:spPr>
          <a:xfrm>
            <a:off x="2026444" y="3338513"/>
            <a:ext cx="5553075" cy="717947"/>
          </a:xfrm>
          <a:prstGeom prst="rect">
            <a:avLst/>
          </a:prstGeom>
          <a:solidFill>
            <a:srgbClr val="D5F4FF"/>
          </a:solidFill>
          <a:ln w="9525">
            <a:noFill/>
          </a:ln>
        </p:spPr>
        <p:txBody>
          <a:bodyPr anchor="t"/>
          <a:p>
            <a:r>
              <a:rPr lang="en-US" altLang="zh-CN" sz="1350" dirty="0">
                <a:latin typeface="Arial" panose="020B0604020202020204" pitchFamily="34" charset="0"/>
                <a:ea typeface="宋体" panose="02010600030101010101" pitchFamily="2" charset="-122"/>
                <a:sym typeface="Arial" panose="020B0604020202020204" pitchFamily="34" charset="0"/>
              </a:rPr>
              <a:t>&lt;textarea&gt;</a:t>
            </a:r>
            <a:endParaRPr lang="zh-CN" altLang="en-US" sz="1350" dirty="0">
              <a:latin typeface="Arial" panose="020B0604020202020204" pitchFamily="34" charset="0"/>
              <a:ea typeface="宋体" panose="02010600030101010101" pitchFamily="2" charset="-122"/>
              <a:sym typeface="Arial" panose="020B0604020202020204" pitchFamily="34" charset="0"/>
            </a:endParaRPr>
          </a:p>
          <a:p>
            <a:r>
              <a:rPr lang="en-US" altLang="zh-CN" sz="1350" dirty="0">
                <a:latin typeface="Arial" panose="020B0604020202020204" pitchFamily="34" charset="0"/>
                <a:ea typeface="宋体" panose="02010600030101010101" pitchFamily="2" charset="-122"/>
                <a:sym typeface="Arial" panose="020B0604020202020204" pitchFamily="34" charset="0"/>
              </a:rPr>
              <a:t>       </a:t>
            </a:r>
            <a:r>
              <a:rPr lang="zh-CN" altLang="en-US" sz="1350" dirty="0">
                <a:latin typeface="Arial" panose="020B0604020202020204" pitchFamily="34" charset="0"/>
                <a:ea typeface="宋体" panose="02010600030101010101" pitchFamily="2" charset="-122"/>
                <a:sym typeface="Arial" panose="020B0604020202020204" pitchFamily="34" charset="0"/>
              </a:rPr>
              <a:t>文本内容</a:t>
            </a:r>
            <a:endParaRPr lang="zh-CN" altLang="en-US" sz="1350" dirty="0">
              <a:latin typeface="Arial" panose="020B0604020202020204" pitchFamily="34" charset="0"/>
              <a:ea typeface="宋体" panose="02010600030101010101" pitchFamily="2" charset="-122"/>
              <a:sym typeface="Arial" panose="020B0604020202020204" pitchFamily="34" charset="0"/>
            </a:endParaRPr>
          </a:p>
          <a:p>
            <a:r>
              <a:rPr lang="en-US" altLang="zh-CN" sz="1350" dirty="0">
                <a:latin typeface="Arial" panose="020B0604020202020204" pitchFamily="34" charset="0"/>
                <a:ea typeface="宋体" panose="02010600030101010101" pitchFamily="2" charset="-122"/>
                <a:sym typeface="Arial" panose="020B0604020202020204" pitchFamily="34" charset="0"/>
              </a:rPr>
              <a:t>&lt;/textarea&gt;</a:t>
            </a:r>
            <a:endParaRPr lang="zh-CN" altLang="en-US" sz="1350" dirty="0">
              <a:latin typeface="Arial" panose="020B0604020202020204" pitchFamily="34" charset="0"/>
              <a:ea typeface="宋体" panose="02010600030101010101" pitchFamily="2" charset="-122"/>
            </a:endParaRPr>
          </a:p>
        </p:txBody>
      </p:sp>
    </p:spTree>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6017" name="内容占位符 2"/>
          <p:cNvSpPr>
            <a:spLocks noGrp="1"/>
          </p:cNvSpPr>
          <p:nvPr>
            <p:ph/>
          </p:nvPr>
        </p:nvSpPr>
        <p:spPr>
          <a:xfrm>
            <a:off x="1485900" y="1657350"/>
            <a:ext cx="6172200" cy="3794522"/>
          </a:xfrm>
          <a:prstGeom prst="rect">
            <a:avLst/>
          </a:prstGeom>
          <a:solidFill>
            <a:srgbClr val="FFFFFF"/>
          </a:solidFill>
          <a:ln w="9525">
            <a:noFill/>
          </a:ln>
        </p:spPr>
        <p:txBody>
          <a:bodyPr anchor="t"/>
          <a:p>
            <a:pPr>
              <a:lnSpc>
                <a:spcPct val="150000"/>
              </a:lnSpc>
            </a:pPr>
            <a:r>
              <a:rPr lang="en-US" altLang="zh-CN" sz="1800" b="1" dirty="0">
                <a:solidFill>
                  <a:srgbClr val="009ED6"/>
                </a:solidFill>
              </a:rPr>
              <a:t>select</a:t>
            </a:r>
            <a:r>
              <a:rPr lang="zh-CN" altLang="en-US" sz="1800" b="1" dirty="0">
                <a:solidFill>
                  <a:srgbClr val="009ED6"/>
                </a:solidFill>
              </a:rPr>
              <a:t>控件</a:t>
            </a:r>
            <a:endParaRPr lang="en-US" altLang="zh-CN" sz="1800" b="1" dirty="0">
              <a:solidFill>
                <a:srgbClr val="009ED6"/>
              </a:solidFill>
            </a:endParaRPr>
          </a:p>
        </p:txBody>
      </p:sp>
      <p:sp>
        <p:nvSpPr>
          <p:cNvPr id="86018" name="内容占位符 2"/>
          <p:cNvSpPr/>
          <p:nvPr/>
        </p:nvSpPr>
        <p:spPr>
          <a:xfrm>
            <a:off x="1427560" y="2039541"/>
            <a:ext cx="6172200" cy="3794522"/>
          </a:xfrm>
          <a:prstGeom prst="rect">
            <a:avLst/>
          </a:prstGeom>
          <a:noFill/>
          <a:ln w="9525">
            <a:noFill/>
          </a:ln>
        </p:spPr>
        <p:txBody>
          <a:bodyPr anchor="t"/>
          <a:p>
            <a:pPr marL="742950" lvl="1" indent="-285750">
              <a:lnSpc>
                <a:spcPct val="150000"/>
              </a:lnSpc>
              <a:spcBef>
                <a:spcPct val="20000"/>
              </a:spcBef>
              <a:buChar char="–"/>
            </a:pPr>
            <a:endParaRPr lang="zh-CN" altLang="zh-CN" sz="1500" dirty="0">
              <a:latin typeface="Arial" panose="020B0604020202020204" pitchFamily="34" charset="0"/>
              <a:ea typeface="宋体" panose="02010600030101010101" pitchFamily="2" charset="-122"/>
            </a:endParaRPr>
          </a:p>
        </p:txBody>
      </p:sp>
      <p:sp>
        <p:nvSpPr>
          <p:cNvPr id="86019" name="Rectangle 2"/>
          <p:cNvSpPr/>
          <p:nvPr/>
        </p:nvSpPr>
        <p:spPr>
          <a:xfrm>
            <a:off x="1143000" y="707708"/>
            <a:ext cx="309880" cy="299085"/>
          </a:xfrm>
          <a:prstGeom prst="rect">
            <a:avLst/>
          </a:prstGeom>
          <a:noFill/>
          <a:ln w="9525">
            <a:noFill/>
          </a:ln>
        </p:spPr>
        <p:txBody>
          <a:bodyPr wrap="none" anchor="ctr">
            <a:spAutoFit/>
          </a:bodyPr>
          <a:p>
            <a:endParaRPr lang="zh-CN" altLang="zh-CN" sz="1350" dirty="0">
              <a:solidFill>
                <a:srgbClr val="000000"/>
              </a:solidFill>
              <a:latin typeface="Arial" panose="020B0604020202020204" pitchFamily="34" charset="0"/>
              <a:ea typeface="宋体" panose="02010600030101010101" pitchFamily="2" charset="-122"/>
              <a:sym typeface="Arial" panose="020B0604020202020204" pitchFamily="34" charset="0"/>
            </a:endParaRPr>
          </a:p>
        </p:txBody>
      </p:sp>
      <p:sp>
        <p:nvSpPr>
          <p:cNvPr id="86020" name="内容占位符 2"/>
          <p:cNvSpPr/>
          <p:nvPr/>
        </p:nvSpPr>
        <p:spPr>
          <a:xfrm>
            <a:off x="1407319" y="2137172"/>
            <a:ext cx="6172200" cy="3794522"/>
          </a:xfrm>
          <a:prstGeom prst="rect">
            <a:avLst/>
          </a:prstGeom>
          <a:noFill/>
          <a:ln w="9525">
            <a:noFill/>
          </a:ln>
        </p:spPr>
        <p:txBody>
          <a:bodyPr anchor="t"/>
          <a:p>
            <a:pPr marL="742950" lvl="1" indent="-285750">
              <a:lnSpc>
                <a:spcPct val="150000"/>
              </a:lnSpc>
              <a:spcBef>
                <a:spcPct val="20000"/>
              </a:spcBef>
              <a:buChar char="–"/>
            </a:pPr>
            <a:r>
              <a:rPr lang="zh-CN" altLang="en-US" sz="1500" dirty="0">
                <a:latin typeface="Arial" panose="020B0604020202020204" pitchFamily="34" charset="0"/>
                <a:ea typeface="宋体" panose="02010600030101010101" pitchFamily="2" charset="-122"/>
              </a:rPr>
              <a:t>下图为一个下拉菜单，当点击下拉符号“</a:t>
            </a:r>
            <a:r>
              <a:rPr lang="en-US" altLang="zh-CN" sz="1500" dirty="0">
                <a:latin typeface="Arial" panose="020B0604020202020204" pitchFamily="34" charset="0"/>
                <a:ea typeface="宋体" panose="02010600030101010101" pitchFamily="2" charset="-122"/>
              </a:rPr>
              <a:t> </a:t>
            </a:r>
            <a:r>
              <a:rPr lang="zh-CN" altLang="en-US" sz="1500" dirty="0">
                <a:latin typeface="Arial" panose="020B0604020202020204" pitchFamily="34" charset="0"/>
                <a:ea typeface="宋体" panose="02010600030101010101" pitchFamily="2" charset="-122"/>
              </a:rPr>
              <a:t>”时，会出现一个选择列表。在</a:t>
            </a:r>
            <a:r>
              <a:rPr lang="en-US" altLang="zh-CN" sz="1500" dirty="0">
                <a:latin typeface="Arial" panose="020B0604020202020204" pitchFamily="34" charset="0"/>
                <a:ea typeface="宋体" panose="02010600030101010101" pitchFamily="2" charset="-122"/>
              </a:rPr>
              <a:t>HTML</a:t>
            </a:r>
            <a:r>
              <a:rPr lang="zh-CN" altLang="en-US" sz="1500" dirty="0">
                <a:latin typeface="Arial" panose="020B0604020202020204" pitchFamily="34" charset="0"/>
                <a:ea typeface="宋体" panose="02010600030101010101" pitchFamily="2" charset="-122"/>
              </a:rPr>
              <a:t>中，要想制作如下图所示的下拉菜单，就需要使用</a:t>
            </a:r>
            <a:r>
              <a:rPr lang="en-US" altLang="zh-CN" sz="1500" dirty="0">
                <a:latin typeface="Arial" panose="020B0604020202020204" pitchFamily="34" charset="0"/>
                <a:ea typeface="宋体" panose="02010600030101010101" pitchFamily="2" charset="-122"/>
              </a:rPr>
              <a:t>select</a:t>
            </a:r>
            <a:r>
              <a:rPr lang="zh-CN" altLang="en-US" sz="1500" dirty="0">
                <a:latin typeface="Arial" panose="020B0604020202020204" pitchFamily="34" charset="0"/>
                <a:ea typeface="宋体" panose="02010600030101010101" pitchFamily="2" charset="-122"/>
              </a:rPr>
              <a:t>控件。</a:t>
            </a:r>
            <a:endParaRPr lang="en-US" altLang="zh-CN" sz="1500" dirty="0">
              <a:latin typeface="Arial" panose="020B0604020202020204" pitchFamily="34" charset="0"/>
              <a:ea typeface="宋体" panose="02010600030101010101" pitchFamily="2" charset="-122"/>
            </a:endParaRPr>
          </a:p>
        </p:txBody>
      </p:sp>
      <p:pic>
        <p:nvPicPr>
          <p:cNvPr id="86021" name="Picture 10" descr="select1"/>
          <p:cNvPicPr>
            <a:picLocks noChangeAspect="1"/>
          </p:cNvPicPr>
          <p:nvPr/>
        </p:nvPicPr>
        <p:blipFill>
          <a:blip r:embed="rId1"/>
          <a:stretch>
            <a:fillRect/>
          </a:stretch>
        </p:blipFill>
        <p:spPr>
          <a:xfrm>
            <a:off x="3175397" y="3540919"/>
            <a:ext cx="1223963" cy="1495425"/>
          </a:xfrm>
          <a:prstGeom prst="rect">
            <a:avLst/>
          </a:prstGeom>
          <a:noFill/>
          <a:ln w="9525">
            <a:noFill/>
          </a:ln>
        </p:spPr>
      </p:pic>
      <p:pic>
        <p:nvPicPr>
          <p:cNvPr id="86022" name="Picture 11" descr="select2"/>
          <p:cNvPicPr>
            <a:picLocks noChangeAspect="1"/>
          </p:cNvPicPr>
          <p:nvPr/>
        </p:nvPicPr>
        <p:blipFill>
          <a:blip r:embed="rId2"/>
          <a:stretch>
            <a:fillRect/>
          </a:stretch>
        </p:blipFill>
        <p:spPr>
          <a:xfrm>
            <a:off x="4758929" y="3540919"/>
            <a:ext cx="1226344" cy="1495425"/>
          </a:xfrm>
          <a:prstGeom prst="rect">
            <a:avLst/>
          </a:prstGeom>
          <a:noFill/>
          <a:ln w="9525">
            <a:noFill/>
          </a:ln>
        </p:spPr>
      </p:pic>
    </p:spTree>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7041" name="内容占位符 2"/>
          <p:cNvSpPr>
            <a:spLocks noGrp="1"/>
          </p:cNvSpPr>
          <p:nvPr>
            <p:ph/>
          </p:nvPr>
        </p:nvSpPr>
        <p:spPr>
          <a:xfrm>
            <a:off x="1485900" y="1657350"/>
            <a:ext cx="6172200" cy="3794522"/>
          </a:xfrm>
          <a:prstGeom prst="rect">
            <a:avLst/>
          </a:prstGeom>
          <a:solidFill>
            <a:srgbClr val="FFFFFF"/>
          </a:solidFill>
          <a:ln w="9525">
            <a:noFill/>
          </a:ln>
        </p:spPr>
        <p:txBody>
          <a:bodyPr anchor="t"/>
          <a:p>
            <a:pPr>
              <a:lnSpc>
                <a:spcPct val="150000"/>
              </a:lnSpc>
            </a:pPr>
            <a:r>
              <a:rPr lang="en-US" altLang="zh-CN" sz="1800" b="1" dirty="0">
                <a:solidFill>
                  <a:srgbClr val="009ED6"/>
                </a:solidFill>
              </a:rPr>
              <a:t>select</a:t>
            </a:r>
            <a:r>
              <a:rPr lang="zh-CN" altLang="en-US" sz="1800" b="1" dirty="0">
                <a:solidFill>
                  <a:srgbClr val="009ED6"/>
                </a:solidFill>
              </a:rPr>
              <a:t>控件</a:t>
            </a:r>
            <a:endParaRPr lang="en-US" altLang="zh-CN" sz="1800" b="1" dirty="0">
              <a:solidFill>
                <a:srgbClr val="009ED6"/>
              </a:solidFill>
            </a:endParaRPr>
          </a:p>
        </p:txBody>
      </p:sp>
      <p:sp>
        <p:nvSpPr>
          <p:cNvPr id="87042" name="内容占位符 2"/>
          <p:cNvSpPr/>
          <p:nvPr/>
        </p:nvSpPr>
        <p:spPr>
          <a:xfrm>
            <a:off x="1427560" y="2039541"/>
            <a:ext cx="6172200" cy="3794522"/>
          </a:xfrm>
          <a:prstGeom prst="rect">
            <a:avLst/>
          </a:prstGeom>
          <a:noFill/>
          <a:ln w="9525">
            <a:noFill/>
          </a:ln>
        </p:spPr>
        <p:txBody>
          <a:bodyPr anchor="t"/>
          <a:p>
            <a:pPr marL="742950" lvl="1" indent="-285750">
              <a:lnSpc>
                <a:spcPct val="150000"/>
              </a:lnSpc>
              <a:spcBef>
                <a:spcPct val="20000"/>
              </a:spcBef>
              <a:buChar char="–"/>
            </a:pPr>
            <a:endParaRPr lang="zh-CN" altLang="zh-CN" sz="1500" dirty="0">
              <a:latin typeface="Arial" panose="020B0604020202020204" pitchFamily="34" charset="0"/>
              <a:ea typeface="宋体" panose="02010600030101010101" pitchFamily="2" charset="-122"/>
            </a:endParaRPr>
          </a:p>
        </p:txBody>
      </p:sp>
      <p:sp>
        <p:nvSpPr>
          <p:cNvPr id="87043" name="Rectangle 2"/>
          <p:cNvSpPr/>
          <p:nvPr/>
        </p:nvSpPr>
        <p:spPr>
          <a:xfrm>
            <a:off x="1143000" y="707708"/>
            <a:ext cx="309880" cy="299085"/>
          </a:xfrm>
          <a:prstGeom prst="rect">
            <a:avLst/>
          </a:prstGeom>
          <a:noFill/>
          <a:ln w="9525">
            <a:noFill/>
          </a:ln>
        </p:spPr>
        <p:txBody>
          <a:bodyPr wrap="none" anchor="ctr">
            <a:spAutoFit/>
          </a:bodyPr>
          <a:p>
            <a:endParaRPr lang="zh-CN" altLang="zh-CN" sz="1350" dirty="0">
              <a:solidFill>
                <a:srgbClr val="000000"/>
              </a:solidFill>
              <a:latin typeface="Arial" panose="020B0604020202020204" pitchFamily="34" charset="0"/>
              <a:ea typeface="宋体" panose="02010600030101010101" pitchFamily="2" charset="-122"/>
              <a:sym typeface="Arial" panose="020B0604020202020204" pitchFamily="34" charset="0"/>
            </a:endParaRPr>
          </a:p>
        </p:txBody>
      </p:sp>
      <p:sp>
        <p:nvSpPr>
          <p:cNvPr id="87044" name="内容占位符 2"/>
          <p:cNvSpPr/>
          <p:nvPr/>
        </p:nvSpPr>
        <p:spPr>
          <a:xfrm>
            <a:off x="1407319" y="2137172"/>
            <a:ext cx="6172200" cy="3794522"/>
          </a:xfrm>
          <a:prstGeom prst="rect">
            <a:avLst/>
          </a:prstGeom>
          <a:noFill/>
          <a:ln w="9525">
            <a:noFill/>
          </a:ln>
        </p:spPr>
        <p:txBody>
          <a:bodyPr anchor="t"/>
          <a:p>
            <a:pPr marL="742950" lvl="1" indent="-285750">
              <a:lnSpc>
                <a:spcPct val="150000"/>
              </a:lnSpc>
              <a:spcBef>
                <a:spcPct val="20000"/>
              </a:spcBef>
              <a:buChar char="–"/>
            </a:pPr>
            <a:r>
              <a:rPr lang="zh-CN" altLang="en-US" sz="1500" dirty="0">
                <a:latin typeface="Arial" panose="020B0604020202020204" pitchFamily="34" charset="0"/>
                <a:ea typeface="宋体" panose="02010600030101010101" pitchFamily="2" charset="-122"/>
              </a:rPr>
              <a:t>使用</a:t>
            </a:r>
            <a:r>
              <a:rPr lang="en-US" altLang="zh-CN" sz="1500" dirty="0">
                <a:latin typeface="Arial" panose="020B0604020202020204" pitchFamily="34" charset="0"/>
                <a:ea typeface="宋体" panose="02010600030101010101" pitchFamily="2" charset="-122"/>
              </a:rPr>
              <a:t>select</a:t>
            </a:r>
            <a:r>
              <a:rPr lang="zh-CN" altLang="en-US" sz="1500" dirty="0">
                <a:latin typeface="Arial" panose="020B0604020202020204" pitchFamily="34" charset="0"/>
                <a:ea typeface="宋体" panose="02010600030101010101" pitchFamily="2" charset="-122"/>
              </a:rPr>
              <a:t>控件定义下拉菜单的基本语法格式如下：</a:t>
            </a:r>
            <a:endParaRPr lang="en-US" altLang="zh-CN" sz="1500" dirty="0">
              <a:latin typeface="Arial" panose="020B0604020202020204" pitchFamily="34" charset="0"/>
              <a:ea typeface="宋体" panose="02010600030101010101" pitchFamily="2" charset="-122"/>
            </a:endParaRPr>
          </a:p>
          <a:p>
            <a:pPr marL="742950" lvl="1" indent="-285750">
              <a:lnSpc>
                <a:spcPct val="150000"/>
              </a:lnSpc>
              <a:spcBef>
                <a:spcPct val="20000"/>
              </a:spcBef>
              <a:buChar char="–"/>
            </a:pPr>
            <a:endParaRPr lang="zh-CN" altLang="en-US" sz="1500" dirty="0">
              <a:latin typeface="Arial" panose="020B0604020202020204" pitchFamily="34" charset="0"/>
              <a:ea typeface="宋体" panose="02010600030101010101" pitchFamily="2" charset="-122"/>
            </a:endParaRPr>
          </a:p>
          <a:p>
            <a:pPr marL="742950" lvl="1" indent="-285750">
              <a:lnSpc>
                <a:spcPct val="150000"/>
              </a:lnSpc>
              <a:spcBef>
                <a:spcPct val="20000"/>
              </a:spcBef>
              <a:buChar char="–"/>
            </a:pPr>
            <a:endParaRPr lang="zh-CN" altLang="en-US" sz="1500" dirty="0">
              <a:latin typeface="Arial" panose="020B0604020202020204" pitchFamily="34" charset="0"/>
              <a:ea typeface="宋体" panose="02010600030101010101" pitchFamily="2" charset="-122"/>
            </a:endParaRPr>
          </a:p>
          <a:p>
            <a:pPr marL="742950" lvl="1" indent="-285750">
              <a:lnSpc>
                <a:spcPct val="150000"/>
              </a:lnSpc>
              <a:spcBef>
                <a:spcPct val="20000"/>
              </a:spcBef>
              <a:buChar char="–"/>
            </a:pPr>
            <a:endParaRPr lang="zh-CN" altLang="en-US" sz="1500" dirty="0">
              <a:latin typeface="Arial" panose="020B0604020202020204" pitchFamily="34" charset="0"/>
              <a:ea typeface="宋体" panose="02010600030101010101" pitchFamily="2" charset="-122"/>
            </a:endParaRPr>
          </a:p>
          <a:p>
            <a:pPr marL="742950" lvl="1" indent="-285750">
              <a:lnSpc>
                <a:spcPct val="150000"/>
              </a:lnSpc>
              <a:spcBef>
                <a:spcPct val="20000"/>
              </a:spcBef>
              <a:buChar char="–"/>
            </a:pPr>
            <a:endParaRPr lang="zh-CN" altLang="en-US" sz="1500" dirty="0">
              <a:latin typeface="Arial" panose="020B0604020202020204" pitchFamily="34" charset="0"/>
              <a:ea typeface="宋体" panose="02010600030101010101" pitchFamily="2" charset="-122"/>
            </a:endParaRPr>
          </a:p>
          <a:p>
            <a:pPr marL="742950" lvl="1" indent="-285750">
              <a:lnSpc>
                <a:spcPct val="150000"/>
              </a:lnSpc>
              <a:spcBef>
                <a:spcPct val="20000"/>
              </a:spcBef>
              <a:buChar char="–"/>
            </a:pPr>
            <a:endParaRPr lang="zh-CN" altLang="en-US" sz="1500" dirty="0">
              <a:latin typeface="Arial" panose="020B0604020202020204" pitchFamily="34" charset="0"/>
              <a:ea typeface="宋体" panose="02010600030101010101" pitchFamily="2" charset="-122"/>
            </a:endParaRPr>
          </a:p>
          <a:p>
            <a:pPr marL="742950" lvl="1" indent="-285750">
              <a:lnSpc>
                <a:spcPct val="150000"/>
              </a:lnSpc>
              <a:spcBef>
                <a:spcPct val="20000"/>
              </a:spcBef>
              <a:buChar char="–"/>
            </a:pPr>
            <a:r>
              <a:rPr lang="zh-CN" altLang="en-US" sz="1500" dirty="0">
                <a:latin typeface="Arial" panose="020B0604020202020204" pitchFamily="34" charset="0"/>
                <a:ea typeface="宋体" panose="02010600030101010101" pitchFamily="2" charset="-122"/>
              </a:rPr>
              <a:t>在上面的语法中，</a:t>
            </a:r>
            <a:r>
              <a:rPr lang="en-US" altLang="zh-CN" sz="1500" dirty="0">
                <a:latin typeface="Arial" panose="020B0604020202020204" pitchFamily="34" charset="0"/>
                <a:ea typeface="宋体" panose="02010600030101010101" pitchFamily="2" charset="-122"/>
              </a:rPr>
              <a:t>&lt;select&gt;&lt;/select&gt;</a:t>
            </a:r>
            <a:r>
              <a:rPr lang="zh-CN" altLang="en-US" sz="1500" dirty="0">
                <a:latin typeface="Arial" panose="020B0604020202020204" pitchFamily="34" charset="0"/>
                <a:ea typeface="宋体" panose="02010600030101010101" pitchFamily="2" charset="-122"/>
              </a:rPr>
              <a:t>标记用于在表单中添加一个下拉菜单，</a:t>
            </a:r>
            <a:r>
              <a:rPr lang="en-US" altLang="zh-CN" sz="1500" dirty="0">
                <a:latin typeface="Arial" panose="020B0604020202020204" pitchFamily="34" charset="0"/>
                <a:ea typeface="宋体" panose="02010600030101010101" pitchFamily="2" charset="-122"/>
              </a:rPr>
              <a:t>&lt;option&gt;&lt;/option&gt;</a:t>
            </a:r>
            <a:r>
              <a:rPr lang="zh-CN" altLang="en-US" sz="1500" dirty="0">
                <a:latin typeface="Arial" panose="020B0604020202020204" pitchFamily="34" charset="0"/>
                <a:ea typeface="宋体" panose="02010600030101010101" pitchFamily="2" charset="-122"/>
              </a:rPr>
              <a:t>用于定义下拉菜单中的具体选项，每对</a:t>
            </a:r>
            <a:r>
              <a:rPr lang="en-US" altLang="zh-CN" sz="1500" dirty="0">
                <a:latin typeface="Arial" panose="020B0604020202020204" pitchFamily="34" charset="0"/>
                <a:ea typeface="宋体" panose="02010600030101010101" pitchFamily="2" charset="-122"/>
              </a:rPr>
              <a:t>&lt;select&gt;&lt;/select&gt;</a:t>
            </a:r>
            <a:r>
              <a:rPr lang="zh-CN" altLang="en-US" sz="1500" dirty="0">
                <a:latin typeface="Arial" panose="020B0604020202020204" pitchFamily="34" charset="0"/>
                <a:ea typeface="宋体" panose="02010600030101010101" pitchFamily="2" charset="-122"/>
              </a:rPr>
              <a:t>中至少应包含一对</a:t>
            </a:r>
            <a:r>
              <a:rPr lang="en-US" altLang="zh-CN" sz="1500" dirty="0">
                <a:latin typeface="Arial" panose="020B0604020202020204" pitchFamily="34" charset="0"/>
                <a:ea typeface="宋体" panose="02010600030101010101" pitchFamily="2" charset="-122"/>
              </a:rPr>
              <a:t>&lt;option&gt;&lt;/option&gt;</a:t>
            </a:r>
            <a:r>
              <a:rPr lang="zh-CN" altLang="en-US" sz="1500" dirty="0">
                <a:latin typeface="Arial" panose="020B0604020202020204" pitchFamily="34" charset="0"/>
                <a:ea typeface="宋体" panose="02010600030101010101" pitchFamily="2" charset="-122"/>
              </a:rPr>
              <a:t>。</a:t>
            </a:r>
            <a:endParaRPr lang="en-US" altLang="zh-CN" sz="1500" dirty="0">
              <a:latin typeface="Arial" panose="020B0604020202020204" pitchFamily="34" charset="0"/>
              <a:ea typeface="宋体" panose="02010600030101010101" pitchFamily="2" charset="-122"/>
            </a:endParaRPr>
          </a:p>
        </p:txBody>
      </p:sp>
      <p:sp>
        <p:nvSpPr>
          <p:cNvPr id="87045" name="标题 1"/>
          <p:cNvSpPr/>
          <p:nvPr/>
        </p:nvSpPr>
        <p:spPr>
          <a:xfrm>
            <a:off x="1976438" y="2638425"/>
            <a:ext cx="5431631" cy="1631156"/>
          </a:xfrm>
          <a:prstGeom prst="rect">
            <a:avLst/>
          </a:prstGeom>
          <a:solidFill>
            <a:srgbClr val="D5F4FF"/>
          </a:solidFill>
          <a:ln w="9525">
            <a:noFill/>
          </a:ln>
        </p:spPr>
        <p:txBody>
          <a:bodyPr anchor="t"/>
          <a:p>
            <a:r>
              <a:rPr lang="en-US" altLang="zh-CN" sz="1500" dirty="0">
                <a:latin typeface="Arial" panose="020B0604020202020204" pitchFamily="34" charset="0"/>
                <a:ea typeface="宋体" panose="02010600030101010101" pitchFamily="2" charset="-122"/>
                <a:sym typeface="Arial" panose="020B0604020202020204" pitchFamily="34" charset="0"/>
              </a:rPr>
              <a:t>&lt;select&gt;</a:t>
            </a:r>
            <a:endParaRPr lang="zh-CN" altLang="en-US" sz="1500" dirty="0">
              <a:latin typeface="Arial" panose="020B0604020202020204" pitchFamily="34" charset="0"/>
              <a:ea typeface="宋体" panose="02010600030101010101" pitchFamily="2" charset="-122"/>
              <a:sym typeface="Arial" panose="020B0604020202020204" pitchFamily="34" charset="0"/>
            </a:endParaRPr>
          </a:p>
          <a:p>
            <a:r>
              <a:rPr lang="en-US" altLang="zh-CN" sz="1500" dirty="0">
                <a:latin typeface="Arial" panose="020B0604020202020204" pitchFamily="34" charset="0"/>
                <a:ea typeface="宋体" panose="02010600030101010101" pitchFamily="2" charset="-122"/>
                <a:sym typeface="Arial" panose="020B0604020202020204" pitchFamily="34" charset="0"/>
              </a:rPr>
              <a:t>        &lt;option&gt;</a:t>
            </a:r>
            <a:r>
              <a:rPr lang="zh-CN" altLang="en-US" sz="1500" dirty="0">
                <a:latin typeface="Arial" panose="020B0604020202020204" pitchFamily="34" charset="0"/>
                <a:ea typeface="宋体" panose="02010600030101010101" pitchFamily="2" charset="-122"/>
                <a:sym typeface="Arial" panose="020B0604020202020204" pitchFamily="34" charset="0"/>
              </a:rPr>
              <a:t>选项</a:t>
            </a:r>
            <a:r>
              <a:rPr lang="en-US" altLang="zh-CN" sz="1500" dirty="0">
                <a:latin typeface="Arial" panose="020B0604020202020204" pitchFamily="34" charset="0"/>
                <a:ea typeface="宋体" panose="02010600030101010101" pitchFamily="2" charset="-122"/>
                <a:sym typeface="Arial" panose="020B0604020202020204" pitchFamily="34" charset="0"/>
              </a:rPr>
              <a:t>1&lt;/option&gt;</a:t>
            </a:r>
            <a:endParaRPr lang="zh-CN" altLang="en-US" sz="1500" dirty="0">
              <a:latin typeface="Arial" panose="020B0604020202020204" pitchFamily="34" charset="0"/>
              <a:ea typeface="宋体" panose="02010600030101010101" pitchFamily="2" charset="-122"/>
              <a:sym typeface="Arial" panose="020B0604020202020204" pitchFamily="34" charset="0"/>
            </a:endParaRPr>
          </a:p>
          <a:p>
            <a:r>
              <a:rPr lang="en-US" altLang="zh-CN" sz="1500" dirty="0">
                <a:latin typeface="Arial" panose="020B0604020202020204" pitchFamily="34" charset="0"/>
                <a:ea typeface="宋体" panose="02010600030101010101" pitchFamily="2" charset="-122"/>
                <a:sym typeface="Arial" panose="020B0604020202020204" pitchFamily="34" charset="0"/>
              </a:rPr>
              <a:t>        &lt;option&gt;</a:t>
            </a:r>
            <a:r>
              <a:rPr lang="zh-CN" altLang="en-US" sz="1500" dirty="0">
                <a:latin typeface="Arial" panose="020B0604020202020204" pitchFamily="34" charset="0"/>
                <a:ea typeface="宋体" panose="02010600030101010101" pitchFamily="2" charset="-122"/>
                <a:sym typeface="Arial" panose="020B0604020202020204" pitchFamily="34" charset="0"/>
              </a:rPr>
              <a:t>选项</a:t>
            </a:r>
            <a:r>
              <a:rPr lang="en-US" altLang="zh-CN" sz="1500" dirty="0">
                <a:latin typeface="Arial" panose="020B0604020202020204" pitchFamily="34" charset="0"/>
                <a:ea typeface="宋体" panose="02010600030101010101" pitchFamily="2" charset="-122"/>
                <a:sym typeface="Arial" panose="020B0604020202020204" pitchFamily="34" charset="0"/>
              </a:rPr>
              <a:t>2&lt;/option&gt;</a:t>
            </a:r>
            <a:endParaRPr lang="zh-CN" altLang="en-US" sz="1500" dirty="0">
              <a:latin typeface="Arial" panose="020B0604020202020204" pitchFamily="34" charset="0"/>
              <a:ea typeface="宋体" panose="02010600030101010101" pitchFamily="2" charset="-122"/>
              <a:sym typeface="Arial" panose="020B0604020202020204" pitchFamily="34" charset="0"/>
            </a:endParaRPr>
          </a:p>
          <a:p>
            <a:r>
              <a:rPr lang="en-US" altLang="zh-CN" sz="1500" dirty="0">
                <a:latin typeface="Arial" panose="020B0604020202020204" pitchFamily="34" charset="0"/>
                <a:ea typeface="宋体" panose="02010600030101010101" pitchFamily="2" charset="-122"/>
                <a:sym typeface="Arial" panose="020B0604020202020204" pitchFamily="34" charset="0"/>
              </a:rPr>
              <a:t>        &lt;option&gt;</a:t>
            </a:r>
            <a:r>
              <a:rPr lang="zh-CN" altLang="en-US" sz="1500" dirty="0">
                <a:latin typeface="Arial" panose="020B0604020202020204" pitchFamily="34" charset="0"/>
                <a:ea typeface="宋体" panose="02010600030101010101" pitchFamily="2" charset="-122"/>
                <a:sym typeface="Arial" panose="020B0604020202020204" pitchFamily="34" charset="0"/>
              </a:rPr>
              <a:t>选项</a:t>
            </a:r>
            <a:r>
              <a:rPr lang="en-US" altLang="zh-CN" sz="1500" dirty="0">
                <a:latin typeface="Arial" panose="020B0604020202020204" pitchFamily="34" charset="0"/>
                <a:ea typeface="宋体" panose="02010600030101010101" pitchFamily="2" charset="-122"/>
                <a:sym typeface="Arial" panose="020B0604020202020204" pitchFamily="34" charset="0"/>
              </a:rPr>
              <a:t>3&lt;/option&gt;</a:t>
            </a:r>
            <a:endParaRPr lang="zh-CN" altLang="en-US" sz="1500" dirty="0">
              <a:latin typeface="Arial" panose="020B0604020202020204" pitchFamily="34" charset="0"/>
              <a:ea typeface="宋体" panose="02010600030101010101" pitchFamily="2" charset="-122"/>
              <a:sym typeface="Arial" panose="020B0604020202020204" pitchFamily="34" charset="0"/>
            </a:endParaRPr>
          </a:p>
          <a:p>
            <a:r>
              <a:rPr lang="en-US" altLang="zh-CN" sz="1500" dirty="0">
                <a:latin typeface="Arial" panose="020B0604020202020204" pitchFamily="34" charset="0"/>
                <a:ea typeface="宋体" panose="02010600030101010101" pitchFamily="2" charset="-122"/>
                <a:sym typeface="Arial" panose="020B0604020202020204" pitchFamily="34" charset="0"/>
              </a:rPr>
              <a:t>       ...</a:t>
            </a:r>
            <a:endParaRPr lang="zh-CN" altLang="en-US" sz="1500" dirty="0">
              <a:latin typeface="Arial" panose="020B0604020202020204" pitchFamily="34" charset="0"/>
              <a:ea typeface="宋体" panose="02010600030101010101" pitchFamily="2" charset="-122"/>
              <a:sym typeface="Arial" panose="020B0604020202020204" pitchFamily="34" charset="0"/>
            </a:endParaRPr>
          </a:p>
          <a:p>
            <a:r>
              <a:rPr lang="en-US" altLang="zh-CN" sz="1500" dirty="0">
                <a:latin typeface="Arial" panose="020B0604020202020204" pitchFamily="34" charset="0"/>
                <a:ea typeface="宋体" panose="02010600030101010101" pitchFamily="2" charset="-122"/>
                <a:sym typeface="Arial" panose="020B0604020202020204" pitchFamily="34" charset="0"/>
              </a:rPr>
              <a:t>    &lt;/select&gt;</a:t>
            </a:r>
            <a:endParaRPr lang="zh-CN" altLang="en-US" sz="1350" dirty="0">
              <a:latin typeface="Arial" panose="020B0604020202020204" pitchFamily="34" charset="0"/>
              <a:ea typeface="宋体" panose="02010600030101010101" pitchFamily="2" charset="-122"/>
            </a:endParaRPr>
          </a:p>
        </p:txBody>
      </p:sp>
    </p:spTree>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8065" name="内容占位符 2"/>
          <p:cNvSpPr>
            <a:spLocks noGrp="1"/>
          </p:cNvSpPr>
          <p:nvPr>
            <p:ph/>
          </p:nvPr>
        </p:nvSpPr>
        <p:spPr>
          <a:xfrm>
            <a:off x="1485900" y="1657350"/>
            <a:ext cx="6172200" cy="3794522"/>
          </a:xfrm>
          <a:prstGeom prst="rect">
            <a:avLst/>
          </a:prstGeom>
          <a:solidFill>
            <a:srgbClr val="FFFFFF"/>
          </a:solidFill>
          <a:ln w="9525">
            <a:noFill/>
          </a:ln>
        </p:spPr>
        <p:txBody>
          <a:bodyPr anchor="t"/>
          <a:p>
            <a:pPr marL="1905" indent="-344805">
              <a:lnSpc>
                <a:spcPct val="150000"/>
              </a:lnSpc>
              <a:buNone/>
            </a:pPr>
            <a:r>
              <a:rPr lang="en-US" altLang="zh-CN" sz="1800" b="1" dirty="0">
                <a:solidFill>
                  <a:srgbClr val="009ED6"/>
                </a:solidFill>
              </a:rPr>
              <a:t> select</a:t>
            </a:r>
            <a:r>
              <a:rPr lang="zh-CN" altLang="en-US" sz="1800" b="1" dirty="0">
                <a:solidFill>
                  <a:srgbClr val="009ED6"/>
                </a:solidFill>
              </a:rPr>
              <a:t>控件</a:t>
            </a:r>
            <a:endParaRPr lang="en-US" altLang="zh-CN" sz="1800" b="1" dirty="0">
              <a:solidFill>
                <a:srgbClr val="009ED6"/>
              </a:solidFill>
            </a:endParaRPr>
          </a:p>
        </p:txBody>
      </p:sp>
      <p:sp>
        <p:nvSpPr>
          <p:cNvPr id="88066" name="内容占位符 2"/>
          <p:cNvSpPr/>
          <p:nvPr/>
        </p:nvSpPr>
        <p:spPr>
          <a:xfrm>
            <a:off x="1427560" y="2039541"/>
            <a:ext cx="6172200" cy="3794522"/>
          </a:xfrm>
          <a:prstGeom prst="rect">
            <a:avLst/>
          </a:prstGeom>
          <a:noFill/>
          <a:ln w="9525">
            <a:noFill/>
          </a:ln>
        </p:spPr>
        <p:txBody>
          <a:bodyPr anchor="t"/>
          <a:p>
            <a:pPr marL="742950" lvl="1" indent="-285750">
              <a:lnSpc>
                <a:spcPct val="150000"/>
              </a:lnSpc>
              <a:spcBef>
                <a:spcPct val="20000"/>
              </a:spcBef>
              <a:buChar char="–"/>
            </a:pPr>
            <a:endParaRPr lang="zh-CN" altLang="zh-CN" sz="1500" dirty="0">
              <a:latin typeface="Arial" panose="020B0604020202020204" pitchFamily="34" charset="0"/>
              <a:ea typeface="宋体" panose="02010600030101010101" pitchFamily="2" charset="-122"/>
            </a:endParaRPr>
          </a:p>
        </p:txBody>
      </p:sp>
      <p:sp>
        <p:nvSpPr>
          <p:cNvPr id="88067" name="Rectangle 2"/>
          <p:cNvSpPr/>
          <p:nvPr/>
        </p:nvSpPr>
        <p:spPr>
          <a:xfrm>
            <a:off x="1143000" y="707708"/>
            <a:ext cx="309880" cy="299085"/>
          </a:xfrm>
          <a:prstGeom prst="rect">
            <a:avLst/>
          </a:prstGeom>
          <a:noFill/>
          <a:ln w="9525">
            <a:noFill/>
          </a:ln>
        </p:spPr>
        <p:txBody>
          <a:bodyPr wrap="none" anchor="ctr">
            <a:spAutoFit/>
          </a:bodyPr>
          <a:p>
            <a:endParaRPr lang="zh-CN" altLang="zh-CN" sz="1350" dirty="0">
              <a:solidFill>
                <a:srgbClr val="000000"/>
              </a:solidFill>
              <a:latin typeface="Arial" panose="020B0604020202020204" pitchFamily="34" charset="0"/>
              <a:ea typeface="宋体" panose="02010600030101010101" pitchFamily="2" charset="-122"/>
              <a:sym typeface="Arial" panose="020B0604020202020204" pitchFamily="34" charset="0"/>
            </a:endParaRPr>
          </a:p>
        </p:txBody>
      </p:sp>
      <p:sp>
        <p:nvSpPr>
          <p:cNvPr id="88068" name="内容占位符 2"/>
          <p:cNvSpPr/>
          <p:nvPr/>
        </p:nvSpPr>
        <p:spPr>
          <a:xfrm>
            <a:off x="1407319" y="2137172"/>
            <a:ext cx="6172200" cy="820340"/>
          </a:xfrm>
          <a:prstGeom prst="rect">
            <a:avLst/>
          </a:prstGeom>
          <a:noFill/>
          <a:ln w="9525">
            <a:noFill/>
          </a:ln>
        </p:spPr>
        <p:txBody>
          <a:bodyPr anchor="t"/>
          <a:p>
            <a:pPr marL="742950" lvl="1" indent="-285750">
              <a:lnSpc>
                <a:spcPct val="150000"/>
              </a:lnSpc>
              <a:spcBef>
                <a:spcPct val="20000"/>
              </a:spcBef>
              <a:buChar char="–"/>
            </a:pPr>
            <a:r>
              <a:rPr lang="zh-CN" altLang="en-US" sz="1500" dirty="0">
                <a:latin typeface="Arial" panose="020B0604020202020204" pitchFamily="34" charset="0"/>
                <a:ea typeface="宋体" panose="02010600030101010101" pitchFamily="2" charset="-122"/>
              </a:rPr>
              <a:t>值得一提的是，在</a:t>
            </a:r>
            <a:r>
              <a:rPr lang="en-US" altLang="zh-CN" sz="1500" dirty="0">
                <a:latin typeface="Arial" panose="020B0604020202020204" pitchFamily="34" charset="0"/>
                <a:ea typeface="宋体" panose="02010600030101010101" pitchFamily="2" charset="-122"/>
              </a:rPr>
              <a:t>HTML</a:t>
            </a:r>
            <a:r>
              <a:rPr lang="zh-CN" altLang="en-US" sz="1500" dirty="0">
                <a:latin typeface="Arial" panose="020B0604020202020204" pitchFamily="34" charset="0"/>
                <a:ea typeface="宋体" panose="02010600030101010101" pitchFamily="2" charset="-122"/>
              </a:rPr>
              <a:t>中，可以为</a:t>
            </a:r>
            <a:r>
              <a:rPr lang="en-US" altLang="zh-CN" sz="1500" dirty="0">
                <a:latin typeface="Arial" panose="020B0604020202020204" pitchFamily="34" charset="0"/>
                <a:ea typeface="宋体" panose="02010600030101010101" pitchFamily="2" charset="-122"/>
              </a:rPr>
              <a:t>&lt;select&gt;</a:t>
            </a:r>
            <a:r>
              <a:rPr lang="zh-CN" altLang="en-US" sz="1500" dirty="0">
                <a:latin typeface="Arial" panose="020B0604020202020204" pitchFamily="34" charset="0"/>
                <a:ea typeface="宋体" panose="02010600030101010101" pitchFamily="2" charset="-122"/>
              </a:rPr>
              <a:t>和</a:t>
            </a:r>
            <a:r>
              <a:rPr lang="en-US" altLang="zh-CN" sz="1500" dirty="0">
                <a:latin typeface="Arial" panose="020B0604020202020204" pitchFamily="34" charset="0"/>
                <a:ea typeface="宋体" panose="02010600030101010101" pitchFamily="2" charset="-122"/>
              </a:rPr>
              <a:t>&lt;option&gt;</a:t>
            </a:r>
            <a:r>
              <a:rPr lang="zh-CN" altLang="en-US" sz="1500" dirty="0">
                <a:latin typeface="Arial" panose="020B0604020202020204" pitchFamily="34" charset="0"/>
                <a:ea typeface="宋体" panose="02010600030101010101" pitchFamily="2" charset="-122"/>
              </a:rPr>
              <a:t>标记定义属性，以改变下拉菜单的外观显示效果，具体如下表所示。</a:t>
            </a:r>
            <a:endParaRPr lang="en-US" altLang="zh-CN" sz="1500" dirty="0">
              <a:latin typeface="Arial" panose="020B0604020202020204" pitchFamily="34" charset="0"/>
              <a:ea typeface="宋体" panose="02010600030101010101" pitchFamily="2" charset="-122"/>
            </a:endParaRPr>
          </a:p>
          <a:p>
            <a:pPr marL="742950" lvl="1" indent="-285750">
              <a:lnSpc>
                <a:spcPct val="150000"/>
              </a:lnSpc>
              <a:spcBef>
                <a:spcPct val="20000"/>
              </a:spcBef>
              <a:buChar char="–"/>
            </a:pPr>
            <a:endParaRPr lang="zh-CN" altLang="en-US" sz="1500" dirty="0">
              <a:latin typeface="Arial" panose="020B0604020202020204" pitchFamily="34" charset="0"/>
              <a:ea typeface="宋体" panose="02010600030101010101" pitchFamily="2" charset="-122"/>
            </a:endParaRPr>
          </a:p>
          <a:p>
            <a:pPr marL="742950" lvl="1" indent="-285750">
              <a:lnSpc>
                <a:spcPct val="150000"/>
              </a:lnSpc>
              <a:spcBef>
                <a:spcPct val="20000"/>
              </a:spcBef>
              <a:buChar char="–"/>
            </a:pPr>
            <a:endParaRPr lang="zh-CN" altLang="en-US" sz="1500" dirty="0">
              <a:latin typeface="Arial" panose="020B0604020202020204" pitchFamily="34" charset="0"/>
              <a:ea typeface="宋体" panose="02010600030101010101" pitchFamily="2" charset="-122"/>
            </a:endParaRPr>
          </a:p>
          <a:p>
            <a:pPr marL="742950" lvl="1" indent="-285750">
              <a:lnSpc>
                <a:spcPct val="150000"/>
              </a:lnSpc>
              <a:spcBef>
                <a:spcPct val="20000"/>
              </a:spcBef>
              <a:buChar char="–"/>
            </a:pPr>
            <a:endParaRPr lang="zh-CN" altLang="en-US" sz="1500" dirty="0">
              <a:latin typeface="Arial" panose="020B0604020202020204" pitchFamily="34" charset="0"/>
              <a:ea typeface="宋体" panose="02010600030101010101" pitchFamily="2" charset="-122"/>
            </a:endParaRPr>
          </a:p>
        </p:txBody>
      </p:sp>
      <p:graphicFrame>
        <p:nvGraphicFramePr>
          <p:cNvPr id="37894" name="表格 37893"/>
          <p:cNvGraphicFramePr/>
          <p:nvPr/>
        </p:nvGraphicFramePr>
        <p:xfrm>
          <a:off x="1722835" y="3109913"/>
          <a:ext cx="5948045" cy="647700"/>
        </p:xfrm>
        <a:graphic>
          <a:graphicData uri="http://schemas.openxmlformats.org/drawingml/2006/table">
            <a:tbl>
              <a:tblPr/>
              <a:tblGrid>
                <a:gridCol w="820420"/>
                <a:gridCol w="881380"/>
                <a:gridCol w="4246245"/>
              </a:tblGrid>
              <a:tr h="323850">
                <a:tc>
                  <a:txBody>
                    <a:bodyPr/>
                    <a:lstStyle>
                      <a:lvl1pPr marL="342900" lvl="0" indent="-342900" algn="l" defTabSz="914400" eaLnBrk="0" fontAlgn="base" latinLnBrk="0" hangingPunct="0">
                        <a:spcBef>
                          <a:spcPct val="20000"/>
                        </a:spcBef>
                        <a:spcAft>
                          <a:spcPct val="0"/>
                        </a:spcAft>
                        <a:buChar char="•"/>
                        <a:defRPr sz="2800" b="0" i="0" u="none" kern="1200" baseline="0">
                          <a:solidFill>
                            <a:schemeClr val="tx1"/>
                          </a:solidFill>
                          <a:latin typeface="Arial" panose="020B0604020202020204" charset="-122"/>
                          <a:ea typeface="宋体" panose="02010600030101010101" pitchFamily="2" charset="-122"/>
                        </a:defRPr>
                      </a:lvl1pPr>
                      <a:lvl2pPr marL="742950" lvl="1" indent="-285750" algn="l">
                        <a:defRPr sz="2400" kern="1200"/>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algn="ctr">
                        <a:spcBef>
                          <a:spcPct val="0"/>
                        </a:spcBef>
                        <a:spcAft>
                          <a:spcPct val="0"/>
                        </a:spcAft>
                        <a:buNone/>
                      </a:pPr>
                      <a:r>
                        <a:rPr lang="zh-CN" altLang="en-US" sz="1050" b="1" dirty="0">
                          <a:solidFill>
                            <a:srgbClr val="000000"/>
                          </a:solidFill>
                          <a:latin typeface="Arial" panose="020B0604020202020204" charset="-122"/>
                          <a:ea typeface="宋体" panose="02010600030101010101" pitchFamily="2" charset="-122"/>
                          <a:sym typeface="Arial" panose="020B0604020202020204" charset="-122"/>
                        </a:rPr>
                        <a:t>标记名</a:t>
                      </a:r>
                      <a:endParaRPr lang="zh-CN" altLang="en-US" sz="1050" b="1" dirty="0">
                        <a:solidFill>
                          <a:srgbClr val="000000"/>
                        </a:solidFill>
                        <a:latin typeface="Times New Roman" panose="02020603050405020304" pitchFamily="18" charset="0"/>
                        <a:ea typeface="宋体" panose="02010600030101010101" pitchFamily="2" charset="-122"/>
                        <a:sym typeface="Times New Roman" panose="02020603050405020304" pitchFamily="18" charset="0"/>
                      </a:endParaRPr>
                    </a:p>
                  </a:txBody>
                  <a:tcPr marL="46336" marR="46336" marT="0" marB="0"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D5F2FF">
                        <a:alpha val="100000"/>
                      </a:srgbClr>
                    </a:solidFill>
                  </a:tcPr>
                </a:tc>
                <a:tc>
                  <a:txBody>
                    <a:bodyPr/>
                    <a:lstStyle>
                      <a:lvl1pPr marL="342900" lvl="0" indent="-342900" algn="l" defTabSz="914400" eaLnBrk="0" fontAlgn="base" latinLnBrk="0" hangingPunct="0">
                        <a:spcBef>
                          <a:spcPct val="20000"/>
                        </a:spcBef>
                        <a:spcAft>
                          <a:spcPct val="0"/>
                        </a:spcAft>
                        <a:buChar char="•"/>
                        <a:defRPr sz="2800" b="0" i="0" u="none" kern="1200" baseline="0">
                          <a:solidFill>
                            <a:schemeClr val="tx1"/>
                          </a:solidFill>
                          <a:latin typeface="Arial" panose="020B0604020202020204" charset="-122"/>
                          <a:ea typeface="宋体" panose="02010600030101010101" pitchFamily="2" charset="-122"/>
                        </a:defRPr>
                      </a:lvl1pPr>
                      <a:lvl2pPr marL="742950" lvl="1" indent="-285750" algn="l">
                        <a:defRPr sz="2400" kern="1200"/>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algn="ctr">
                        <a:spcBef>
                          <a:spcPct val="0"/>
                        </a:spcBef>
                        <a:spcAft>
                          <a:spcPct val="0"/>
                        </a:spcAft>
                        <a:buNone/>
                      </a:pPr>
                      <a:r>
                        <a:rPr lang="zh-CN" altLang="en-US" sz="1050" b="1" dirty="0">
                          <a:solidFill>
                            <a:srgbClr val="000000"/>
                          </a:solidFill>
                          <a:latin typeface="Arial" panose="020B0604020202020204" charset="-122"/>
                          <a:ea typeface="宋体" panose="02010600030101010101" pitchFamily="2" charset="-122"/>
                          <a:sym typeface="Arial" panose="020B0604020202020204" charset="-122"/>
                        </a:rPr>
                        <a:t>常用属性</a:t>
                      </a:r>
                      <a:endParaRPr lang="zh-CN" altLang="en-US" sz="1050" b="1" dirty="0">
                        <a:solidFill>
                          <a:srgbClr val="000000"/>
                        </a:solidFill>
                        <a:latin typeface="Times New Roman" panose="02020603050405020304" pitchFamily="18" charset="0"/>
                        <a:ea typeface="宋体" panose="02010600030101010101" pitchFamily="2" charset="-122"/>
                        <a:sym typeface="Times New Roman" panose="02020603050405020304" pitchFamily="18" charset="0"/>
                      </a:endParaRPr>
                    </a:p>
                  </a:txBody>
                  <a:tcPr marL="46336" marR="46336" marT="0" marB="0"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D5F2FF">
                        <a:alpha val="100000"/>
                      </a:srgbClr>
                    </a:solidFill>
                  </a:tcPr>
                </a:tc>
                <a:tc>
                  <a:txBody>
                    <a:bodyPr/>
                    <a:lstStyle>
                      <a:lvl1pPr marL="342900" lvl="0" indent="-342900" algn="l" defTabSz="914400" eaLnBrk="0" fontAlgn="base" latinLnBrk="0" hangingPunct="0">
                        <a:spcBef>
                          <a:spcPct val="20000"/>
                        </a:spcBef>
                        <a:spcAft>
                          <a:spcPct val="0"/>
                        </a:spcAft>
                        <a:buChar char="•"/>
                        <a:defRPr sz="2800" b="0" i="0" u="none" kern="1200" baseline="0">
                          <a:solidFill>
                            <a:schemeClr val="tx1"/>
                          </a:solidFill>
                          <a:latin typeface="Arial" panose="020B0604020202020204" charset="-122"/>
                          <a:ea typeface="宋体" panose="02010600030101010101" pitchFamily="2" charset="-122"/>
                        </a:defRPr>
                      </a:lvl1pPr>
                      <a:lvl2pPr marL="742950" lvl="1" indent="-285750" algn="l">
                        <a:defRPr sz="2400" kern="1200"/>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algn="ctr">
                        <a:spcBef>
                          <a:spcPct val="0"/>
                        </a:spcBef>
                        <a:spcAft>
                          <a:spcPct val="0"/>
                        </a:spcAft>
                        <a:buNone/>
                      </a:pPr>
                      <a:r>
                        <a:rPr lang="zh-CN" altLang="en-US" sz="1050" b="1" dirty="0">
                          <a:solidFill>
                            <a:srgbClr val="000000"/>
                          </a:solidFill>
                          <a:latin typeface="Arial" panose="020B0604020202020204" charset="-122"/>
                          <a:ea typeface="宋体" panose="02010600030101010101" pitchFamily="2" charset="-122"/>
                          <a:sym typeface="Arial" panose="020B0604020202020204" charset="-122"/>
                        </a:rPr>
                        <a:t>描述</a:t>
                      </a:r>
                      <a:endParaRPr lang="zh-CN" altLang="en-US" sz="1050" b="1" dirty="0">
                        <a:solidFill>
                          <a:srgbClr val="000000"/>
                        </a:solidFill>
                        <a:latin typeface="Times New Roman" panose="02020603050405020304" pitchFamily="18" charset="0"/>
                        <a:ea typeface="宋体" panose="02010600030101010101" pitchFamily="2" charset="-122"/>
                        <a:sym typeface="Times New Roman" panose="02020603050405020304" pitchFamily="18" charset="0"/>
                      </a:endParaRPr>
                    </a:p>
                  </a:txBody>
                  <a:tcPr marL="46336" marR="46336" marT="0" marB="0"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D5F2FF">
                        <a:alpha val="100000"/>
                      </a:srgbClr>
                    </a:solidFill>
                  </a:tcPr>
                </a:tc>
              </a:tr>
              <a:tr h="323850">
                <a:tc>
                  <a:txBody>
                    <a:bodyPr/>
                    <a:lstStyle>
                      <a:lvl1pPr marL="342900" lvl="0" indent="-342900" algn="l" defTabSz="914400" eaLnBrk="0" fontAlgn="base" latinLnBrk="0" hangingPunct="0">
                        <a:spcBef>
                          <a:spcPct val="20000"/>
                        </a:spcBef>
                        <a:spcAft>
                          <a:spcPct val="0"/>
                        </a:spcAft>
                        <a:buChar char="•"/>
                        <a:defRPr sz="2800" b="0" i="0" u="none" kern="1200" baseline="0">
                          <a:solidFill>
                            <a:schemeClr val="tx1"/>
                          </a:solidFill>
                          <a:latin typeface="Arial" panose="020B0604020202020204" charset="-122"/>
                          <a:ea typeface="宋体" panose="02010600030101010101" pitchFamily="2" charset="-122"/>
                        </a:defRPr>
                      </a:lvl1pPr>
                      <a:lvl2pPr marL="742950" lvl="1" indent="-285750" algn="l">
                        <a:defRPr sz="2400" kern="1200"/>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algn="l">
                        <a:spcBef>
                          <a:spcPct val="0"/>
                        </a:spcBef>
                        <a:spcAft>
                          <a:spcPct val="0"/>
                        </a:spcAft>
                        <a:buNone/>
                      </a:pPr>
                      <a:r>
                        <a:rPr lang="en-US" altLang="x-none" sz="1050" dirty="0">
                          <a:solidFill>
                            <a:srgbClr val="000000"/>
                          </a:solidFill>
                          <a:latin typeface="Arial" panose="020B0604020202020204" charset="-122"/>
                          <a:ea typeface="宋体" panose="02010600030101010101" pitchFamily="2" charset="-122"/>
                          <a:sym typeface="Arial" panose="020B0604020202020204" charset="-122"/>
                        </a:rPr>
                        <a:t>&lt;option&gt;</a:t>
                      </a:r>
                      <a:endParaRPr lang="zh-CN" altLang="en-US" sz="1050" dirty="0">
                        <a:solidFill>
                          <a:srgbClr val="000000"/>
                        </a:solidFill>
                        <a:latin typeface="Times New Roman" panose="02020603050405020304" pitchFamily="18" charset="0"/>
                        <a:ea typeface="宋体" panose="02010600030101010101" pitchFamily="2" charset="-122"/>
                        <a:sym typeface="Times New Roman" panose="02020603050405020304" pitchFamily="18" charset="0"/>
                      </a:endParaRPr>
                    </a:p>
                  </a:txBody>
                  <a:tcPr marL="46336" marR="46336" marT="0" marB="0"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D5F2FF">
                        <a:alpha val="100000"/>
                      </a:srgbClr>
                    </a:solidFill>
                  </a:tcPr>
                </a:tc>
                <a:tc>
                  <a:txBody>
                    <a:bodyPr/>
                    <a:lstStyle>
                      <a:lvl1pPr marL="342900" lvl="0" indent="-342900" algn="l" defTabSz="914400" eaLnBrk="0" fontAlgn="base" latinLnBrk="0" hangingPunct="0">
                        <a:spcBef>
                          <a:spcPct val="20000"/>
                        </a:spcBef>
                        <a:spcAft>
                          <a:spcPct val="0"/>
                        </a:spcAft>
                        <a:buChar char="•"/>
                        <a:defRPr sz="2800" b="0" i="0" u="none" kern="1200" baseline="0">
                          <a:solidFill>
                            <a:schemeClr val="tx1"/>
                          </a:solidFill>
                          <a:latin typeface="Arial" panose="020B0604020202020204" charset="-122"/>
                          <a:ea typeface="宋体" panose="02010600030101010101" pitchFamily="2" charset="-122"/>
                        </a:defRPr>
                      </a:lvl1pPr>
                      <a:lvl2pPr marL="742950" lvl="1" indent="-285750" algn="l">
                        <a:defRPr sz="2400" kern="1200"/>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algn="l">
                        <a:spcBef>
                          <a:spcPct val="0"/>
                        </a:spcBef>
                        <a:spcAft>
                          <a:spcPct val="0"/>
                        </a:spcAft>
                        <a:buNone/>
                      </a:pPr>
                      <a:r>
                        <a:rPr lang="en-US" altLang="x-none" sz="1050" dirty="0">
                          <a:solidFill>
                            <a:srgbClr val="000000"/>
                          </a:solidFill>
                          <a:latin typeface="Arial" panose="020B0604020202020204" charset="-122"/>
                          <a:ea typeface="宋体" panose="02010600030101010101" pitchFamily="2" charset="-122"/>
                          <a:sym typeface="Arial" panose="020B0604020202020204" charset="-122"/>
                        </a:rPr>
                        <a:t>selected</a:t>
                      </a:r>
                      <a:endParaRPr lang="zh-CN" altLang="en-US" sz="1050" dirty="0">
                        <a:solidFill>
                          <a:srgbClr val="000000"/>
                        </a:solidFill>
                        <a:latin typeface="Times New Roman" panose="02020603050405020304" pitchFamily="18" charset="0"/>
                        <a:ea typeface="宋体" panose="02010600030101010101" pitchFamily="2" charset="-122"/>
                        <a:sym typeface="Times New Roman" panose="02020603050405020304" pitchFamily="18" charset="0"/>
                      </a:endParaRPr>
                    </a:p>
                  </a:txBody>
                  <a:tcPr marL="46336" marR="46336" marT="0" marB="0"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D5F2FF">
                        <a:alpha val="100000"/>
                      </a:srgbClr>
                    </a:solidFill>
                  </a:tcPr>
                </a:tc>
                <a:tc>
                  <a:txBody>
                    <a:bodyPr/>
                    <a:lstStyle>
                      <a:lvl1pPr marL="342900" lvl="0" indent="-342900" algn="l" defTabSz="914400" eaLnBrk="0" fontAlgn="base" latinLnBrk="0" hangingPunct="0">
                        <a:spcBef>
                          <a:spcPct val="20000"/>
                        </a:spcBef>
                        <a:spcAft>
                          <a:spcPct val="0"/>
                        </a:spcAft>
                        <a:buChar char="•"/>
                        <a:defRPr sz="2800" b="0" i="0" u="none" kern="1200" baseline="0">
                          <a:solidFill>
                            <a:schemeClr val="tx1"/>
                          </a:solidFill>
                          <a:latin typeface="Arial" panose="020B0604020202020204" charset="-122"/>
                          <a:ea typeface="宋体" panose="02010600030101010101" pitchFamily="2" charset="-122"/>
                        </a:defRPr>
                      </a:lvl1pPr>
                      <a:lvl2pPr marL="742950" lvl="1" indent="-285750" algn="l">
                        <a:defRPr sz="2400" kern="1200"/>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algn="l">
                        <a:spcBef>
                          <a:spcPct val="0"/>
                        </a:spcBef>
                        <a:spcAft>
                          <a:spcPct val="0"/>
                        </a:spcAft>
                        <a:buNone/>
                      </a:pPr>
                      <a:r>
                        <a:rPr lang="zh-CN" altLang="en-US" sz="1050" dirty="0">
                          <a:solidFill>
                            <a:srgbClr val="000000"/>
                          </a:solidFill>
                          <a:latin typeface="Arial" panose="020B0604020202020204" charset="-122"/>
                          <a:ea typeface="宋体" panose="02010600030101010101" pitchFamily="2" charset="-122"/>
                          <a:sym typeface="Arial" panose="020B0604020202020204" charset="-122"/>
                        </a:rPr>
                        <a:t>定义</a:t>
                      </a:r>
                      <a:r>
                        <a:rPr lang="en-US" altLang="x-none" sz="1050" dirty="0">
                          <a:solidFill>
                            <a:srgbClr val="000000"/>
                          </a:solidFill>
                          <a:latin typeface="Arial" panose="020B0604020202020204" charset="-122"/>
                          <a:ea typeface="宋体" panose="02010600030101010101" pitchFamily="2" charset="-122"/>
                          <a:sym typeface="Arial" panose="020B0604020202020204" charset="-122"/>
                        </a:rPr>
                        <a:t>selected =" selected "</a:t>
                      </a:r>
                      <a:r>
                        <a:rPr lang="zh-CN" altLang="en-US" sz="1050" dirty="0">
                          <a:solidFill>
                            <a:srgbClr val="000000"/>
                          </a:solidFill>
                          <a:latin typeface="Arial" panose="020B0604020202020204" charset="-122"/>
                          <a:ea typeface="宋体" panose="02010600030101010101" pitchFamily="2" charset="-122"/>
                          <a:sym typeface="Arial" panose="020B0604020202020204" charset="-122"/>
                        </a:rPr>
                        <a:t>时，当前项即为默认选中项。</a:t>
                      </a:r>
                      <a:endParaRPr lang="zh-CN" altLang="en-US" sz="1050" dirty="0">
                        <a:solidFill>
                          <a:srgbClr val="000000"/>
                        </a:solidFill>
                        <a:latin typeface="Times New Roman" panose="02020603050405020304" pitchFamily="18" charset="0"/>
                        <a:ea typeface="宋体" panose="02010600030101010101" pitchFamily="2" charset="-122"/>
                        <a:sym typeface="Times New Roman" panose="02020603050405020304" pitchFamily="18" charset="0"/>
                      </a:endParaRPr>
                    </a:p>
                  </a:txBody>
                  <a:tcPr marL="46336" marR="46336" marT="0" marB="0" anchor="ctr">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D5F2FF">
                        <a:alpha val="100000"/>
                      </a:srgbClr>
                    </a:solidFill>
                  </a:tcPr>
                </a:tc>
              </a:tr>
            </a:tbl>
          </a:graphicData>
        </a:graphic>
      </p:graphicFrame>
    </p:spTree>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314" name="TextBox 3"/>
          <p:cNvSpPr txBox="1"/>
          <p:nvPr/>
        </p:nvSpPr>
        <p:spPr>
          <a:xfrm>
            <a:off x="1670447" y="1732121"/>
            <a:ext cx="944880" cy="321945"/>
          </a:xfrm>
          <a:prstGeom prst="rect">
            <a:avLst/>
          </a:prstGeom>
          <a:noFill/>
          <a:ln w="9525">
            <a:noFill/>
          </a:ln>
        </p:spPr>
        <p:txBody>
          <a:bodyPr wrap="none" anchor="ctr">
            <a:spAutoFit/>
          </a:bodyPr>
          <a:p>
            <a:pPr lvl="0" eaLnBrk="1" hangingPunct="1"/>
            <a:r>
              <a:rPr lang="zh-CN" altLang="en-US" sz="1500" b="1" dirty="0">
                <a:latin typeface="微软雅黑" panose="020B0503020204020204" charset="-122"/>
                <a:ea typeface="微软雅黑" panose="020B0503020204020204" charset="-122"/>
                <a:sym typeface="Calibri" panose="020F0502020204030204" charset="0"/>
              </a:rPr>
              <a:t>学习目标</a:t>
            </a:r>
            <a:endParaRPr lang="zh-CN" altLang="en-US" sz="1500" b="1" dirty="0">
              <a:latin typeface="微软雅黑" panose="020B0503020204020204" charset="-122"/>
              <a:ea typeface="微软雅黑" panose="020B0503020204020204" charset="-122"/>
              <a:sym typeface="Calibri" panose="020F0502020204030204" charset="0"/>
            </a:endParaRPr>
          </a:p>
        </p:txBody>
      </p:sp>
      <p:sp>
        <p:nvSpPr>
          <p:cNvPr id="13315" name="TextBox 4"/>
          <p:cNvSpPr txBox="1"/>
          <p:nvPr/>
        </p:nvSpPr>
        <p:spPr>
          <a:xfrm>
            <a:off x="1656160" y="2275285"/>
            <a:ext cx="1528445" cy="2030095"/>
          </a:xfrm>
          <a:prstGeom prst="rect">
            <a:avLst/>
          </a:prstGeom>
          <a:noFill/>
          <a:ln w="9525">
            <a:noFill/>
          </a:ln>
        </p:spPr>
        <p:txBody>
          <a:bodyPr wrap="none">
            <a:spAutoFit/>
          </a:bodyPr>
          <a:p>
            <a:pPr lvl="0" eaLnBrk="1" hangingPunct="1">
              <a:lnSpc>
                <a:spcPct val="150000"/>
              </a:lnSpc>
            </a:pPr>
            <a:r>
              <a:rPr lang="en-US" altLang="zh-CN" sz="1200" dirty="0">
                <a:latin typeface="微软雅黑" panose="020B0503020204020204" charset="-122"/>
                <a:ea typeface="微软雅黑" panose="020B0503020204020204" charset="-122"/>
                <a:sym typeface="Calibri" panose="020F0502020204030204" charset="0"/>
              </a:rPr>
              <a:t>CSS</a:t>
            </a:r>
            <a:r>
              <a:rPr lang="zh-CN" altLang="en-US" sz="1200" dirty="0">
                <a:latin typeface="微软雅黑" panose="020B0503020204020204" charset="-122"/>
                <a:ea typeface="微软雅黑" panose="020B0503020204020204" charset="-122"/>
                <a:sym typeface="Calibri" panose="020F0502020204030204" charset="0"/>
              </a:rPr>
              <a:t>基本语法</a:t>
            </a:r>
            <a:endParaRPr lang="en-US" altLang="zh-CN" sz="1200" dirty="0">
              <a:latin typeface="微软雅黑" panose="020B0503020204020204" charset="-122"/>
              <a:ea typeface="微软雅黑" panose="020B0503020204020204" charset="-122"/>
              <a:sym typeface="Calibri" panose="020F0502020204030204" charset="0"/>
            </a:endParaRPr>
          </a:p>
          <a:p>
            <a:pPr lvl="0" eaLnBrk="1" hangingPunct="1">
              <a:lnSpc>
                <a:spcPct val="150000"/>
              </a:lnSpc>
            </a:pPr>
            <a:r>
              <a:rPr lang="zh-CN" altLang="en-US" sz="1200" dirty="0">
                <a:latin typeface="微软雅黑" panose="020B0503020204020204" charset="-122"/>
                <a:ea typeface="微软雅黑" panose="020B0503020204020204" charset="-122"/>
                <a:sym typeface="Calibri" panose="020F0502020204030204" charset="0"/>
              </a:rPr>
              <a:t>文字控制三属性</a:t>
            </a:r>
            <a:endParaRPr lang="en-US" altLang="zh-CN" sz="1200" dirty="0">
              <a:latin typeface="微软雅黑" panose="020B0503020204020204" charset="-122"/>
              <a:ea typeface="微软雅黑" panose="020B0503020204020204" charset="-122"/>
              <a:sym typeface="Calibri" panose="020F0502020204030204" charset="0"/>
            </a:endParaRPr>
          </a:p>
          <a:p>
            <a:pPr lvl="0" eaLnBrk="1" hangingPunct="1">
              <a:lnSpc>
                <a:spcPct val="150000"/>
              </a:lnSpc>
            </a:pPr>
            <a:r>
              <a:rPr lang="zh-CN" altLang="en-US" sz="1200" dirty="0">
                <a:latin typeface="微软雅黑" panose="020B0503020204020204" charset="-122"/>
                <a:ea typeface="微软雅黑" panose="020B0503020204020204" charset="-122"/>
                <a:sym typeface="Calibri" panose="020F0502020204030204" charset="0"/>
              </a:rPr>
              <a:t>实体化三属性</a:t>
            </a:r>
            <a:endParaRPr lang="en-US" altLang="zh-CN" sz="1200" dirty="0">
              <a:latin typeface="微软雅黑" panose="020B0503020204020204" charset="-122"/>
              <a:ea typeface="微软雅黑" panose="020B0503020204020204" charset="-122"/>
              <a:sym typeface="Calibri" panose="020F0502020204030204" charset="0"/>
            </a:endParaRPr>
          </a:p>
          <a:p>
            <a:pPr lvl="0" eaLnBrk="1" hangingPunct="1">
              <a:lnSpc>
                <a:spcPct val="150000"/>
              </a:lnSpc>
            </a:pPr>
            <a:r>
              <a:rPr lang="zh-CN" altLang="en-US" sz="1200" dirty="0">
                <a:latin typeface="微软雅黑" panose="020B0503020204020204" charset="-122"/>
                <a:ea typeface="微软雅黑" panose="020B0503020204020204" charset="-122"/>
                <a:sym typeface="Calibri" panose="020F0502020204030204" charset="0"/>
              </a:rPr>
              <a:t>显示模式及转换</a:t>
            </a:r>
            <a:endParaRPr lang="en-US" altLang="zh-CN" sz="1200" dirty="0">
              <a:latin typeface="微软雅黑" panose="020B0503020204020204" charset="-122"/>
              <a:ea typeface="微软雅黑" panose="020B0503020204020204" charset="-122"/>
              <a:sym typeface="Calibri" panose="020F0502020204030204" charset="0"/>
            </a:endParaRPr>
          </a:p>
          <a:p>
            <a:pPr lvl="0" eaLnBrk="1" hangingPunct="1">
              <a:lnSpc>
                <a:spcPct val="150000"/>
              </a:lnSpc>
            </a:pPr>
            <a:r>
              <a:rPr lang="zh-CN" altLang="en-US" sz="1200" dirty="0">
                <a:latin typeface="微软雅黑" panose="020B0503020204020204" charset="-122"/>
                <a:ea typeface="微软雅黑" panose="020B0503020204020204" charset="-122"/>
                <a:sym typeface="Calibri" panose="020F0502020204030204" charset="0"/>
              </a:rPr>
              <a:t>基础选择器</a:t>
            </a:r>
            <a:endParaRPr lang="en-US" altLang="zh-CN" sz="1200" dirty="0">
              <a:latin typeface="微软雅黑" panose="020B0503020204020204" charset="-122"/>
              <a:ea typeface="微软雅黑" panose="020B0503020204020204" charset="-122"/>
              <a:sym typeface="Calibri" panose="020F0502020204030204" charset="0"/>
            </a:endParaRPr>
          </a:p>
          <a:p>
            <a:pPr lvl="0" eaLnBrk="1" hangingPunct="1">
              <a:lnSpc>
                <a:spcPct val="150000"/>
              </a:lnSpc>
            </a:pPr>
            <a:r>
              <a:rPr lang="en-US" altLang="zh-CN" sz="1200" dirty="0">
                <a:latin typeface="微软雅黑" panose="020B0503020204020204" charset="-122"/>
                <a:ea typeface="微软雅黑" panose="020B0503020204020204" charset="-122"/>
                <a:sym typeface="Calibri" panose="020F0502020204030204" charset="0"/>
              </a:rPr>
              <a:t>CSS</a:t>
            </a:r>
            <a:r>
              <a:rPr lang="zh-CN" altLang="en-US" sz="1200" dirty="0">
                <a:latin typeface="微软雅黑" panose="020B0503020204020204" charset="-122"/>
                <a:ea typeface="微软雅黑" panose="020B0503020204020204" charset="-122"/>
                <a:sym typeface="Calibri" panose="020F0502020204030204" charset="0"/>
              </a:rPr>
              <a:t>引入方式</a:t>
            </a:r>
            <a:endParaRPr lang="en-US" altLang="zh-CN" sz="1200" dirty="0">
              <a:latin typeface="微软雅黑" panose="020B0503020204020204" charset="-122"/>
              <a:ea typeface="微软雅黑" panose="020B0503020204020204" charset="-122"/>
              <a:sym typeface="Calibri" panose="020F0502020204030204" charset="0"/>
            </a:endParaRPr>
          </a:p>
          <a:p>
            <a:pPr lvl="0" eaLnBrk="1" hangingPunct="1">
              <a:lnSpc>
                <a:spcPct val="150000"/>
              </a:lnSpc>
            </a:pPr>
            <a:r>
              <a:rPr lang="en-US" altLang="zh-CN" sz="1200" dirty="0">
                <a:latin typeface="微软雅黑" panose="020B0503020204020204" charset="-122"/>
                <a:ea typeface="微软雅黑" panose="020B0503020204020204" charset="-122"/>
                <a:sym typeface="Calibri" panose="020F0502020204030204" charset="0"/>
              </a:rPr>
              <a:t>CSS</a:t>
            </a:r>
            <a:r>
              <a:rPr lang="zh-CN" altLang="en-US" sz="1200" dirty="0">
                <a:latin typeface="微软雅黑" panose="020B0503020204020204" charset="-122"/>
                <a:ea typeface="微软雅黑" panose="020B0503020204020204" charset="-122"/>
                <a:sym typeface="Calibri" panose="020F0502020204030204" charset="0"/>
              </a:rPr>
              <a:t>基础选择器权重</a:t>
            </a:r>
            <a:endParaRPr lang="zh-CN" altLang="en-US" sz="1200" dirty="0">
              <a:latin typeface="微软雅黑" panose="020B0503020204020204" charset="-122"/>
              <a:ea typeface="微软雅黑" panose="020B0503020204020204" charset="-122"/>
              <a:sym typeface="Calibri" panose="020F0502020204030204" charset="0"/>
            </a:endParaRPr>
          </a:p>
        </p:txBody>
      </p:sp>
    </p:spTree>
  </p:cSld>
  <p:clrMapOvr>
    <a:masterClrMapping/>
  </p:clrMapOvr>
  <p:transition spd="slow">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386" name="内容占位符 2"/>
          <p:cNvSpPr>
            <a:spLocks noGrp="1"/>
          </p:cNvSpPr>
          <p:nvPr/>
        </p:nvSpPr>
        <p:spPr>
          <a:xfrm>
            <a:off x="1485900" y="1657350"/>
            <a:ext cx="6172200" cy="3794522"/>
          </a:xfrm>
          <a:prstGeom prst="rect">
            <a:avLst/>
          </a:prstGeom>
          <a:noFill/>
          <a:ln w="9525">
            <a:noFill/>
          </a:ln>
        </p:spPr>
        <p:txBody>
          <a:bodyPr/>
          <a:p>
            <a:pPr marL="342900" lvl="0" indent="-342900" eaLnBrk="1" hangingPunct="1">
              <a:lnSpc>
                <a:spcPct val="150000"/>
              </a:lnSpc>
              <a:spcBef>
                <a:spcPct val="20000"/>
              </a:spcBef>
              <a:buChar char="•"/>
            </a:pPr>
            <a:r>
              <a:rPr lang="en-US" altLang="zh-CN" b="1" dirty="0">
                <a:latin typeface="Calibri" panose="020F0502020204030204" charset="0"/>
                <a:ea typeface="宋体" panose="02010600030101010101" pitchFamily="2" charset="-122"/>
                <a:sym typeface="Calibri" panose="020F0502020204030204" charset="0"/>
              </a:rPr>
              <a:t>CSS</a:t>
            </a:r>
            <a:r>
              <a:rPr lang="zh-CN" altLang="en-US" b="1" dirty="0">
                <a:latin typeface="Calibri" panose="020F0502020204030204" charset="0"/>
                <a:ea typeface="宋体" panose="02010600030101010101" pitchFamily="2" charset="-122"/>
                <a:sym typeface="Calibri" panose="020F0502020204030204" charset="0"/>
              </a:rPr>
              <a:t>   网页的美容师</a:t>
            </a:r>
            <a:endParaRPr lang="zh-CN" altLang="en-US" b="1" dirty="0">
              <a:latin typeface="Calibri" panose="020F0502020204030204" charset="0"/>
              <a:ea typeface="宋体" panose="02010600030101010101" pitchFamily="2" charset="-122"/>
              <a:sym typeface="Calibri" panose="020F0502020204030204" charset="0"/>
            </a:endParaRPr>
          </a:p>
          <a:p>
            <a:pPr marL="1905" lvl="1" indent="169545" eaLnBrk="1" hangingPunct="1">
              <a:lnSpc>
                <a:spcPct val="150000"/>
              </a:lnSpc>
              <a:spcBef>
                <a:spcPct val="20000"/>
              </a:spcBef>
            </a:pPr>
            <a:endParaRPr lang="zh-CN" altLang="en-US" sz="1500" dirty="0">
              <a:latin typeface="Calibri" panose="020F0502020204030204" charset="0"/>
              <a:ea typeface="宋体" panose="02010600030101010101" pitchFamily="2" charset="-122"/>
              <a:sym typeface="Calibri" panose="020F0502020204030204" charset="0"/>
            </a:endParaRPr>
          </a:p>
        </p:txBody>
      </p:sp>
      <p:pic>
        <p:nvPicPr>
          <p:cNvPr id="12293" name="图片 12292"/>
          <p:cNvPicPr>
            <a:picLocks noChangeAspect="1"/>
          </p:cNvPicPr>
          <p:nvPr/>
        </p:nvPicPr>
        <p:blipFill>
          <a:blip r:embed="rId1"/>
          <a:stretch>
            <a:fillRect/>
          </a:stretch>
        </p:blipFill>
        <p:spPr>
          <a:xfrm>
            <a:off x="2949575" y="2378710"/>
            <a:ext cx="3245485" cy="3321050"/>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nodeType="clickEffect">
                                  <p:stCondLst>
                                    <p:cond delay="0"/>
                                  </p:stCondLst>
                                  <p:childTnLst>
                                    <p:set>
                                      <p:cBhvr>
                                        <p:cTn id="6" dur="1" fill="hold">
                                          <p:stCondLst>
                                            <p:cond delay="0"/>
                                          </p:stCondLst>
                                        </p:cTn>
                                        <p:tgtEl>
                                          <p:spTgt spid="12293"/>
                                        </p:tgtEl>
                                        <p:attrNameLst>
                                          <p:attrName>style.visibility</p:attrName>
                                        </p:attrNameLst>
                                      </p:cBhvr>
                                      <p:to>
                                        <p:strVal val="visible"/>
                                      </p:to>
                                    </p:set>
                                    <p:animEffect transition="in" filter="diamond(in)">
                                      <p:cBhvr>
                                        <p:cTn id="7" dur="2000"/>
                                        <p:tgtEl>
                                          <p:spTgt spid="122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7410" name="TextBox 3"/>
          <p:cNvSpPr txBox="1"/>
          <p:nvPr/>
        </p:nvSpPr>
        <p:spPr>
          <a:xfrm>
            <a:off x="1670447" y="1732121"/>
            <a:ext cx="920750" cy="321945"/>
          </a:xfrm>
          <a:prstGeom prst="rect">
            <a:avLst/>
          </a:prstGeom>
          <a:noFill/>
          <a:ln w="9525">
            <a:noFill/>
          </a:ln>
        </p:spPr>
        <p:txBody>
          <a:bodyPr wrap="none" anchor="ctr">
            <a:spAutoFit/>
          </a:bodyPr>
          <a:p>
            <a:pPr lvl="0" eaLnBrk="1" hangingPunct="1"/>
            <a:r>
              <a:rPr lang="en-US" altLang="zh-CN" sz="1500" b="1" dirty="0">
                <a:latin typeface="微软雅黑" panose="020B0503020204020204" charset="-122"/>
                <a:ea typeface="微软雅黑" panose="020B0503020204020204" charset="-122"/>
                <a:sym typeface="Calibri" panose="020F0502020204030204" charset="0"/>
              </a:rPr>
              <a:t>CSS</a:t>
            </a:r>
            <a:r>
              <a:rPr lang="zh-CN" altLang="en-US" sz="1500" b="1" dirty="0">
                <a:latin typeface="微软雅黑" panose="020B0503020204020204" charset="-122"/>
                <a:ea typeface="微软雅黑" panose="020B0503020204020204" charset="-122"/>
                <a:sym typeface="Calibri" panose="020F0502020204030204" charset="0"/>
              </a:rPr>
              <a:t>简介</a:t>
            </a:r>
            <a:endParaRPr lang="zh-CN" altLang="en-US" sz="1500" b="1" dirty="0">
              <a:latin typeface="微软雅黑" panose="020B0503020204020204" charset="-122"/>
              <a:ea typeface="微软雅黑" panose="020B0503020204020204" charset="-122"/>
              <a:sym typeface="Calibri" panose="020F0502020204030204" charset="0"/>
            </a:endParaRPr>
          </a:p>
        </p:txBody>
      </p:sp>
      <p:sp>
        <p:nvSpPr>
          <p:cNvPr id="17411" name="TextBox 4"/>
          <p:cNvSpPr txBox="1"/>
          <p:nvPr/>
        </p:nvSpPr>
        <p:spPr>
          <a:xfrm>
            <a:off x="1656160" y="2275285"/>
            <a:ext cx="5923280" cy="1753235"/>
          </a:xfrm>
          <a:prstGeom prst="rect">
            <a:avLst/>
          </a:prstGeom>
          <a:noFill/>
          <a:ln w="9525">
            <a:noFill/>
          </a:ln>
        </p:spPr>
        <p:txBody>
          <a:bodyPr wrap="none">
            <a:spAutoFit/>
          </a:bodyPr>
          <a:p>
            <a:pPr lvl="0" eaLnBrk="1" hangingPunct="1">
              <a:lnSpc>
                <a:spcPct val="150000"/>
              </a:lnSpc>
            </a:pPr>
            <a:r>
              <a:rPr lang="en-US" altLang="zh-CN" sz="1200" dirty="0">
                <a:latin typeface="微软雅黑" panose="020B0503020204020204" charset="-122"/>
                <a:ea typeface="微软雅黑" panose="020B0503020204020204" charset="-122"/>
                <a:sym typeface="Calibri" panose="020F0502020204030204" charset="0"/>
              </a:rPr>
              <a:t>CSS(Cascading Style Sheet)</a:t>
            </a:r>
            <a:endParaRPr lang="en-US" altLang="zh-CN" sz="1200" dirty="0">
              <a:latin typeface="微软雅黑" panose="020B0503020204020204" charset="-122"/>
              <a:ea typeface="微软雅黑" panose="020B0503020204020204" charset="-122"/>
              <a:sym typeface="Calibri" panose="020F0502020204030204" charset="0"/>
            </a:endParaRPr>
          </a:p>
          <a:p>
            <a:pPr lvl="0" eaLnBrk="1" hangingPunct="1">
              <a:lnSpc>
                <a:spcPct val="150000"/>
              </a:lnSpc>
            </a:pPr>
            <a:r>
              <a:rPr lang="en-US" altLang="zh-CN" sz="1200" dirty="0">
                <a:latin typeface="微软雅黑" panose="020B0503020204020204" charset="-122"/>
                <a:ea typeface="微软雅黑" panose="020B0503020204020204" charset="-122"/>
                <a:sym typeface="Calibri" panose="020F0502020204030204" charset="0"/>
              </a:rPr>
              <a:t>CSS</a:t>
            </a:r>
            <a:r>
              <a:rPr lang="zh-CN" altLang="en-US" sz="1200" dirty="0">
                <a:latin typeface="微软雅黑" panose="020B0503020204020204" charset="-122"/>
                <a:ea typeface="微软雅黑" panose="020B0503020204020204" charset="-122"/>
                <a:sym typeface="Calibri" panose="020F0502020204030204" charset="0"/>
              </a:rPr>
              <a:t>通常称为</a:t>
            </a:r>
            <a:r>
              <a:rPr lang="en-US" altLang="zh-CN" sz="1200" dirty="0">
                <a:latin typeface="微软雅黑" panose="020B0503020204020204" charset="-122"/>
                <a:ea typeface="微软雅黑" panose="020B0503020204020204" charset="-122"/>
                <a:sym typeface="Calibri" panose="020F0502020204030204" charset="0"/>
              </a:rPr>
              <a:t>CSS</a:t>
            </a:r>
            <a:r>
              <a:rPr lang="zh-CN" altLang="en-US" sz="1200" dirty="0">
                <a:latin typeface="微软雅黑" panose="020B0503020204020204" charset="-122"/>
                <a:ea typeface="微软雅黑" panose="020B0503020204020204" charset="-122"/>
                <a:sym typeface="Calibri" panose="020F0502020204030204" charset="0"/>
              </a:rPr>
              <a:t>样式表或层叠样式表（级联样式表），主要用于设置</a:t>
            </a:r>
            <a:r>
              <a:rPr lang="en-US" altLang="zh-CN" sz="1200" dirty="0">
                <a:latin typeface="微软雅黑" panose="020B0503020204020204" charset="-122"/>
                <a:ea typeface="微软雅黑" panose="020B0503020204020204" charset="-122"/>
                <a:sym typeface="Calibri" panose="020F0502020204030204" charset="0"/>
              </a:rPr>
              <a:t>HTML</a:t>
            </a:r>
            <a:r>
              <a:rPr lang="zh-CN" altLang="en-US" sz="1200" dirty="0">
                <a:latin typeface="微软雅黑" panose="020B0503020204020204" charset="-122"/>
                <a:ea typeface="微软雅黑" panose="020B0503020204020204" charset="-122"/>
                <a:sym typeface="Calibri" panose="020F0502020204030204" charset="0"/>
              </a:rPr>
              <a:t>页面中的</a:t>
            </a:r>
            <a:endParaRPr lang="en-US" altLang="zh-CN" sz="1200" dirty="0">
              <a:latin typeface="微软雅黑" panose="020B0503020204020204" charset="-122"/>
              <a:ea typeface="微软雅黑" panose="020B0503020204020204" charset="-122"/>
              <a:sym typeface="Calibri" panose="020F0502020204030204" charset="0"/>
            </a:endParaRPr>
          </a:p>
          <a:p>
            <a:pPr lvl="0" eaLnBrk="1" hangingPunct="1">
              <a:lnSpc>
                <a:spcPct val="150000"/>
              </a:lnSpc>
            </a:pPr>
            <a:r>
              <a:rPr lang="zh-CN" altLang="en-US" sz="1200" dirty="0">
                <a:latin typeface="微软雅黑" panose="020B0503020204020204" charset="-122"/>
                <a:ea typeface="微软雅黑" panose="020B0503020204020204" charset="-122"/>
                <a:sym typeface="Calibri" panose="020F0502020204030204" charset="0"/>
              </a:rPr>
              <a:t>文本内容（字体、大小、对齐方式等）、图片的外形（宽高、边框样式、边距等）以</a:t>
            </a:r>
            <a:endParaRPr lang="en-US" altLang="zh-CN" sz="1200" dirty="0">
              <a:latin typeface="微软雅黑" panose="020B0503020204020204" charset="-122"/>
              <a:ea typeface="微软雅黑" panose="020B0503020204020204" charset="-122"/>
              <a:sym typeface="Calibri" panose="020F0502020204030204" charset="0"/>
            </a:endParaRPr>
          </a:p>
          <a:p>
            <a:pPr lvl="0" eaLnBrk="1" hangingPunct="1">
              <a:lnSpc>
                <a:spcPct val="150000"/>
              </a:lnSpc>
            </a:pPr>
            <a:r>
              <a:rPr lang="zh-CN" altLang="en-US" sz="1200" dirty="0">
                <a:latin typeface="微软雅黑" panose="020B0503020204020204" charset="-122"/>
                <a:ea typeface="微软雅黑" panose="020B0503020204020204" charset="-122"/>
                <a:sym typeface="Calibri" panose="020F0502020204030204" charset="0"/>
              </a:rPr>
              <a:t>及版面的布局等外观显示样式。</a:t>
            </a:r>
            <a:endParaRPr lang="zh-CN" altLang="en-US" sz="1200" dirty="0">
              <a:latin typeface="微软雅黑" panose="020B0503020204020204" charset="-122"/>
              <a:ea typeface="微软雅黑" panose="020B0503020204020204" charset="-122"/>
              <a:sym typeface="Calibri" panose="020F0502020204030204" charset="0"/>
            </a:endParaRPr>
          </a:p>
          <a:p>
            <a:pPr lvl="0" eaLnBrk="1" hangingPunct="1">
              <a:lnSpc>
                <a:spcPct val="150000"/>
              </a:lnSpc>
            </a:pPr>
            <a:r>
              <a:rPr lang="en-US" altLang="zh-CN" sz="1200" dirty="0">
                <a:latin typeface="微软雅黑" panose="020B0503020204020204" charset="-122"/>
                <a:ea typeface="微软雅黑" panose="020B0503020204020204" charset="-122"/>
                <a:sym typeface="Calibri" panose="020F0502020204030204" charset="0"/>
              </a:rPr>
              <a:t>CSS</a:t>
            </a:r>
            <a:r>
              <a:rPr lang="zh-CN" altLang="en-US" sz="1200" dirty="0">
                <a:latin typeface="微软雅黑" panose="020B0503020204020204" charset="-122"/>
                <a:ea typeface="微软雅黑" panose="020B0503020204020204" charset="-122"/>
                <a:sym typeface="Calibri" panose="020F0502020204030204" charset="0"/>
              </a:rPr>
              <a:t>以</a:t>
            </a:r>
            <a:r>
              <a:rPr lang="en-US" altLang="zh-CN" sz="1200" dirty="0">
                <a:latin typeface="微软雅黑" panose="020B0503020204020204" charset="-122"/>
                <a:ea typeface="微软雅黑" panose="020B0503020204020204" charset="-122"/>
                <a:sym typeface="Calibri" panose="020F0502020204030204" charset="0"/>
              </a:rPr>
              <a:t>HTML</a:t>
            </a:r>
            <a:r>
              <a:rPr lang="zh-CN" altLang="en-US" sz="1200" dirty="0">
                <a:latin typeface="微软雅黑" panose="020B0503020204020204" charset="-122"/>
                <a:ea typeface="微软雅黑" panose="020B0503020204020204" charset="-122"/>
                <a:sym typeface="Calibri" panose="020F0502020204030204" charset="0"/>
              </a:rPr>
              <a:t>为基础，提供了丰富的功能，如字体、颜色、背景的控制及整体排版等，</a:t>
            </a:r>
            <a:endParaRPr lang="en-US" altLang="zh-CN" sz="1200" dirty="0">
              <a:latin typeface="微软雅黑" panose="020B0503020204020204" charset="-122"/>
              <a:ea typeface="微软雅黑" panose="020B0503020204020204" charset="-122"/>
              <a:sym typeface="Calibri" panose="020F0502020204030204" charset="0"/>
            </a:endParaRPr>
          </a:p>
          <a:p>
            <a:pPr lvl="0" eaLnBrk="1" hangingPunct="1">
              <a:lnSpc>
                <a:spcPct val="150000"/>
              </a:lnSpc>
            </a:pPr>
            <a:r>
              <a:rPr lang="zh-CN" altLang="en-US" sz="1200" dirty="0">
                <a:latin typeface="微软雅黑" panose="020B0503020204020204" charset="-122"/>
                <a:ea typeface="微软雅黑" panose="020B0503020204020204" charset="-122"/>
                <a:sym typeface="Calibri" panose="020F0502020204030204" charset="0"/>
              </a:rPr>
              <a:t>而且还可以针对不同的浏览器设置不同的样式。</a:t>
            </a:r>
            <a:endParaRPr lang="zh-CN" altLang="en-US" sz="1200" dirty="0">
              <a:latin typeface="微软雅黑" panose="020B0503020204020204" charset="-122"/>
              <a:ea typeface="微软雅黑" panose="020B0503020204020204" charset="-122"/>
              <a:sym typeface="Calibri" panose="020F0502020204030204" charset="0"/>
            </a:endParaRPr>
          </a:p>
        </p:txBody>
      </p:sp>
    </p:spTree>
  </p:cSld>
  <p:clrMapOvr>
    <a:masterClrMapping/>
  </p:clrMapOvr>
  <p:transition spd="slow">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434" name="TextBox 3"/>
          <p:cNvSpPr txBox="1"/>
          <p:nvPr/>
        </p:nvSpPr>
        <p:spPr>
          <a:xfrm>
            <a:off x="1670447" y="1473756"/>
            <a:ext cx="920750" cy="321945"/>
          </a:xfrm>
          <a:prstGeom prst="rect">
            <a:avLst/>
          </a:prstGeom>
          <a:noFill/>
          <a:ln w="9525">
            <a:noFill/>
          </a:ln>
        </p:spPr>
        <p:txBody>
          <a:bodyPr wrap="none" anchor="ctr">
            <a:spAutoFit/>
          </a:bodyPr>
          <a:p>
            <a:pPr lvl="0" eaLnBrk="1" hangingPunct="1"/>
            <a:r>
              <a:rPr lang="zh-CN" altLang="en-US" sz="1500" b="1" dirty="0">
                <a:latin typeface="微软雅黑" panose="020B0503020204020204" charset="-122"/>
                <a:ea typeface="微软雅黑" panose="020B0503020204020204" charset="-122"/>
                <a:sym typeface="Calibri" panose="020F0502020204030204" charset="0"/>
              </a:rPr>
              <a:t>体验</a:t>
            </a:r>
            <a:r>
              <a:rPr lang="en-US" altLang="zh-CN" sz="1500" b="1" dirty="0">
                <a:latin typeface="微软雅黑" panose="020B0503020204020204" charset="-122"/>
                <a:ea typeface="微软雅黑" panose="020B0503020204020204" charset="-122"/>
                <a:sym typeface="Calibri" panose="020F0502020204030204" charset="0"/>
              </a:rPr>
              <a:t>CSS</a:t>
            </a:r>
            <a:endParaRPr lang="zh-CN" altLang="en-US" sz="1500" b="1" dirty="0">
              <a:latin typeface="微软雅黑" panose="020B0503020204020204" charset="-122"/>
              <a:ea typeface="微软雅黑" panose="020B0503020204020204" charset="-122"/>
              <a:sym typeface="Calibri" panose="020F0502020204030204" charset="0"/>
            </a:endParaRPr>
          </a:p>
        </p:txBody>
      </p:sp>
      <p:sp>
        <p:nvSpPr>
          <p:cNvPr id="18435" name="TextBox 4"/>
          <p:cNvSpPr txBox="1"/>
          <p:nvPr/>
        </p:nvSpPr>
        <p:spPr>
          <a:xfrm>
            <a:off x="1656160" y="1980010"/>
            <a:ext cx="3655060" cy="2584450"/>
          </a:xfrm>
          <a:prstGeom prst="rect">
            <a:avLst/>
          </a:prstGeom>
          <a:noFill/>
          <a:ln w="9525">
            <a:noFill/>
          </a:ln>
        </p:spPr>
        <p:txBody>
          <a:bodyPr wrap="none">
            <a:spAutoFit/>
          </a:bodyPr>
          <a:p>
            <a:pPr lvl="0" eaLnBrk="1" hangingPunct="1">
              <a:lnSpc>
                <a:spcPct val="150000"/>
              </a:lnSpc>
            </a:pPr>
            <a:r>
              <a:rPr lang="en-US" altLang="zh-CN" sz="1200" b="1" dirty="0">
                <a:latin typeface="微软雅黑" panose="020B0503020204020204" charset="-122"/>
                <a:ea typeface="微软雅黑" panose="020B0503020204020204" charset="-122"/>
                <a:sym typeface="Calibri" panose="020F0502020204030204" charset="0"/>
              </a:rPr>
              <a:t>1</a:t>
            </a:r>
            <a:r>
              <a:rPr lang="zh-CN" altLang="en-US" sz="1200" b="1" dirty="0">
                <a:latin typeface="微软雅黑" panose="020B0503020204020204" charset="-122"/>
                <a:ea typeface="微软雅黑" panose="020B0503020204020204" charset="-122"/>
                <a:sym typeface="Calibri" panose="020F0502020204030204" charset="0"/>
              </a:rPr>
              <a:t>、</a:t>
            </a:r>
            <a:r>
              <a:rPr lang="en-US" altLang="zh-CN" sz="1200" b="1" dirty="0">
                <a:latin typeface="微软雅黑" panose="020B0503020204020204" charset="-122"/>
                <a:ea typeface="微软雅黑" panose="020B0503020204020204" charset="-122"/>
                <a:sym typeface="Calibri" panose="020F0502020204030204" charset="0"/>
              </a:rPr>
              <a:t>CSS</a:t>
            </a:r>
            <a:r>
              <a:rPr lang="zh-CN" altLang="en-US" sz="1200" b="1" dirty="0">
                <a:latin typeface="微软雅黑" panose="020B0503020204020204" charset="-122"/>
                <a:ea typeface="微软雅黑" panose="020B0503020204020204" charset="-122"/>
                <a:sym typeface="Calibri" panose="020F0502020204030204" charset="0"/>
              </a:rPr>
              <a:t>基本语法</a:t>
            </a:r>
            <a:endParaRPr lang="en-US" altLang="zh-CN" sz="1200" b="1" dirty="0">
              <a:latin typeface="微软雅黑" panose="020B0503020204020204" charset="-122"/>
              <a:ea typeface="微软雅黑" panose="020B0503020204020204" charset="-122"/>
              <a:sym typeface="Calibri" panose="020F0502020204030204" charset="0"/>
            </a:endParaRPr>
          </a:p>
          <a:p>
            <a:pPr lvl="0" eaLnBrk="1" hangingPunct="1">
              <a:lnSpc>
                <a:spcPct val="150000"/>
              </a:lnSpc>
            </a:pPr>
            <a:r>
              <a:rPr lang="en-US" altLang="zh-CN" sz="1200" dirty="0">
                <a:latin typeface="微软雅黑" panose="020B0503020204020204" charset="-122"/>
                <a:ea typeface="微软雅黑" panose="020B0503020204020204" charset="-122"/>
                <a:sym typeface="Calibri" panose="020F0502020204030204" charset="0"/>
              </a:rPr>
              <a:t>     1.1 </a:t>
            </a:r>
            <a:r>
              <a:rPr lang="zh-CN" altLang="en-US" sz="1200" dirty="0">
                <a:latin typeface="微软雅黑" panose="020B0503020204020204" charset="-122"/>
                <a:ea typeface="微软雅黑" panose="020B0503020204020204" charset="-122"/>
                <a:sym typeface="Calibri" panose="020F0502020204030204" charset="0"/>
              </a:rPr>
              <a:t>书写位置：</a:t>
            </a:r>
            <a:r>
              <a:rPr lang="en-US" altLang="zh-CN" sz="1200" dirty="0">
                <a:latin typeface="微软雅黑" panose="020B0503020204020204" charset="-122"/>
                <a:ea typeface="微软雅黑" panose="020B0503020204020204" charset="-122"/>
                <a:sym typeface="Calibri" panose="020F0502020204030204" charset="0"/>
              </a:rPr>
              <a:t>head</a:t>
            </a:r>
            <a:r>
              <a:rPr lang="zh-CN" altLang="en-US" sz="1200" dirty="0">
                <a:latin typeface="微软雅黑" panose="020B0503020204020204" charset="-122"/>
                <a:ea typeface="微软雅黑" panose="020B0503020204020204" charset="-122"/>
                <a:sym typeface="Calibri" panose="020F0502020204030204" charset="0"/>
              </a:rPr>
              <a:t>标签内部</a:t>
            </a:r>
            <a:endParaRPr lang="en-US" altLang="zh-CN" sz="1200" dirty="0">
              <a:latin typeface="微软雅黑" panose="020B0503020204020204" charset="-122"/>
              <a:ea typeface="微软雅黑" panose="020B0503020204020204" charset="-122"/>
              <a:sym typeface="Calibri" panose="020F0502020204030204" charset="0"/>
            </a:endParaRPr>
          </a:p>
          <a:p>
            <a:pPr lvl="0" eaLnBrk="1" hangingPunct="1">
              <a:lnSpc>
                <a:spcPct val="150000"/>
              </a:lnSpc>
            </a:pPr>
            <a:r>
              <a:rPr lang="en-US" altLang="zh-CN" sz="1200" dirty="0">
                <a:latin typeface="微软雅黑" panose="020B0503020204020204" charset="-122"/>
                <a:ea typeface="微软雅黑" panose="020B0503020204020204" charset="-122"/>
                <a:sym typeface="Calibri" panose="020F0502020204030204" charset="0"/>
              </a:rPr>
              <a:t>     1.2 </a:t>
            </a:r>
            <a:r>
              <a:rPr lang="zh-CN" altLang="en-US" sz="1200" dirty="0">
                <a:latin typeface="微软雅黑" panose="020B0503020204020204" charset="-122"/>
                <a:ea typeface="微软雅黑" panose="020B0503020204020204" charset="-122"/>
                <a:sym typeface="Calibri" panose="020F0502020204030204" charset="0"/>
              </a:rPr>
              <a:t>环境：</a:t>
            </a:r>
            <a:r>
              <a:rPr lang="en-US" altLang="zh-CN" sz="1200" dirty="0">
                <a:latin typeface="微软雅黑" panose="020B0503020204020204" charset="-122"/>
                <a:ea typeface="微软雅黑" panose="020B0503020204020204" charset="-122"/>
                <a:sym typeface="Calibri" panose="020F0502020204030204" charset="0"/>
              </a:rPr>
              <a:t>&lt;style type=“text/css”&gt;&lt;/style&gt;</a:t>
            </a:r>
            <a:endParaRPr lang="en-US" altLang="zh-CN" sz="1200" dirty="0">
              <a:latin typeface="微软雅黑" panose="020B0503020204020204" charset="-122"/>
              <a:ea typeface="微软雅黑" panose="020B0503020204020204" charset="-122"/>
              <a:sym typeface="Calibri" panose="020F0502020204030204" charset="0"/>
            </a:endParaRPr>
          </a:p>
          <a:p>
            <a:pPr lvl="0" eaLnBrk="1" hangingPunct="1">
              <a:lnSpc>
                <a:spcPct val="150000"/>
              </a:lnSpc>
            </a:pPr>
            <a:r>
              <a:rPr lang="en-US" altLang="zh-CN" sz="1200" dirty="0">
                <a:latin typeface="微软雅黑" panose="020B0503020204020204" charset="-122"/>
                <a:ea typeface="微软雅黑" panose="020B0503020204020204" charset="-122"/>
                <a:sym typeface="Calibri" panose="020F0502020204030204" charset="0"/>
              </a:rPr>
              <a:t>     1.3 </a:t>
            </a:r>
            <a:r>
              <a:rPr lang="zh-CN" altLang="en-US" sz="1200" dirty="0">
                <a:latin typeface="微软雅黑" panose="020B0503020204020204" charset="-122"/>
                <a:ea typeface="微软雅黑" panose="020B0503020204020204" charset="-122"/>
                <a:sym typeface="Calibri" panose="020F0502020204030204" charset="0"/>
              </a:rPr>
              <a:t>书写</a:t>
            </a:r>
            <a:r>
              <a:rPr lang="en-US" altLang="zh-CN" sz="1200" dirty="0">
                <a:latin typeface="微软雅黑" panose="020B0503020204020204" charset="-122"/>
                <a:ea typeface="微软雅黑" panose="020B0503020204020204" charset="-122"/>
                <a:sym typeface="Calibri" panose="020F0502020204030204" charset="0"/>
              </a:rPr>
              <a:t>css</a:t>
            </a:r>
            <a:r>
              <a:rPr lang="zh-CN" altLang="en-US" sz="1200" dirty="0">
                <a:latin typeface="微软雅黑" panose="020B0503020204020204" charset="-122"/>
                <a:ea typeface="微软雅黑" panose="020B0503020204020204" charset="-122"/>
                <a:sym typeface="Calibri" panose="020F0502020204030204" charset="0"/>
              </a:rPr>
              <a:t>属性： </a:t>
            </a:r>
            <a:endParaRPr lang="zh-CN" altLang="en-US" sz="1200" dirty="0">
              <a:latin typeface="微软雅黑" panose="020B0503020204020204" charset="-122"/>
              <a:ea typeface="微软雅黑" panose="020B0503020204020204" charset="-122"/>
              <a:sym typeface="Calibri" panose="020F0502020204030204" charset="0"/>
            </a:endParaRPr>
          </a:p>
          <a:p>
            <a:pPr lvl="0" eaLnBrk="1" hangingPunct="1">
              <a:lnSpc>
                <a:spcPct val="150000"/>
              </a:lnSpc>
            </a:pPr>
            <a:endParaRPr lang="zh-CN" altLang="en-US" sz="1200" dirty="0">
              <a:latin typeface="微软雅黑" panose="020B0503020204020204" charset="-122"/>
              <a:ea typeface="微软雅黑" panose="020B0503020204020204" charset="-122"/>
              <a:sym typeface="Calibri" panose="020F0502020204030204" charset="0"/>
            </a:endParaRPr>
          </a:p>
          <a:p>
            <a:pPr lvl="0" eaLnBrk="1" hangingPunct="1">
              <a:lnSpc>
                <a:spcPct val="150000"/>
              </a:lnSpc>
            </a:pPr>
            <a:r>
              <a:rPr lang="zh-CN" altLang="en-US" sz="1200" dirty="0">
                <a:latin typeface="微软雅黑" panose="020B0503020204020204" charset="-122"/>
                <a:ea typeface="微软雅黑" panose="020B0503020204020204" charset="-122"/>
                <a:sym typeface="Calibri" panose="020F0502020204030204" charset="0"/>
              </a:rPr>
              <a:t>      </a:t>
            </a:r>
            <a:r>
              <a:rPr lang="en-US" altLang="zh-CN" sz="1200" dirty="0">
                <a:latin typeface="微软雅黑" panose="020B0503020204020204" charset="-122"/>
                <a:ea typeface="微软雅黑" panose="020B0503020204020204" charset="-122"/>
                <a:sym typeface="Calibri" panose="020F0502020204030204" charset="0"/>
              </a:rPr>
              <a:t>{ css</a:t>
            </a:r>
            <a:r>
              <a:rPr lang="zh-CN" altLang="en-US" sz="1200" dirty="0">
                <a:latin typeface="微软雅黑" panose="020B0503020204020204" charset="-122"/>
                <a:ea typeface="微软雅黑" panose="020B0503020204020204" charset="-122"/>
                <a:sym typeface="Calibri" panose="020F0502020204030204" charset="0"/>
              </a:rPr>
              <a:t>键值对</a:t>
            </a:r>
            <a:r>
              <a:rPr lang="en-US" altLang="zh-CN" sz="1200" dirty="0">
                <a:latin typeface="微软雅黑" panose="020B0503020204020204" charset="-122"/>
                <a:ea typeface="微软雅黑" panose="020B0503020204020204" charset="-122"/>
                <a:sym typeface="Calibri" panose="020F0502020204030204" charset="0"/>
              </a:rPr>
              <a:t> } CSS</a:t>
            </a:r>
            <a:r>
              <a:rPr lang="zh-CN" altLang="en-US" sz="1200" dirty="0">
                <a:latin typeface="微软雅黑" panose="020B0503020204020204" charset="-122"/>
                <a:ea typeface="微软雅黑" panose="020B0503020204020204" charset="-122"/>
                <a:sym typeface="Calibri" panose="020F0502020204030204" charset="0"/>
              </a:rPr>
              <a:t>键值对语法  </a:t>
            </a:r>
            <a:r>
              <a:rPr lang="en-US" altLang="zh-CN" sz="1200" dirty="0">
                <a:latin typeface="微软雅黑" panose="020B0503020204020204" charset="-122"/>
                <a:ea typeface="微软雅黑" panose="020B0503020204020204" charset="-122"/>
                <a:sym typeface="Calibri" panose="020F0502020204030204" charset="0"/>
              </a:rPr>
              <a:t>k:v;</a:t>
            </a:r>
            <a:endParaRPr lang="en-US" altLang="zh-CN" sz="1200" dirty="0">
              <a:latin typeface="微软雅黑" panose="020B0503020204020204" charset="-122"/>
              <a:ea typeface="微软雅黑" panose="020B0503020204020204" charset="-122"/>
              <a:sym typeface="Calibri" panose="020F0502020204030204" charset="0"/>
            </a:endParaRPr>
          </a:p>
          <a:p>
            <a:pPr lvl="0" eaLnBrk="1" hangingPunct="1">
              <a:lnSpc>
                <a:spcPct val="150000"/>
              </a:lnSpc>
            </a:pPr>
            <a:endParaRPr lang="en-US" altLang="zh-CN" sz="1200" dirty="0">
              <a:latin typeface="微软雅黑" panose="020B0503020204020204" charset="-122"/>
              <a:ea typeface="微软雅黑" panose="020B0503020204020204" charset="-122"/>
              <a:sym typeface="Calibri" panose="020F0502020204030204" charset="0"/>
            </a:endParaRPr>
          </a:p>
          <a:p>
            <a:pPr lvl="0" eaLnBrk="1" hangingPunct="1">
              <a:lnSpc>
                <a:spcPct val="150000"/>
              </a:lnSpc>
            </a:pPr>
            <a:r>
              <a:rPr lang="en-US" altLang="zh-CN" sz="1200" dirty="0">
                <a:latin typeface="微软雅黑" panose="020B0503020204020204" charset="-122"/>
                <a:ea typeface="微软雅黑" panose="020B0503020204020204" charset="-122"/>
                <a:sym typeface="Calibri" panose="020F0502020204030204" charset="0"/>
              </a:rPr>
              <a:t>           </a:t>
            </a:r>
            <a:endParaRPr lang="en-US" altLang="zh-CN" sz="1200" dirty="0">
              <a:latin typeface="微软雅黑" panose="020B0503020204020204" charset="-122"/>
              <a:ea typeface="微软雅黑" panose="020B0503020204020204" charset="-122"/>
              <a:sym typeface="Calibri" panose="020F0502020204030204" charset="0"/>
            </a:endParaRPr>
          </a:p>
          <a:p>
            <a:pPr lvl="0" eaLnBrk="1" hangingPunct="1">
              <a:lnSpc>
                <a:spcPct val="150000"/>
              </a:lnSpc>
            </a:pPr>
            <a:endParaRPr lang="zh-CN" altLang="en-US" sz="1200" dirty="0">
              <a:latin typeface="微软雅黑" panose="020B0503020204020204" charset="-122"/>
              <a:ea typeface="微软雅黑" panose="020B0503020204020204" charset="-122"/>
              <a:sym typeface="Calibri" panose="020F0502020204030204" charset="0"/>
            </a:endParaRPr>
          </a:p>
        </p:txBody>
      </p:sp>
      <p:sp>
        <p:nvSpPr>
          <p:cNvPr id="18436" name="矩形 1"/>
          <p:cNvSpPr/>
          <p:nvPr/>
        </p:nvSpPr>
        <p:spPr>
          <a:xfrm>
            <a:off x="1816894" y="3158728"/>
            <a:ext cx="5963841" cy="321945"/>
          </a:xfrm>
          <a:prstGeom prst="rect">
            <a:avLst/>
          </a:prstGeom>
          <a:solidFill>
            <a:srgbClr val="D5EBFF"/>
          </a:solidFill>
          <a:ln w="9525">
            <a:noFill/>
          </a:ln>
        </p:spPr>
        <p:txBody>
          <a:bodyPr>
            <a:spAutoFit/>
          </a:bodyPr>
          <a:p>
            <a:pPr lvl="0" eaLnBrk="0" hangingPunct="0"/>
            <a:r>
              <a:rPr lang="zh-CN" altLang="en-US" sz="1500" dirty="0">
                <a:latin typeface="Arial" panose="020B0604020202020204" pitchFamily="34" charset="0"/>
                <a:ea typeface="宋体" panose="02010600030101010101" pitchFamily="2" charset="-122"/>
              </a:rPr>
              <a:t>选择器</a:t>
            </a:r>
            <a:r>
              <a:rPr lang="en-US" altLang="zh-CN" sz="1500" dirty="0">
                <a:latin typeface="Arial" panose="020B0604020202020204" pitchFamily="34" charset="0"/>
                <a:ea typeface="宋体" panose="02010600030101010101" pitchFamily="2" charset="-122"/>
              </a:rPr>
              <a:t>{</a:t>
            </a:r>
            <a:r>
              <a:rPr lang="zh-CN" altLang="en-US" sz="1500" dirty="0">
                <a:latin typeface="Arial" panose="020B0604020202020204" pitchFamily="34" charset="0"/>
                <a:ea typeface="宋体" panose="02010600030101010101" pitchFamily="2" charset="-122"/>
              </a:rPr>
              <a:t>属性</a:t>
            </a:r>
            <a:r>
              <a:rPr lang="en-US" altLang="zh-CN" sz="1500" dirty="0">
                <a:latin typeface="Arial" panose="020B0604020202020204" pitchFamily="34" charset="0"/>
                <a:ea typeface="宋体" panose="02010600030101010101" pitchFamily="2" charset="-122"/>
              </a:rPr>
              <a:t>1:</a:t>
            </a:r>
            <a:r>
              <a:rPr lang="zh-CN" altLang="en-US" sz="1500" dirty="0">
                <a:latin typeface="Arial" panose="020B0604020202020204" pitchFamily="34" charset="0"/>
                <a:ea typeface="宋体" panose="02010600030101010101" pitchFamily="2" charset="-122"/>
              </a:rPr>
              <a:t>属性值</a:t>
            </a:r>
            <a:r>
              <a:rPr lang="en-US" altLang="zh-CN" sz="1500" dirty="0">
                <a:latin typeface="Arial" panose="020B0604020202020204" pitchFamily="34" charset="0"/>
                <a:ea typeface="宋体" panose="02010600030101010101" pitchFamily="2" charset="-122"/>
              </a:rPr>
              <a:t>1; </a:t>
            </a:r>
            <a:r>
              <a:rPr lang="zh-CN" altLang="en-US" sz="1500" dirty="0">
                <a:latin typeface="Arial" panose="020B0604020202020204" pitchFamily="34" charset="0"/>
                <a:ea typeface="宋体" panose="02010600030101010101" pitchFamily="2" charset="-122"/>
              </a:rPr>
              <a:t>属性</a:t>
            </a:r>
            <a:r>
              <a:rPr lang="en-US" altLang="zh-CN" sz="1500" dirty="0">
                <a:latin typeface="Arial" panose="020B0604020202020204" pitchFamily="34" charset="0"/>
                <a:ea typeface="宋体" panose="02010600030101010101" pitchFamily="2" charset="-122"/>
              </a:rPr>
              <a:t>2:</a:t>
            </a:r>
            <a:r>
              <a:rPr lang="zh-CN" altLang="en-US" sz="1500" dirty="0">
                <a:latin typeface="Arial" panose="020B0604020202020204" pitchFamily="34" charset="0"/>
                <a:ea typeface="宋体" panose="02010600030101010101" pitchFamily="2" charset="-122"/>
              </a:rPr>
              <a:t>属性值</a:t>
            </a:r>
            <a:r>
              <a:rPr lang="en-US" altLang="zh-CN" sz="1500" dirty="0">
                <a:latin typeface="Arial" panose="020B0604020202020204" pitchFamily="34" charset="0"/>
                <a:ea typeface="宋体" panose="02010600030101010101" pitchFamily="2" charset="-122"/>
              </a:rPr>
              <a:t>2; </a:t>
            </a:r>
            <a:r>
              <a:rPr lang="zh-CN" altLang="en-US" sz="1500" dirty="0">
                <a:latin typeface="Arial" panose="020B0604020202020204" pitchFamily="34" charset="0"/>
                <a:ea typeface="宋体" panose="02010600030101010101" pitchFamily="2" charset="-122"/>
              </a:rPr>
              <a:t>属性</a:t>
            </a:r>
            <a:r>
              <a:rPr lang="en-US" altLang="zh-CN" sz="1500" dirty="0">
                <a:latin typeface="Arial" panose="020B0604020202020204" pitchFamily="34" charset="0"/>
                <a:ea typeface="宋体" panose="02010600030101010101" pitchFamily="2" charset="-122"/>
              </a:rPr>
              <a:t>3:</a:t>
            </a:r>
            <a:r>
              <a:rPr lang="zh-CN" altLang="en-US" sz="1500" dirty="0">
                <a:latin typeface="Arial" panose="020B0604020202020204" pitchFamily="34" charset="0"/>
                <a:ea typeface="宋体" panose="02010600030101010101" pitchFamily="2" charset="-122"/>
              </a:rPr>
              <a:t>属性值</a:t>
            </a:r>
            <a:r>
              <a:rPr lang="en-US" altLang="zh-CN" sz="1500" dirty="0">
                <a:latin typeface="Arial" panose="020B0604020202020204" pitchFamily="34" charset="0"/>
                <a:ea typeface="宋体" panose="02010600030101010101" pitchFamily="2" charset="-122"/>
              </a:rPr>
              <a:t>3;}</a:t>
            </a:r>
            <a:endParaRPr lang="zh-CN" altLang="en-US" sz="1500" dirty="0">
              <a:latin typeface="Arial" panose="020B0604020202020204" pitchFamily="34" charset="0"/>
              <a:ea typeface="宋体" panose="02010600030101010101" pitchFamily="2" charset="-122"/>
            </a:endParaRPr>
          </a:p>
        </p:txBody>
      </p:sp>
      <p:pic>
        <p:nvPicPr>
          <p:cNvPr id="18437" name="Picture 15"/>
          <p:cNvPicPr>
            <a:picLocks noChangeAspect="1"/>
          </p:cNvPicPr>
          <p:nvPr/>
        </p:nvPicPr>
        <p:blipFill>
          <a:blip r:embed="rId1"/>
          <a:srcRect t="50720"/>
          <a:stretch>
            <a:fillRect/>
          </a:stretch>
        </p:blipFill>
        <p:spPr>
          <a:xfrm>
            <a:off x="2087166" y="3969544"/>
            <a:ext cx="4264819" cy="1300163"/>
          </a:xfrm>
          <a:prstGeom prst="rect">
            <a:avLst/>
          </a:prstGeom>
          <a:noFill/>
          <a:ln w="9525" cap="flat" cmpd="sng">
            <a:solidFill>
              <a:srgbClr val="CCCC99"/>
            </a:solidFill>
            <a:prstDash val="solid"/>
            <a:miter/>
            <a:headEnd type="none" w="med" len="med"/>
            <a:tailEnd type="none" w="med" len="med"/>
          </a:ln>
        </p:spPr>
      </p:pic>
    </p:spTree>
  </p:cSld>
  <p:clrMapOvr>
    <a:masterClrMapping/>
  </p:clrMapOvr>
  <p:transition spd="slow">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8" name="文本框 5"/>
          <p:cNvSpPr txBox="1"/>
          <p:nvPr/>
        </p:nvSpPr>
        <p:spPr>
          <a:xfrm>
            <a:off x="2141935" y="1593056"/>
            <a:ext cx="4439840" cy="1960880"/>
          </a:xfrm>
          <a:prstGeom prst="rect">
            <a:avLst/>
          </a:prstGeom>
          <a:noFill/>
          <a:ln w="9525">
            <a:noFill/>
          </a:ln>
        </p:spPr>
        <p:txBody>
          <a:bodyPr>
            <a:spAutoFit/>
          </a:bodyPr>
          <a:p>
            <a:pPr lvl="0" eaLnBrk="1" hangingPunct="1">
              <a:lnSpc>
                <a:spcPct val="150000"/>
              </a:lnSpc>
            </a:pPr>
            <a:r>
              <a:rPr lang="en-US" altLang="zh-CN" sz="1350" b="1" dirty="0">
                <a:latin typeface="微软雅黑" panose="020B0503020204020204" charset="-122"/>
                <a:ea typeface="微软雅黑" panose="020B0503020204020204" charset="-122"/>
                <a:sym typeface="Calibri" panose="020F0502020204030204" charset="0"/>
              </a:rPr>
              <a:t>2</a:t>
            </a:r>
            <a:r>
              <a:rPr lang="zh-CN" altLang="en-US" sz="1350" b="1" dirty="0">
                <a:latin typeface="微软雅黑" panose="020B0503020204020204" charset="-122"/>
                <a:ea typeface="微软雅黑" panose="020B0503020204020204" charset="-122"/>
                <a:sym typeface="Calibri" panose="020F0502020204030204" charset="0"/>
              </a:rPr>
              <a:t>、</a:t>
            </a:r>
            <a:r>
              <a:rPr lang="en-US" altLang="zh-CN" sz="1350" b="1" dirty="0">
                <a:latin typeface="微软雅黑" panose="020B0503020204020204" charset="-122"/>
                <a:ea typeface="微软雅黑" panose="020B0503020204020204" charset="-122"/>
                <a:sym typeface="Calibri" panose="020F0502020204030204" charset="0"/>
              </a:rPr>
              <a:t>CSS</a:t>
            </a:r>
            <a:r>
              <a:rPr lang="zh-CN" altLang="en-US" sz="1350" b="1" dirty="0">
                <a:latin typeface="微软雅黑" panose="020B0503020204020204" charset="-122"/>
                <a:ea typeface="微软雅黑" panose="020B0503020204020204" charset="-122"/>
                <a:sym typeface="Calibri" panose="020F0502020204030204" charset="0"/>
              </a:rPr>
              <a:t>常用文字控制属性 </a:t>
            </a:r>
            <a:endParaRPr lang="en-US" altLang="zh-CN" sz="1350" b="1" dirty="0">
              <a:latin typeface="微软雅黑" panose="020B0503020204020204" charset="-122"/>
              <a:ea typeface="微软雅黑" panose="020B0503020204020204" charset="-122"/>
              <a:sym typeface="Calibri" panose="020F0502020204030204" charset="0"/>
            </a:endParaRPr>
          </a:p>
          <a:p>
            <a:pPr lvl="0" eaLnBrk="1" hangingPunct="1">
              <a:lnSpc>
                <a:spcPct val="150000"/>
              </a:lnSpc>
            </a:pPr>
            <a:r>
              <a:rPr lang="en-US" altLang="zh-CN" sz="1350" dirty="0">
                <a:latin typeface="微软雅黑" panose="020B0503020204020204" charset="-122"/>
                <a:ea typeface="微软雅黑" panose="020B0503020204020204" charset="-122"/>
                <a:sym typeface="Calibri" panose="020F0502020204030204" charset="0"/>
              </a:rPr>
              <a:t>      </a:t>
            </a:r>
            <a:r>
              <a:rPr lang="zh-CN" altLang="en-US" sz="1350" dirty="0">
                <a:latin typeface="微软雅黑" panose="020B0503020204020204" charset="-122"/>
                <a:ea typeface="微软雅黑" panose="020B0503020204020204" charset="-122"/>
                <a:sym typeface="Calibri" panose="020F0502020204030204" charset="0"/>
              </a:rPr>
              <a:t>字体：</a:t>
            </a:r>
            <a:r>
              <a:rPr lang="en-US" altLang="zh-CN" sz="1350" dirty="0">
                <a:latin typeface="微软雅黑" panose="020B0503020204020204" charset="-122"/>
                <a:ea typeface="微软雅黑" panose="020B0503020204020204" charset="-122"/>
                <a:sym typeface="Calibri" panose="020F0502020204030204" charset="0"/>
              </a:rPr>
              <a:t>font-family</a:t>
            </a:r>
            <a:endParaRPr lang="en-US" altLang="zh-CN" sz="1350" dirty="0">
              <a:latin typeface="微软雅黑" panose="020B0503020204020204" charset="-122"/>
              <a:ea typeface="微软雅黑" panose="020B0503020204020204" charset="-122"/>
              <a:sym typeface="Calibri" panose="020F0502020204030204" charset="0"/>
            </a:endParaRPr>
          </a:p>
          <a:p>
            <a:pPr lvl="0" eaLnBrk="1" hangingPunct="1">
              <a:lnSpc>
                <a:spcPct val="150000"/>
              </a:lnSpc>
            </a:pPr>
            <a:r>
              <a:rPr lang="en-US" altLang="zh-CN" sz="1350" dirty="0">
                <a:latin typeface="微软雅黑" panose="020B0503020204020204" charset="-122"/>
                <a:ea typeface="微软雅黑" panose="020B0503020204020204" charset="-122"/>
                <a:sym typeface="Calibri" panose="020F0502020204030204" charset="0"/>
              </a:rPr>
              <a:t>      </a:t>
            </a:r>
            <a:r>
              <a:rPr lang="zh-CN" altLang="en-US" sz="1350" dirty="0">
                <a:latin typeface="微软雅黑" panose="020B0503020204020204" charset="-122"/>
                <a:ea typeface="微软雅黑" panose="020B0503020204020204" charset="-122"/>
                <a:sym typeface="Calibri" panose="020F0502020204030204" charset="0"/>
              </a:rPr>
              <a:t>字号：</a:t>
            </a:r>
            <a:r>
              <a:rPr lang="en-US" altLang="zh-CN" sz="1350" dirty="0">
                <a:latin typeface="微软雅黑" panose="020B0503020204020204" charset="-122"/>
                <a:ea typeface="微软雅黑" panose="020B0503020204020204" charset="-122"/>
                <a:sym typeface="Calibri" panose="020F0502020204030204" charset="0"/>
              </a:rPr>
              <a:t>font-size</a:t>
            </a:r>
            <a:endParaRPr lang="en-US" altLang="zh-CN" sz="1350" dirty="0">
              <a:latin typeface="微软雅黑" panose="020B0503020204020204" charset="-122"/>
              <a:ea typeface="微软雅黑" panose="020B0503020204020204" charset="-122"/>
              <a:sym typeface="Calibri" panose="020F0502020204030204" charset="0"/>
            </a:endParaRPr>
          </a:p>
          <a:p>
            <a:pPr lvl="0" eaLnBrk="1" hangingPunct="1">
              <a:lnSpc>
                <a:spcPct val="150000"/>
              </a:lnSpc>
            </a:pPr>
            <a:r>
              <a:rPr lang="en-US" altLang="zh-CN" sz="1350" dirty="0">
                <a:latin typeface="微软雅黑" panose="020B0503020204020204" charset="-122"/>
                <a:ea typeface="微软雅黑" panose="020B0503020204020204" charset="-122"/>
                <a:sym typeface="Calibri" panose="020F0502020204030204" charset="0"/>
              </a:rPr>
              <a:t>      </a:t>
            </a:r>
            <a:r>
              <a:rPr lang="zh-CN" altLang="en-US" sz="1350" dirty="0">
                <a:latin typeface="微软雅黑" panose="020B0503020204020204" charset="-122"/>
                <a:ea typeface="微软雅黑" panose="020B0503020204020204" charset="-122"/>
                <a:sym typeface="Calibri" panose="020F0502020204030204" charset="0"/>
              </a:rPr>
              <a:t>颜色：</a:t>
            </a:r>
            <a:r>
              <a:rPr lang="en-US" altLang="zh-CN" sz="1350" dirty="0">
                <a:latin typeface="微软雅黑" panose="020B0503020204020204" charset="-122"/>
                <a:ea typeface="微软雅黑" panose="020B0503020204020204" charset="-122"/>
                <a:sym typeface="Calibri" panose="020F0502020204030204" charset="0"/>
              </a:rPr>
              <a:t>color</a:t>
            </a:r>
            <a:endParaRPr lang="en-US" altLang="zh-CN" sz="1350" dirty="0">
              <a:latin typeface="微软雅黑" panose="020B0503020204020204" charset="-122"/>
              <a:ea typeface="微软雅黑" panose="020B0503020204020204" charset="-122"/>
              <a:sym typeface="Calibri" panose="020F0502020204030204" charset="0"/>
            </a:endParaRPr>
          </a:p>
          <a:p>
            <a:pPr lvl="0" eaLnBrk="1" hangingPunct="1">
              <a:lnSpc>
                <a:spcPct val="150000"/>
              </a:lnSpc>
            </a:pPr>
            <a:r>
              <a:rPr lang="en-US" altLang="zh-CN" sz="1350" dirty="0">
                <a:latin typeface="微软雅黑" panose="020B0503020204020204" charset="-122"/>
                <a:ea typeface="微软雅黑" panose="020B0503020204020204" charset="-122"/>
                <a:sym typeface="Calibri" panose="020F0502020204030204" charset="0"/>
              </a:rPr>
              <a:t>      </a:t>
            </a:r>
            <a:r>
              <a:rPr lang="zh-CN" altLang="en-US" sz="1350" dirty="0">
                <a:latin typeface="微软雅黑" panose="020B0503020204020204" charset="-122"/>
                <a:ea typeface="微软雅黑" panose="020B0503020204020204" charset="-122"/>
                <a:sym typeface="Calibri" panose="020F0502020204030204" charset="0"/>
              </a:rPr>
              <a:t>内容水平对齐方式：</a:t>
            </a:r>
            <a:r>
              <a:rPr lang="en-US" altLang="zh-CN" sz="1350" dirty="0">
                <a:latin typeface="微软雅黑" panose="020B0503020204020204" charset="-122"/>
                <a:ea typeface="微软雅黑" panose="020B0503020204020204" charset="-122"/>
                <a:sym typeface="Calibri" panose="020F0502020204030204" charset="0"/>
              </a:rPr>
              <a:t>text-align</a:t>
            </a:r>
            <a:r>
              <a:rPr lang="zh-CN" altLang="en-US" sz="1350" dirty="0">
                <a:latin typeface="微软雅黑" panose="020B0503020204020204" charset="-122"/>
                <a:ea typeface="微软雅黑" panose="020B0503020204020204" charset="-122"/>
                <a:sym typeface="Calibri" panose="020F0502020204030204" charset="0"/>
              </a:rPr>
              <a:t>：</a:t>
            </a:r>
            <a:r>
              <a:rPr lang="en-US" altLang="zh-CN" sz="1350" dirty="0">
                <a:latin typeface="微软雅黑" panose="020B0503020204020204" charset="-122"/>
                <a:ea typeface="微软雅黑" panose="020B0503020204020204" charset="-122"/>
                <a:sym typeface="Calibri" panose="020F0502020204030204" charset="0"/>
              </a:rPr>
              <a:t>left|center|right</a:t>
            </a:r>
            <a:endParaRPr lang="en-US" altLang="zh-CN" sz="1350" dirty="0">
              <a:latin typeface="微软雅黑" panose="020B0503020204020204" charset="-122"/>
              <a:ea typeface="微软雅黑" panose="020B0503020204020204" charset="-122"/>
              <a:sym typeface="Calibri" panose="020F0502020204030204" charset="0"/>
            </a:endParaRPr>
          </a:p>
          <a:p>
            <a:pPr lvl="0" eaLnBrk="1" hangingPunct="1">
              <a:lnSpc>
                <a:spcPct val="150000"/>
              </a:lnSpc>
            </a:pPr>
            <a:r>
              <a:rPr lang="en-US" altLang="zh-CN" sz="1350" dirty="0">
                <a:latin typeface="微软雅黑" panose="020B0503020204020204" charset="-122"/>
                <a:ea typeface="微软雅黑" panose="020B0503020204020204" charset="-122"/>
                <a:sym typeface="Calibri" panose="020F0502020204030204" charset="0"/>
              </a:rPr>
              <a:t>      </a:t>
            </a:r>
            <a:r>
              <a:rPr lang="zh-CN" altLang="en-US" sz="1350" dirty="0">
                <a:latin typeface="微软雅黑" panose="020B0503020204020204" charset="-122"/>
                <a:ea typeface="微软雅黑" panose="020B0503020204020204" charset="-122"/>
                <a:sym typeface="Calibri" panose="020F0502020204030204" charset="0"/>
              </a:rPr>
              <a:t>首航缩进：</a:t>
            </a:r>
            <a:r>
              <a:rPr lang="en-US" altLang="zh-CN" sz="1350" dirty="0">
                <a:latin typeface="微软雅黑" panose="020B0503020204020204" charset="-122"/>
                <a:ea typeface="微软雅黑" panose="020B0503020204020204" charset="-122"/>
                <a:sym typeface="Calibri" panose="020F0502020204030204" charset="0"/>
              </a:rPr>
              <a:t>text-indent</a:t>
            </a:r>
            <a:endParaRPr lang="zh-CN" altLang="en-US" sz="1350" dirty="0">
              <a:latin typeface="Calibri" panose="020F0502020204030204" charset="0"/>
              <a:ea typeface="宋体" panose="02010600030101010101" pitchFamily="2" charset="-122"/>
            </a:endParaRPr>
          </a:p>
        </p:txBody>
      </p:sp>
      <p:pic>
        <p:nvPicPr>
          <p:cNvPr id="19459" name="图片 2"/>
          <p:cNvPicPr>
            <a:picLocks noChangeAspect="1"/>
          </p:cNvPicPr>
          <p:nvPr>
            <p:ph idx="1"/>
          </p:nvPr>
        </p:nvPicPr>
        <p:blipFill>
          <a:blip r:embed="rId1"/>
          <a:stretch>
            <a:fillRect/>
          </a:stretch>
        </p:blipFill>
        <p:spPr>
          <a:xfrm>
            <a:off x="2978944" y="3624263"/>
            <a:ext cx="3269456" cy="1828800"/>
          </a:xfr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7" name="内容占位符 2"/>
          <p:cNvSpPr>
            <a:spLocks noGrp="1"/>
          </p:cNvSpPr>
          <p:nvPr>
            <p:ph/>
          </p:nvPr>
        </p:nvSpPr>
        <p:spPr>
          <a:xfrm>
            <a:off x="1485900" y="1657350"/>
            <a:ext cx="6172200" cy="3794522"/>
          </a:xfrm>
          <a:prstGeom prst="rect">
            <a:avLst/>
          </a:prstGeom>
          <a:solidFill>
            <a:srgbClr val="FFFFFF"/>
          </a:solidFill>
          <a:ln w="9525">
            <a:noFill/>
          </a:ln>
        </p:spPr>
        <p:txBody>
          <a:bodyPr anchor="t"/>
          <a:p>
            <a:pPr>
              <a:lnSpc>
                <a:spcPct val="150000"/>
              </a:lnSpc>
            </a:pPr>
            <a:r>
              <a:rPr lang="en-US" altLang="zh-CN" sz="1800" b="1" dirty="0">
                <a:solidFill>
                  <a:srgbClr val="009ED6"/>
                </a:solidFill>
              </a:rPr>
              <a:t>Web</a:t>
            </a:r>
            <a:r>
              <a:rPr lang="zh-CN" altLang="en-US" sz="1800" b="1" dirty="0">
                <a:solidFill>
                  <a:srgbClr val="009ED6"/>
                </a:solidFill>
              </a:rPr>
              <a:t>标准</a:t>
            </a:r>
            <a:endParaRPr lang="en-US" altLang="zh-CN" sz="1800" b="1" dirty="0">
              <a:solidFill>
                <a:srgbClr val="009ED6"/>
              </a:solidFill>
            </a:endParaRPr>
          </a:p>
          <a:p>
            <a:pPr>
              <a:lnSpc>
                <a:spcPct val="150000"/>
              </a:lnSpc>
            </a:pPr>
            <a:endParaRPr lang="en-US" altLang="zh-CN" sz="1800" dirty="0"/>
          </a:p>
        </p:txBody>
      </p:sp>
      <p:sp>
        <p:nvSpPr>
          <p:cNvPr id="15363" name="TextBox 3"/>
          <p:cNvSpPr txBox="1"/>
          <p:nvPr/>
        </p:nvSpPr>
        <p:spPr>
          <a:xfrm>
            <a:off x="2256235" y="2390814"/>
            <a:ext cx="4897040" cy="1960880"/>
          </a:xfrm>
          <a:prstGeom prst="rect">
            <a:avLst/>
          </a:prstGeom>
          <a:noFill/>
          <a:ln w="31750" cap="flat" cmpd="sng">
            <a:solidFill>
              <a:srgbClr val="00ACE6"/>
            </a:solidFill>
            <a:prstDash val="dash"/>
            <a:miter/>
            <a:headEnd type="none" w="med" len="med"/>
            <a:tailEnd type="none" w="med" len="med"/>
          </a:ln>
          <a:effectLst>
            <a:outerShdw sy="23000" kx="1031184" algn="br" rotWithShape="0">
              <a:srgbClr val="000000">
                <a:alpha val="3998"/>
              </a:srgbClr>
            </a:outerShdw>
          </a:effectLst>
        </p:spPr>
        <p:txBody>
          <a:bodyPr anchor="ctr">
            <a:spAutoFit/>
          </a:bodyPr>
          <a:p>
            <a:pPr algn="just">
              <a:lnSpc>
                <a:spcPct val="150000"/>
              </a:lnSpc>
            </a:pPr>
            <a:r>
              <a:rPr lang="en-US" altLang="zh-CN" sz="2700" b="1" dirty="0">
                <a:solidFill>
                  <a:srgbClr val="00ACE6"/>
                </a:solidFill>
                <a:latin typeface="Arial" panose="020B0604020202020204" pitchFamily="34" charset="0"/>
                <a:ea typeface="宋体" panose="02010600030101010101" pitchFamily="2" charset="-122"/>
              </a:rPr>
              <a:t>W</a:t>
            </a:r>
            <a:r>
              <a:rPr lang="zh-CN" altLang="en-US" sz="2700" b="1" dirty="0">
                <a:solidFill>
                  <a:srgbClr val="00ACE6"/>
                </a:solidFill>
                <a:latin typeface="Arial" panose="020B0604020202020204" pitchFamily="34" charset="0"/>
                <a:ea typeface="宋体" panose="02010600030101010101" pitchFamily="2" charset="-122"/>
              </a:rPr>
              <a:t>eb标准</a:t>
            </a:r>
            <a:r>
              <a:rPr lang="zh-CN" altLang="en-US" dirty="0">
                <a:latin typeface="Arial" panose="020B0604020202020204" pitchFamily="34" charset="0"/>
                <a:ea typeface="宋体" panose="02010600030101010101" pitchFamily="2" charset="-122"/>
              </a:rPr>
              <a:t>不是某一个标准，而是由W3C和其他标准化组织制定的</a:t>
            </a:r>
            <a:r>
              <a:rPr lang="zh-CN" altLang="en-US" dirty="0">
                <a:solidFill>
                  <a:srgbClr val="00ACE6"/>
                </a:solidFill>
                <a:latin typeface="Arial" panose="020B0604020202020204" pitchFamily="34" charset="0"/>
                <a:ea typeface="宋体" panose="02010600030101010101" pitchFamily="2" charset="-122"/>
              </a:rPr>
              <a:t>一系列标准的集合</a:t>
            </a:r>
            <a:r>
              <a:rPr lang="zh-CN" altLang="en-US" dirty="0">
                <a:latin typeface="Arial" panose="020B0604020202020204" pitchFamily="34" charset="0"/>
                <a:ea typeface="宋体" panose="02010600030101010101" pitchFamily="2" charset="-122"/>
              </a:rPr>
              <a:t>。主要包括</a:t>
            </a:r>
            <a:r>
              <a:rPr lang="zh-CN" altLang="en-US" dirty="0">
                <a:solidFill>
                  <a:srgbClr val="009ED6"/>
                </a:solidFill>
                <a:latin typeface="Arial" panose="020B0604020202020204" pitchFamily="34" charset="0"/>
                <a:ea typeface="宋体" panose="02010600030101010101" pitchFamily="2" charset="-122"/>
              </a:rPr>
              <a:t>结构</a:t>
            </a:r>
            <a:r>
              <a:rPr lang="zh-CN" altLang="en-US" dirty="0">
                <a:latin typeface="Arial" panose="020B0604020202020204" pitchFamily="34" charset="0"/>
                <a:ea typeface="宋体" panose="02010600030101010101" pitchFamily="2" charset="-122"/>
              </a:rPr>
              <a:t>（</a:t>
            </a:r>
            <a:r>
              <a:rPr lang="en-US" altLang="zh-CN" dirty="0">
                <a:latin typeface="Arial" panose="020B0604020202020204" pitchFamily="34" charset="0"/>
                <a:ea typeface="宋体" panose="02010600030101010101" pitchFamily="2" charset="-122"/>
              </a:rPr>
              <a:t>Structure</a:t>
            </a:r>
            <a:r>
              <a:rPr lang="zh-CN" altLang="en-US" dirty="0">
                <a:latin typeface="Arial" panose="020B0604020202020204" pitchFamily="34" charset="0"/>
                <a:ea typeface="宋体" panose="02010600030101010101" pitchFamily="2" charset="-122"/>
              </a:rPr>
              <a:t>）、</a:t>
            </a:r>
            <a:r>
              <a:rPr lang="zh-CN" altLang="en-US" dirty="0">
                <a:solidFill>
                  <a:srgbClr val="009ED6"/>
                </a:solidFill>
                <a:latin typeface="Arial" panose="020B0604020202020204" pitchFamily="34" charset="0"/>
                <a:ea typeface="宋体" panose="02010600030101010101" pitchFamily="2" charset="-122"/>
              </a:rPr>
              <a:t>表现</a:t>
            </a:r>
            <a:r>
              <a:rPr lang="zh-CN" altLang="en-US" dirty="0">
                <a:latin typeface="Arial" panose="020B0604020202020204" pitchFamily="34" charset="0"/>
                <a:ea typeface="宋体" panose="02010600030101010101" pitchFamily="2" charset="-122"/>
              </a:rPr>
              <a:t>（</a:t>
            </a:r>
            <a:r>
              <a:rPr lang="en-US" altLang="zh-CN" dirty="0">
                <a:latin typeface="Arial" panose="020B0604020202020204" pitchFamily="34" charset="0"/>
                <a:ea typeface="宋体" panose="02010600030101010101" pitchFamily="2" charset="-122"/>
              </a:rPr>
              <a:t>Presentation</a:t>
            </a:r>
            <a:r>
              <a:rPr lang="zh-CN" altLang="en-US" dirty="0">
                <a:latin typeface="Arial" panose="020B0604020202020204" pitchFamily="34" charset="0"/>
                <a:ea typeface="宋体" panose="02010600030101010101" pitchFamily="2" charset="-122"/>
              </a:rPr>
              <a:t>）和</a:t>
            </a:r>
            <a:r>
              <a:rPr lang="zh-CN" altLang="en-US" dirty="0">
                <a:solidFill>
                  <a:srgbClr val="009ED6"/>
                </a:solidFill>
                <a:latin typeface="Arial" panose="020B0604020202020204" pitchFamily="34" charset="0"/>
                <a:ea typeface="宋体" panose="02010600030101010101" pitchFamily="2" charset="-122"/>
              </a:rPr>
              <a:t>行为</a:t>
            </a:r>
            <a:r>
              <a:rPr lang="zh-CN" altLang="en-US" dirty="0">
                <a:latin typeface="Arial" panose="020B0604020202020204" pitchFamily="34" charset="0"/>
                <a:ea typeface="宋体" panose="02010600030101010101" pitchFamily="2" charset="-122"/>
              </a:rPr>
              <a:t>（</a:t>
            </a:r>
            <a:r>
              <a:rPr lang="en-US" altLang="zh-CN" dirty="0">
                <a:latin typeface="Arial" panose="020B0604020202020204" pitchFamily="34" charset="0"/>
                <a:ea typeface="宋体" panose="02010600030101010101" pitchFamily="2" charset="-122"/>
              </a:rPr>
              <a:t>Behavior</a:t>
            </a:r>
            <a:r>
              <a:rPr lang="zh-CN" altLang="en-US" dirty="0">
                <a:latin typeface="Arial" panose="020B0604020202020204" pitchFamily="34" charset="0"/>
                <a:ea typeface="宋体" panose="02010600030101010101" pitchFamily="2" charset="-122"/>
              </a:rPr>
              <a:t>）三个方面。</a:t>
            </a:r>
            <a:endParaRPr lang="zh-CN" altLang="en-US" dirty="0">
              <a:latin typeface="Arial" panose="020B0604020202020204" pitchFamily="34"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5363"/>
                                        </p:tgtEl>
                                        <p:attrNameLst>
                                          <p:attrName>style.visibility</p:attrName>
                                        </p:attrNameLst>
                                      </p:cBhvr>
                                      <p:to>
                                        <p:strVal val="visible"/>
                                      </p:to>
                                    </p:set>
                                    <p:animEffect transition="in" filter="wipe(left)">
                                      <p:cBhvr>
                                        <p:cTn id="7" dur="1000"/>
                                        <p:tgtEl>
                                          <p:spTgt spid="153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3" grpId="0" bldLvl="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0482" name="TextBox 3"/>
          <p:cNvSpPr txBox="1"/>
          <p:nvPr/>
        </p:nvSpPr>
        <p:spPr>
          <a:xfrm>
            <a:off x="1670447" y="1732121"/>
            <a:ext cx="1325880" cy="321945"/>
          </a:xfrm>
          <a:prstGeom prst="rect">
            <a:avLst/>
          </a:prstGeom>
          <a:noFill/>
          <a:ln w="9525">
            <a:noFill/>
          </a:ln>
        </p:spPr>
        <p:txBody>
          <a:bodyPr wrap="none" anchor="ctr">
            <a:spAutoFit/>
          </a:bodyPr>
          <a:p>
            <a:pPr lvl="0" eaLnBrk="1" hangingPunct="1"/>
            <a:r>
              <a:rPr lang="zh-CN" altLang="en-US" sz="1500" b="1" dirty="0">
                <a:latin typeface="微软雅黑" panose="020B0503020204020204" charset="-122"/>
                <a:ea typeface="微软雅黑" panose="020B0503020204020204" charset="-122"/>
                <a:sym typeface="Calibri" panose="020F0502020204030204" charset="0"/>
              </a:rPr>
              <a:t>实体化三属性</a:t>
            </a:r>
            <a:endParaRPr lang="zh-CN" altLang="en-US" sz="1500" b="1" dirty="0">
              <a:latin typeface="微软雅黑" panose="020B0503020204020204" charset="-122"/>
              <a:ea typeface="微软雅黑" panose="020B0503020204020204" charset="-122"/>
              <a:sym typeface="Calibri" panose="020F0502020204030204" charset="0"/>
            </a:endParaRPr>
          </a:p>
        </p:txBody>
      </p:sp>
      <p:sp>
        <p:nvSpPr>
          <p:cNvPr id="20483" name="TextBox 4"/>
          <p:cNvSpPr txBox="1"/>
          <p:nvPr/>
        </p:nvSpPr>
        <p:spPr>
          <a:xfrm>
            <a:off x="1656160" y="2275285"/>
            <a:ext cx="1663700" cy="922020"/>
          </a:xfrm>
          <a:prstGeom prst="rect">
            <a:avLst/>
          </a:prstGeom>
          <a:noFill/>
          <a:ln w="9525">
            <a:noFill/>
          </a:ln>
        </p:spPr>
        <p:txBody>
          <a:bodyPr wrap="none">
            <a:spAutoFit/>
          </a:bodyPr>
          <a:p>
            <a:pPr lvl="0" eaLnBrk="1" hangingPunct="1">
              <a:lnSpc>
                <a:spcPct val="150000"/>
              </a:lnSpc>
            </a:pPr>
            <a:r>
              <a:rPr lang="zh-CN" altLang="en-US" sz="1200" dirty="0">
                <a:latin typeface="微软雅黑" panose="020B0503020204020204" charset="-122"/>
                <a:ea typeface="微软雅黑" panose="020B0503020204020204" charset="-122"/>
                <a:sym typeface="Calibri" panose="020F0502020204030204" charset="0"/>
              </a:rPr>
              <a:t>宽度：</a:t>
            </a:r>
            <a:r>
              <a:rPr lang="en-US" altLang="zh-CN" sz="1200" dirty="0">
                <a:latin typeface="微软雅黑" panose="020B0503020204020204" charset="-122"/>
                <a:ea typeface="微软雅黑" panose="020B0503020204020204" charset="-122"/>
                <a:sym typeface="Calibri" panose="020F0502020204030204" charset="0"/>
              </a:rPr>
              <a:t>width</a:t>
            </a:r>
            <a:endParaRPr lang="en-US" altLang="zh-CN" sz="1200" dirty="0">
              <a:latin typeface="微软雅黑" panose="020B0503020204020204" charset="-122"/>
              <a:ea typeface="微软雅黑" panose="020B0503020204020204" charset="-122"/>
              <a:sym typeface="Calibri" panose="020F0502020204030204" charset="0"/>
            </a:endParaRPr>
          </a:p>
          <a:p>
            <a:pPr lvl="0" eaLnBrk="1" hangingPunct="1">
              <a:lnSpc>
                <a:spcPct val="150000"/>
              </a:lnSpc>
            </a:pPr>
            <a:r>
              <a:rPr lang="zh-CN" altLang="en-US" sz="1200" dirty="0">
                <a:latin typeface="微软雅黑" panose="020B0503020204020204" charset="-122"/>
                <a:ea typeface="微软雅黑" panose="020B0503020204020204" charset="-122"/>
                <a:sym typeface="Calibri" panose="020F0502020204030204" charset="0"/>
              </a:rPr>
              <a:t>高度：</a:t>
            </a:r>
            <a:r>
              <a:rPr lang="en-US" altLang="zh-CN" sz="1200" dirty="0">
                <a:latin typeface="微软雅黑" panose="020B0503020204020204" charset="-122"/>
                <a:ea typeface="微软雅黑" panose="020B0503020204020204" charset="-122"/>
                <a:sym typeface="Calibri" panose="020F0502020204030204" charset="0"/>
              </a:rPr>
              <a:t>height</a:t>
            </a:r>
            <a:endParaRPr lang="en-US" altLang="zh-CN" sz="1200" dirty="0">
              <a:latin typeface="微软雅黑" panose="020B0503020204020204" charset="-122"/>
              <a:ea typeface="微软雅黑" panose="020B0503020204020204" charset="-122"/>
              <a:sym typeface="Calibri" panose="020F0502020204030204" charset="0"/>
            </a:endParaRPr>
          </a:p>
          <a:p>
            <a:pPr lvl="0" eaLnBrk="1" hangingPunct="1">
              <a:lnSpc>
                <a:spcPct val="150000"/>
              </a:lnSpc>
            </a:pPr>
            <a:r>
              <a:rPr lang="zh-CN" altLang="en-US" sz="1200" dirty="0">
                <a:latin typeface="微软雅黑" panose="020B0503020204020204" charset="-122"/>
                <a:ea typeface="微软雅黑" panose="020B0503020204020204" charset="-122"/>
                <a:sym typeface="Calibri" panose="020F0502020204030204" charset="0"/>
              </a:rPr>
              <a:t>背景色：</a:t>
            </a:r>
            <a:r>
              <a:rPr lang="en-US" altLang="zh-CN" sz="1200" dirty="0">
                <a:latin typeface="微软雅黑" panose="020B0503020204020204" charset="-122"/>
                <a:ea typeface="微软雅黑" panose="020B0503020204020204" charset="-122"/>
                <a:sym typeface="Calibri" panose="020F0502020204030204" charset="0"/>
              </a:rPr>
              <a:t>background</a:t>
            </a:r>
            <a:endParaRPr lang="zh-CN" altLang="en-US" sz="1200" dirty="0">
              <a:latin typeface="微软雅黑" panose="020B0503020204020204" charset="-122"/>
              <a:ea typeface="微软雅黑" panose="020B0503020204020204" charset="-122"/>
              <a:sym typeface="Calibri" panose="020F0502020204030204" charset="0"/>
            </a:endParaRPr>
          </a:p>
        </p:txBody>
      </p:sp>
    </p:spTree>
  </p:cSld>
  <p:clrMapOvr>
    <a:masterClrMapping/>
  </p:clrMapOvr>
  <p:transition spd="slow">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1506" name="TextBox 3"/>
          <p:cNvSpPr txBox="1"/>
          <p:nvPr/>
        </p:nvSpPr>
        <p:spPr>
          <a:xfrm>
            <a:off x="1670447" y="1732121"/>
            <a:ext cx="944880" cy="321945"/>
          </a:xfrm>
          <a:prstGeom prst="rect">
            <a:avLst/>
          </a:prstGeom>
          <a:noFill/>
          <a:ln w="9525">
            <a:noFill/>
          </a:ln>
        </p:spPr>
        <p:txBody>
          <a:bodyPr wrap="none" anchor="ctr">
            <a:spAutoFit/>
          </a:bodyPr>
          <a:p>
            <a:pPr lvl="0" eaLnBrk="1" hangingPunct="1"/>
            <a:r>
              <a:rPr lang="zh-CN" altLang="en-US" sz="1500" b="1" dirty="0">
                <a:latin typeface="微软雅黑" panose="020B0503020204020204" charset="-122"/>
                <a:ea typeface="微软雅黑" panose="020B0503020204020204" charset="-122"/>
                <a:sym typeface="Calibri" panose="020F0502020204030204" charset="0"/>
              </a:rPr>
              <a:t>显示模式</a:t>
            </a:r>
            <a:endParaRPr lang="zh-CN" altLang="en-US" sz="1500" b="1" dirty="0">
              <a:latin typeface="微软雅黑" panose="020B0503020204020204" charset="-122"/>
              <a:ea typeface="微软雅黑" panose="020B0503020204020204" charset="-122"/>
              <a:sym typeface="Calibri" panose="020F0502020204030204" charset="0"/>
            </a:endParaRPr>
          </a:p>
        </p:txBody>
      </p:sp>
      <p:sp>
        <p:nvSpPr>
          <p:cNvPr id="21507" name="TextBox 4"/>
          <p:cNvSpPr txBox="1"/>
          <p:nvPr/>
        </p:nvSpPr>
        <p:spPr>
          <a:xfrm>
            <a:off x="1656160" y="2275285"/>
            <a:ext cx="6040120" cy="2306955"/>
          </a:xfrm>
          <a:prstGeom prst="rect">
            <a:avLst/>
          </a:prstGeom>
          <a:noFill/>
          <a:ln w="9525">
            <a:noFill/>
          </a:ln>
        </p:spPr>
        <p:txBody>
          <a:bodyPr wrap="none">
            <a:spAutoFit/>
          </a:bodyPr>
          <a:p>
            <a:pPr lvl="0" eaLnBrk="1" hangingPunct="1">
              <a:lnSpc>
                <a:spcPct val="150000"/>
              </a:lnSpc>
            </a:pPr>
            <a:r>
              <a:rPr lang="zh-CN" altLang="en-US" sz="1200" dirty="0">
                <a:latin typeface="微软雅黑" panose="020B0503020204020204" charset="-122"/>
                <a:ea typeface="微软雅黑" panose="020B0503020204020204" charset="-122"/>
                <a:sym typeface="Calibri" panose="020F0502020204030204" charset="0"/>
              </a:rPr>
              <a:t>块级：代表标签</a:t>
            </a:r>
            <a:r>
              <a:rPr lang="en-US" altLang="zh-CN" sz="1200" dirty="0">
                <a:latin typeface="微软雅黑" panose="020B0503020204020204" charset="-122"/>
                <a:ea typeface="微软雅黑" panose="020B0503020204020204" charset="-122"/>
                <a:sym typeface="Calibri" panose="020F0502020204030204" charset="0"/>
              </a:rPr>
              <a:t>div</a:t>
            </a:r>
            <a:r>
              <a:rPr lang="zh-CN" altLang="en-US" sz="1200" dirty="0">
                <a:latin typeface="微软雅黑" panose="020B0503020204020204" charset="-122"/>
                <a:ea typeface="微软雅黑" panose="020B0503020204020204" charset="-122"/>
                <a:sym typeface="Calibri" panose="020F0502020204030204" charset="0"/>
              </a:rPr>
              <a:t>，大容器，大盒子，可以存储任何内容任何标签，通常用作网页布局</a:t>
            </a:r>
            <a:endParaRPr lang="en-US" altLang="zh-CN" sz="1200" dirty="0">
              <a:latin typeface="微软雅黑" panose="020B0503020204020204" charset="-122"/>
              <a:ea typeface="微软雅黑" panose="020B0503020204020204" charset="-122"/>
              <a:sym typeface="Calibri" panose="020F0502020204030204" charset="0"/>
            </a:endParaRPr>
          </a:p>
          <a:p>
            <a:pPr lvl="0" eaLnBrk="1" hangingPunct="1">
              <a:lnSpc>
                <a:spcPct val="150000"/>
              </a:lnSpc>
            </a:pPr>
            <a:r>
              <a:rPr lang="zh-CN" altLang="en-US" sz="1200" dirty="0">
                <a:latin typeface="微软雅黑" panose="020B0503020204020204" charset="-122"/>
                <a:ea typeface="微软雅黑" panose="020B0503020204020204" charset="-122"/>
                <a:sym typeface="Calibri" panose="020F0502020204030204" charset="0"/>
              </a:rPr>
              <a:t>和排版。特点：独占一行；可以设置宽高并生效。</a:t>
            </a:r>
            <a:endParaRPr lang="en-US" altLang="zh-CN" sz="1200" dirty="0">
              <a:latin typeface="微软雅黑" panose="020B0503020204020204" charset="-122"/>
              <a:ea typeface="微软雅黑" panose="020B0503020204020204" charset="-122"/>
              <a:sym typeface="Calibri" panose="020F0502020204030204" charset="0"/>
            </a:endParaRPr>
          </a:p>
          <a:p>
            <a:pPr lvl="0" eaLnBrk="1" hangingPunct="1">
              <a:lnSpc>
                <a:spcPct val="150000"/>
              </a:lnSpc>
            </a:pPr>
            <a:endParaRPr lang="en-US" altLang="zh-CN" sz="1200" dirty="0">
              <a:latin typeface="微软雅黑" panose="020B0503020204020204" charset="-122"/>
              <a:ea typeface="微软雅黑" panose="020B0503020204020204" charset="-122"/>
              <a:sym typeface="Calibri" panose="020F0502020204030204" charset="0"/>
            </a:endParaRPr>
          </a:p>
          <a:p>
            <a:pPr lvl="0" eaLnBrk="1" hangingPunct="1">
              <a:lnSpc>
                <a:spcPct val="150000"/>
              </a:lnSpc>
            </a:pPr>
            <a:r>
              <a:rPr lang="zh-CN" altLang="en-US" sz="1200" dirty="0">
                <a:latin typeface="微软雅黑" panose="020B0503020204020204" charset="-122"/>
                <a:ea typeface="微软雅黑" panose="020B0503020204020204" charset="-122"/>
                <a:sym typeface="Calibri" panose="020F0502020204030204" charset="0"/>
              </a:rPr>
              <a:t>行内：代表标签</a:t>
            </a:r>
            <a:r>
              <a:rPr lang="en-US" altLang="zh-CN" sz="1200" dirty="0">
                <a:latin typeface="微软雅黑" panose="020B0503020204020204" charset="-122"/>
                <a:ea typeface="微软雅黑" panose="020B0503020204020204" charset="-122"/>
                <a:sym typeface="Calibri" panose="020F0502020204030204" charset="0"/>
              </a:rPr>
              <a:t>span</a:t>
            </a:r>
            <a:r>
              <a:rPr lang="zh-CN" altLang="en-US" sz="1200" dirty="0">
                <a:latin typeface="微软雅黑" panose="020B0503020204020204" charset="-122"/>
                <a:ea typeface="微软雅黑" panose="020B0503020204020204" charset="-122"/>
                <a:sym typeface="Calibri" panose="020F0502020204030204" charset="0"/>
              </a:rPr>
              <a:t>，小容器，小盒子，可以存储小图标、小图片及特殊效果的文字。</a:t>
            </a:r>
            <a:endParaRPr lang="en-US" altLang="zh-CN" sz="1200" dirty="0">
              <a:latin typeface="微软雅黑" panose="020B0503020204020204" charset="-122"/>
              <a:ea typeface="微软雅黑" panose="020B0503020204020204" charset="-122"/>
              <a:sym typeface="Calibri" panose="020F0502020204030204" charset="0"/>
            </a:endParaRPr>
          </a:p>
          <a:p>
            <a:pPr lvl="0" eaLnBrk="1" hangingPunct="1">
              <a:lnSpc>
                <a:spcPct val="150000"/>
              </a:lnSpc>
            </a:pPr>
            <a:r>
              <a:rPr lang="zh-CN" altLang="en-US" sz="1200" dirty="0">
                <a:latin typeface="微软雅黑" panose="020B0503020204020204" charset="-122"/>
                <a:ea typeface="微软雅黑" panose="020B0503020204020204" charset="-122"/>
                <a:sym typeface="Calibri" panose="020F0502020204030204" charset="0"/>
              </a:rPr>
              <a:t>特点：一行共存多个；设置宽高不生效；自身尺寸受内容控制。</a:t>
            </a:r>
            <a:endParaRPr lang="en-US" altLang="zh-CN" sz="1200" dirty="0">
              <a:latin typeface="微软雅黑" panose="020B0503020204020204" charset="-122"/>
              <a:ea typeface="微软雅黑" panose="020B0503020204020204" charset="-122"/>
              <a:sym typeface="Calibri" panose="020F0502020204030204" charset="0"/>
            </a:endParaRPr>
          </a:p>
          <a:p>
            <a:pPr lvl="0" eaLnBrk="1" hangingPunct="1">
              <a:lnSpc>
                <a:spcPct val="150000"/>
              </a:lnSpc>
            </a:pPr>
            <a:endParaRPr lang="en-US" altLang="zh-CN" sz="1200" dirty="0">
              <a:latin typeface="微软雅黑" panose="020B0503020204020204" charset="-122"/>
              <a:ea typeface="微软雅黑" panose="020B0503020204020204" charset="-122"/>
              <a:sym typeface="Calibri" panose="020F0502020204030204" charset="0"/>
            </a:endParaRPr>
          </a:p>
          <a:p>
            <a:pPr lvl="0" eaLnBrk="1" hangingPunct="1">
              <a:lnSpc>
                <a:spcPct val="150000"/>
              </a:lnSpc>
            </a:pPr>
            <a:r>
              <a:rPr lang="zh-CN" altLang="en-US" sz="1200" dirty="0">
                <a:latin typeface="微软雅黑" panose="020B0503020204020204" charset="-122"/>
                <a:ea typeface="微软雅黑" panose="020B0503020204020204" charset="-122"/>
                <a:sym typeface="Calibri" panose="020F0502020204030204" charset="0"/>
              </a:rPr>
              <a:t>行内块：既有块级标签的优点又有行内标签的优点 </a:t>
            </a:r>
            <a:r>
              <a:rPr lang="en-US" altLang="zh-CN" sz="1200" dirty="0">
                <a:latin typeface="微软雅黑" panose="020B0503020204020204" charset="-122"/>
                <a:ea typeface="微软雅黑" panose="020B0503020204020204" charset="-122"/>
                <a:sym typeface="Calibri" panose="020F0502020204030204" charset="0"/>
              </a:rPr>
              <a:t>– </a:t>
            </a:r>
            <a:r>
              <a:rPr lang="zh-CN" altLang="en-US" sz="1200" dirty="0">
                <a:latin typeface="微软雅黑" panose="020B0503020204020204" charset="-122"/>
                <a:ea typeface="微软雅黑" panose="020B0503020204020204" charset="-122"/>
                <a:sym typeface="Calibri" panose="020F0502020204030204" charset="0"/>
              </a:rPr>
              <a:t>一行共存多个；设置宽高并生效；</a:t>
            </a:r>
            <a:endParaRPr lang="en-US" altLang="zh-CN" sz="1200" dirty="0">
              <a:latin typeface="微软雅黑" panose="020B0503020204020204" charset="-122"/>
              <a:ea typeface="微软雅黑" panose="020B0503020204020204" charset="-122"/>
              <a:sym typeface="Calibri" panose="020F0502020204030204" charset="0"/>
            </a:endParaRPr>
          </a:p>
          <a:p>
            <a:pPr lvl="0" eaLnBrk="1" hangingPunct="1">
              <a:lnSpc>
                <a:spcPct val="150000"/>
              </a:lnSpc>
            </a:pPr>
            <a:r>
              <a:rPr lang="zh-CN" altLang="en-US" sz="1200" dirty="0">
                <a:latin typeface="微软雅黑" panose="020B0503020204020204" charset="-122"/>
                <a:ea typeface="微软雅黑" panose="020B0503020204020204" charset="-122"/>
                <a:sym typeface="Calibri" panose="020F0502020204030204" charset="0"/>
              </a:rPr>
              <a:t>如果没有人为指定宽高，自身尺寸受内容的控制</a:t>
            </a:r>
            <a:endParaRPr lang="zh-CN" altLang="en-US" sz="1200" dirty="0">
              <a:latin typeface="微软雅黑" panose="020B0503020204020204" charset="-122"/>
              <a:ea typeface="微软雅黑" panose="020B0503020204020204" charset="-122"/>
              <a:sym typeface="Calibri" panose="020F0502020204030204" charset="0"/>
            </a:endParaRPr>
          </a:p>
        </p:txBody>
      </p:sp>
    </p:spTree>
  </p:cSld>
  <p:clrMapOvr>
    <a:masterClrMapping/>
  </p:clrMapOvr>
  <p:transition spd="slow">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2530" name="TextBox 3"/>
          <p:cNvSpPr txBox="1"/>
          <p:nvPr/>
        </p:nvSpPr>
        <p:spPr>
          <a:xfrm>
            <a:off x="1670447" y="1732121"/>
            <a:ext cx="1325880" cy="321945"/>
          </a:xfrm>
          <a:prstGeom prst="rect">
            <a:avLst/>
          </a:prstGeom>
          <a:noFill/>
          <a:ln w="9525">
            <a:noFill/>
          </a:ln>
        </p:spPr>
        <p:txBody>
          <a:bodyPr wrap="none" anchor="ctr">
            <a:spAutoFit/>
          </a:bodyPr>
          <a:p>
            <a:pPr lvl="0" eaLnBrk="1" hangingPunct="1"/>
            <a:r>
              <a:rPr lang="zh-CN" altLang="en-US" sz="1500" b="1" dirty="0">
                <a:latin typeface="微软雅黑" panose="020B0503020204020204" charset="-122"/>
                <a:ea typeface="微软雅黑" panose="020B0503020204020204" charset="-122"/>
                <a:sym typeface="Calibri" panose="020F0502020204030204" charset="0"/>
              </a:rPr>
              <a:t>显示模式转换</a:t>
            </a:r>
            <a:endParaRPr lang="zh-CN" altLang="en-US" sz="1500" b="1" dirty="0">
              <a:latin typeface="微软雅黑" panose="020B0503020204020204" charset="-122"/>
              <a:ea typeface="微软雅黑" panose="020B0503020204020204" charset="-122"/>
              <a:sym typeface="Calibri" panose="020F0502020204030204" charset="0"/>
            </a:endParaRPr>
          </a:p>
        </p:txBody>
      </p:sp>
      <p:sp>
        <p:nvSpPr>
          <p:cNvPr id="22531" name="TextBox 4"/>
          <p:cNvSpPr txBox="1"/>
          <p:nvPr/>
        </p:nvSpPr>
        <p:spPr>
          <a:xfrm>
            <a:off x="1656160" y="2275285"/>
            <a:ext cx="2729230" cy="1476375"/>
          </a:xfrm>
          <a:prstGeom prst="rect">
            <a:avLst/>
          </a:prstGeom>
          <a:noFill/>
          <a:ln w="9525">
            <a:noFill/>
          </a:ln>
        </p:spPr>
        <p:txBody>
          <a:bodyPr wrap="none">
            <a:spAutoFit/>
          </a:bodyPr>
          <a:p>
            <a:pPr lvl="0" eaLnBrk="1" hangingPunct="1">
              <a:lnSpc>
                <a:spcPct val="150000"/>
              </a:lnSpc>
            </a:pPr>
            <a:r>
              <a:rPr lang="en-US" altLang="zh-CN" sz="1200" dirty="0">
                <a:latin typeface="微软雅黑" panose="020B0503020204020204" charset="-122"/>
                <a:ea typeface="微软雅黑" panose="020B0503020204020204" charset="-122"/>
                <a:sym typeface="Calibri" panose="020F0502020204030204" charset="0"/>
              </a:rPr>
              <a:t>display</a:t>
            </a:r>
            <a:r>
              <a:rPr lang="zh-CN" altLang="en-US" sz="1200" dirty="0">
                <a:latin typeface="微软雅黑" panose="020B0503020204020204" charset="-122"/>
                <a:ea typeface="微软雅黑" panose="020B0503020204020204" charset="-122"/>
                <a:sym typeface="Calibri" panose="020F0502020204030204" charset="0"/>
              </a:rPr>
              <a:t>：</a:t>
            </a:r>
            <a:r>
              <a:rPr lang="en-US" altLang="zh-CN" sz="1200" dirty="0">
                <a:latin typeface="微软雅黑" panose="020B0503020204020204" charset="-122"/>
                <a:ea typeface="微软雅黑" panose="020B0503020204020204" charset="-122"/>
                <a:sym typeface="Calibri" panose="020F0502020204030204" charset="0"/>
              </a:rPr>
              <a:t>block|inline|inline-block</a:t>
            </a:r>
            <a:r>
              <a:rPr lang="zh-CN" altLang="en-US" sz="1200" dirty="0">
                <a:latin typeface="微软雅黑" panose="020B0503020204020204" charset="-122"/>
                <a:ea typeface="微软雅黑" panose="020B0503020204020204" charset="-122"/>
                <a:sym typeface="Calibri" panose="020F0502020204030204" charset="0"/>
              </a:rPr>
              <a:t>；</a:t>
            </a:r>
            <a:endParaRPr lang="en-US" altLang="zh-CN" sz="1200" dirty="0">
              <a:latin typeface="微软雅黑" panose="020B0503020204020204" charset="-122"/>
              <a:ea typeface="微软雅黑" panose="020B0503020204020204" charset="-122"/>
              <a:sym typeface="Calibri" panose="020F0502020204030204" charset="0"/>
            </a:endParaRPr>
          </a:p>
          <a:p>
            <a:pPr lvl="0" eaLnBrk="1" hangingPunct="1">
              <a:lnSpc>
                <a:spcPct val="150000"/>
              </a:lnSpc>
            </a:pPr>
            <a:endParaRPr lang="en-US" altLang="zh-CN" sz="1200" dirty="0">
              <a:latin typeface="微软雅黑" panose="020B0503020204020204" charset="-122"/>
              <a:ea typeface="微软雅黑" panose="020B0503020204020204" charset="-122"/>
              <a:sym typeface="Calibri" panose="020F0502020204030204" charset="0"/>
            </a:endParaRPr>
          </a:p>
          <a:p>
            <a:pPr lvl="0" eaLnBrk="1" hangingPunct="1">
              <a:lnSpc>
                <a:spcPct val="150000"/>
              </a:lnSpc>
            </a:pPr>
            <a:r>
              <a:rPr lang="zh-CN" altLang="en-US" sz="1200" dirty="0">
                <a:latin typeface="微软雅黑" panose="020B0503020204020204" charset="-122"/>
                <a:ea typeface="微软雅黑" panose="020B0503020204020204" charset="-122"/>
                <a:sym typeface="Calibri" panose="020F0502020204030204" charset="0"/>
              </a:rPr>
              <a:t>块级：</a:t>
            </a:r>
            <a:r>
              <a:rPr lang="en-US" altLang="zh-CN" sz="1200" dirty="0">
                <a:latin typeface="微软雅黑" panose="020B0503020204020204" charset="-122"/>
                <a:ea typeface="微软雅黑" panose="020B0503020204020204" charset="-122"/>
                <a:sym typeface="Calibri" panose="020F0502020204030204" charset="0"/>
              </a:rPr>
              <a:t>block</a:t>
            </a:r>
            <a:endParaRPr lang="en-US" altLang="zh-CN" sz="1200" dirty="0">
              <a:latin typeface="微软雅黑" panose="020B0503020204020204" charset="-122"/>
              <a:ea typeface="微软雅黑" panose="020B0503020204020204" charset="-122"/>
              <a:sym typeface="Calibri" panose="020F0502020204030204" charset="0"/>
            </a:endParaRPr>
          </a:p>
          <a:p>
            <a:pPr lvl="0" eaLnBrk="1" hangingPunct="1">
              <a:lnSpc>
                <a:spcPct val="150000"/>
              </a:lnSpc>
            </a:pPr>
            <a:r>
              <a:rPr lang="zh-CN" altLang="en-US" sz="1200" dirty="0">
                <a:latin typeface="微软雅黑" panose="020B0503020204020204" charset="-122"/>
                <a:ea typeface="微软雅黑" panose="020B0503020204020204" charset="-122"/>
                <a:sym typeface="Calibri" panose="020F0502020204030204" charset="0"/>
              </a:rPr>
              <a:t>行内：</a:t>
            </a:r>
            <a:r>
              <a:rPr lang="en-US" altLang="zh-CN" sz="1200" dirty="0">
                <a:latin typeface="微软雅黑" panose="020B0503020204020204" charset="-122"/>
                <a:ea typeface="微软雅黑" panose="020B0503020204020204" charset="-122"/>
                <a:sym typeface="Calibri" panose="020F0502020204030204" charset="0"/>
              </a:rPr>
              <a:t>inline</a:t>
            </a:r>
            <a:endParaRPr lang="en-US" altLang="zh-CN" sz="1200" dirty="0">
              <a:latin typeface="微软雅黑" panose="020B0503020204020204" charset="-122"/>
              <a:ea typeface="微软雅黑" panose="020B0503020204020204" charset="-122"/>
              <a:sym typeface="Calibri" panose="020F0502020204030204" charset="0"/>
            </a:endParaRPr>
          </a:p>
          <a:p>
            <a:pPr lvl="0" eaLnBrk="1" hangingPunct="1">
              <a:lnSpc>
                <a:spcPct val="150000"/>
              </a:lnSpc>
            </a:pPr>
            <a:r>
              <a:rPr lang="zh-CN" altLang="en-US" sz="1200" dirty="0">
                <a:latin typeface="微软雅黑" panose="020B0503020204020204" charset="-122"/>
                <a:ea typeface="微软雅黑" panose="020B0503020204020204" charset="-122"/>
                <a:sym typeface="Calibri" panose="020F0502020204030204" charset="0"/>
              </a:rPr>
              <a:t>行内块：</a:t>
            </a:r>
            <a:r>
              <a:rPr lang="en-US" altLang="zh-CN" sz="1200" dirty="0">
                <a:latin typeface="微软雅黑" panose="020B0503020204020204" charset="-122"/>
                <a:ea typeface="微软雅黑" panose="020B0503020204020204" charset="-122"/>
                <a:sym typeface="Calibri" panose="020F0502020204030204" charset="0"/>
              </a:rPr>
              <a:t>inline-block</a:t>
            </a:r>
            <a:endParaRPr lang="en-US" altLang="zh-CN" sz="1200" dirty="0">
              <a:latin typeface="微软雅黑" panose="020B0503020204020204" charset="-122"/>
              <a:ea typeface="微软雅黑" panose="020B0503020204020204" charset="-122"/>
              <a:sym typeface="Calibri" panose="020F0502020204030204" charset="0"/>
            </a:endParaRPr>
          </a:p>
        </p:txBody>
      </p:sp>
    </p:spTree>
  </p:cSld>
  <p:clrMapOvr>
    <a:masterClrMapping/>
  </p:clrMapOvr>
  <p:transition spd="slow">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3554" name="TextBox 3"/>
          <p:cNvSpPr txBox="1"/>
          <p:nvPr/>
        </p:nvSpPr>
        <p:spPr>
          <a:xfrm>
            <a:off x="1670447" y="1732121"/>
            <a:ext cx="754380" cy="321945"/>
          </a:xfrm>
          <a:prstGeom prst="rect">
            <a:avLst/>
          </a:prstGeom>
          <a:noFill/>
          <a:ln w="9525">
            <a:noFill/>
          </a:ln>
        </p:spPr>
        <p:txBody>
          <a:bodyPr wrap="none" anchor="ctr">
            <a:spAutoFit/>
          </a:bodyPr>
          <a:p>
            <a:pPr lvl="0" eaLnBrk="1" hangingPunct="1"/>
            <a:r>
              <a:rPr lang="zh-CN" altLang="en-US" sz="1500" b="1" dirty="0">
                <a:latin typeface="微软雅黑" panose="020B0503020204020204" charset="-122"/>
                <a:ea typeface="微软雅黑" panose="020B0503020204020204" charset="-122"/>
                <a:sym typeface="Calibri" panose="020F0502020204030204" charset="0"/>
              </a:rPr>
              <a:t>选择器</a:t>
            </a:r>
            <a:endParaRPr lang="zh-CN" altLang="en-US" sz="1500" b="1" dirty="0">
              <a:latin typeface="微软雅黑" panose="020B0503020204020204" charset="-122"/>
              <a:ea typeface="微软雅黑" panose="020B0503020204020204" charset="-122"/>
              <a:sym typeface="Calibri" panose="020F0502020204030204" charset="0"/>
            </a:endParaRPr>
          </a:p>
        </p:txBody>
      </p:sp>
      <p:sp>
        <p:nvSpPr>
          <p:cNvPr id="23555" name="TextBox 4"/>
          <p:cNvSpPr txBox="1"/>
          <p:nvPr/>
        </p:nvSpPr>
        <p:spPr>
          <a:xfrm>
            <a:off x="1656160" y="2275285"/>
            <a:ext cx="6154420" cy="3138170"/>
          </a:xfrm>
          <a:prstGeom prst="rect">
            <a:avLst/>
          </a:prstGeom>
          <a:noFill/>
          <a:ln w="9525">
            <a:noFill/>
          </a:ln>
        </p:spPr>
        <p:txBody>
          <a:bodyPr wrap="none">
            <a:spAutoFit/>
          </a:bodyPr>
          <a:p>
            <a:pPr lvl="0" eaLnBrk="1" hangingPunct="1">
              <a:lnSpc>
                <a:spcPct val="150000"/>
              </a:lnSpc>
            </a:pPr>
            <a:r>
              <a:rPr lang="zh-CN" altLang="en-US" sz="1200" dirty="0">
                <a:latin typeface="微软雅黑" panose="020B0503020204020204" charset="-122"/>
                <a:ea typeface="微软雅黑" panose="020B0503020204020204" charset="-122"/>
                <a:sym typeface="Calibri" panose="020F0502020204030204" charset="0"/>
              </a:rPr>
              <a:t>选中控制的标签元素</a:t>
            </a:r>
            <a:endParaRPr lang="en-US" altLang="zh-CN" sz="1200" dirty="0">
              <a:latin typeface="微软雅黑" panose="020B0503020204020204" charset="-122"/>
              <a:ea typeface="微软雅黑" panose="020B0503020204020204" charset="-122"/>
              <a:sym typeface="Calibri" panose="020F0502020204030204" charset="0"/>
            </a:endParaRPr>
          </a:p>
          <a:p>
            <a:pPr lvl="0" eaLnBrk="1" hangingPunct="1">
              <a:lnSpc>
                <a:spcPct val="150000"/>
              </a:lnSpc>
            </a:pPr>
            <a:endParaRPr lang="en-US" altLang="zh-CN" sz="1200" dirty="0">
              <a:latin typeface="微软雅黑" panose="020B0503020204020204" charset="-122"/>
              <a:ea typeface="微软雅黑" panose="020B0503020204020204" charset="-122"/>
              <a:sym typeface="Calibri" panose="020F0502020204030204" charset="0"/>
            </a:endParaRPr>
          </a:p>
          <a:p>
            <a:pPr lvl="0" eaLnBrk="1" hangingPunct="1">
              <a:lnSpc>
                <a:spcPct val="150000"/>
              </a:lnSpc>
            </a:pPr>
            <a:r>
              <a:rPr lang="zh-CN" altLang="en-US" sz="1200" b="1" dirty="0">
                <a:latin typeface="微软雅黑" panose="020B0503020204020204" charset="-122"/>
                <a:ea typeface="微软雅黑" panose="020B0503020204020204" charset="-122"/>
                <a:sym typeface="Calibri" panose="020F0502020204030204" charset="0"/>
              </a:rPr>
              <a:t>类选择器</a:t>
            </a:r>
            <a:endParaRPr lang="en-US" altLang="zh-CN" sz="1200" b="1" dirty="0">
              <a:latin typeface="微软雅黑" panose="020B0503020204020204" charset="-122"/>
              <a:ea typeface="微软雅黑" panose="020B0503020204020204" charset="-122"/>
              <a:sym typeface="Calibri" panose="020F0502020204030204" charset="0"/>
            </a:endParaRPr>
          </a:p>
          <a:p>
            <a:pPr lvl="0" eaLnBrk="1" hangingPunct="1">
              <a:lnSpc>
                <a:spcPct val="150000"/>
              </a:lnSpc>
            </a:pPr>
            <a:r>
              <a:rPr lang="zh-CN" altLang="en-US" sz="1200" dirty="0">
                <a:latin typeface="微软雅黑" panose="020B0503020204020204" charset="-122"/>
                <a:ea typeface="微软雅黑" panose="020B0503020204020204" charset="-122"/>
                <a:sym typeface="Calibri" panose="020F0502020204030204" charset="0"/>
              </a:rPr>
              <a:t>工作中，前台工作人员最常用的选择器。</a:t>
            </a:r>
            <a:endParaRPr lang="en-US" altLang="zh-CN" sz="1200" dirty="0">
              <a:latin typeface="微软雅黑" panose="020B0503020204020204" charset="-122"/>
              <a:ea typeface="微软雅黑" panose="020B0503020204020204" charset="-122"/>
              <a:sym typeface="Calibri" panose="020F0502020204030204" charset="0"/>
            </a:endParaRPr>
          </a:p>
          <a:p>
            <a:pPr lvl="0" eaLnBrk="1" hangingPunct="1">
              <a:lnSpc>
                <a:spcPct val="150000"/>
              </a:lnSpc>
            </a:pPr>
            <a:endParaRPr lang="en-US" altLang="zh-CN" sz="1200" dirty="0">
              <a:latin typeface="微软雅黑" panose="020B0503020204020204" charset="-122"/>
              <a:ea typeface="微软雅黑" panose="020B0503020204020204" charset="-122"/>
              <a:sym typeface="Calibri" panose="020F0502020204030204" charset="0"/>
            </a:endParaRPr>
          </a:p>
          <a:p>
            <a:pPr lvl="0" eaLnBrk="1" hangingPunct="1">
              <a:lnSpc>
                <a:spcPct val="150000"/>
              </a:lnSpc>
            </a:pPr>
            <a:r>
              <a:rPr lang="zh-CN" altLang="en-US" sz="1200" dirty="0">
                <a:latin typeface="微软雅黑" panose="020B0503020204020204" charset="-122"/>
                <a:ea typeface="微软雅黑" panose="020B0503020204020204" charset="-122"/>
                <a:sym typeface="Calibri" panose="020F0502020204030204" charset="0"/>
              </a:rPr>
              <a:t>   定义类选择器：要求以“点”开头，后面紧跟类选择器的名称，名称自定义，但要满足 </a:t>
            </a:r>
            <a:endParaRPr lang="en-US" altLang="zh-CN" sz="1200" dirty="0">
              <a:latin typeface="微软雅黑" panose="020B0503020204020204" charset="-122"/>
              <a:ea typeface="微软雅黑" panose="020B0503020204020204" charset="-122"/>
              <a:sym typeface="Calibri" panose="020F0502020204030204" charset="0"/>
            </a:endParaRPr>
          </a:p>
          <a:p>
            <a:pPr lvl="0" eaLnBrk="1" hangingPunct="1">
              <a:lnSpc>
                <a:spcPct val="150000"/>
              </a:lnSpc>
            </a:pPr>
            <a:r>
              <a:rPr lang="zh-CN" altLang="en-US" sz="1200" dirty="0">
                <a:latin typeface="微软雅黑" panose="020B0503020204020204" charset="-122"/>
                <a:ea typeface="微软雅黑" panose="020B0503020204020204" charset="-122"/>
                <a:sym typeface="Calibri" panose="020F0502020204030204" charset="0"/>
              </a:rPr>
              <a:t>   规则：不能出现特殊符号；不能以数字开头，可以以数字结尾</a:t>
            </a:r>
            <a:endParaRPr lang="en-US" altLang="zh-CN" sz="1200" dirty="0">
              <a:latin typeface="微软雅黑" panose="020B0503020204020204" charset="-122"/>
              <a:ea typeface="微软雅黑" panose="020B0503020204020204" charset="-122"/>
              <a:sym typeface="Calibri" panose="020F0502020204030204" charset="0"/>
            </a:endParaRPr>
          </a:p>
          <a:p>
            <a:pPr lvl="0" eaLnBrk="1" hangingPunct="1">
              <a:lnSpc>
                <a:spcPct val="150000"/>
              </a:lnSpc>
            </a:pPr>
            <a:r>
              <a:rPr lang="en-US" altLang="zh-CN" sz="1200" dirty="0">
                <a:latin typeface="微软雅黑" panose="020B0503020204020204" charset="-122"/>
                <a:ea typeface="微软雅黑" panose="020B0503020204020204" charset="-122"/>
                <a:sym typeface="Calibri" panose="020F0502020204030204" charset="0"/>
              </a:rPr>
              <a:t>   </a:t>
            </a:r>
            <a:r>
              <a:rPr lang="zh-CN" altLang="en-US" sz="1200" dirty="0">
                <a:latin typeface="微软雅黑" panose="020B0503020204020204" charset="-122"/>
                <a:ea typeface="微软雅黑" panose="020B0503020204020204" charset="-122"/>
                <a:sym typeface="Calibri" panose="020F0502020204030204" charset="0"/>
              </a:rPr>
              <a:t>使用类选择器：要求在开始标签身上添加</a:t>
            </a:r>
            <a:r>
              <a:rPr lang="en-US" altLang="zh-CN" sz="1200" dirty="0">
                <a:latin typeface="微软雅黑" panose="020B0503020204020204" charset="-122"/>
                <a:ea typeface="微软雅黑" panose="020B0503020204020204" charset="-122"/>
                <a:sym typeface="Calibri" panose="020F0502020204030204" charset="0"/>
              </a:rPr>
              <a:t>html</a:t>
            </a:r>
            <a:r>
              <a:rPr lang="zh-CN" altLang="en-US" sz="1200" dirty="0">
                <a:latin typeface="微软雅黑" panose="020B0503020204020204" charset="-122"/>
                <a:ea typeface="微软雅黑" panose="020B0503020204020204" charset="-122"/>
                <a:sym typeface="Calibri" panose="020F0502020204030204" charset="0"/>
              </a:rPr>
              <a:t>属性：</a:t>
            </a:r>
            <a:r>
              <a:rPr lang="en-US" altLang="zh-CN" sz="1200" dirty="0">
                <a:latin typeface="微软雅黑" panose="020B0503020204020204" charset="-122"/>
                <a:ea typeface="微软雅黑" panose="020B0503020204020204" charset="-122"/>
                <a:sym typeface="Calibri" panose="020F0502020204030204" charset="0"/>
              </a:rPr>
              <a:t>class=</a:t>
            </a:r>
            <a:r>
              <a:rPr lang="zh-CN" altLang="en-US" sz="1200" dirty="0">
                <a:latin typeface="微软雅黑" panose="020B0503020204020204" charset="-122"/>
                <a:ea typeface="微软雅黑" panose="020B0503020204020204" charset="-122"/>
                <a:sym typeface="Calibri" panose="020F0502020204030204" charset="0"/>
              </a:rPr>
              <a:t>“类选择器名称”</a:t>
            </a:r>
            <a:endParaRPr lang="en-US" altLang="zh-CN" sz="1200" dirty="0">
              <a:latin typeface="微软雅黑" panose="020B0503020204020204" charset="-122"/>
              <a:ea typeface="微软雅黑" panose="020B0503020204020204" charset="-122"/>
              <a:sym typeface="Calibri" panose="020F0502020204030204" charset="0"/>
            </a:endParaRPr>
          </a:p>
          <a:p>
            <a:pPr lvl="0" eaLnBrk="1" hangingPunct="1">
              <a:lnSpc>
                <a:spcPct val="150000"/>
              </a:lnSpc>
            </a:pPr>
            <a:endParaRPr lang="en-US" altLang="zh-CN" sz="1200" dirty="0">
              <a:latin typeface="微软雅黑" panose="020B0503020204020204" charset="-122"/>
              <a:ea typeface="微软雅黑" panose="020B0503020204020204" charset="-122"/>
              <a:sym typeface="Calibri" panose="020F0502020204030204" charset="0"/>
            </a:endParaRPr>
          </a:p>
          <a:p>
            <a:pPr lvl="0" eaLnBrk="1" hangingPunct="1">
              <a:lnSpc>
                <a:spcPct val="150000"/>
              </a:lnSpc>
            </a:pPr>
            <a:r>
              <a:rPr lang="zh-CN" altLang="en-US" sz="1200" dirty="0">
                <a:latin typeface="微软雅黑" panose="020B0503020204020204" charset="-122"/>
                <a:ea typeface="微软雅黑" panose="020B0503020204020204" charset="-122"/>
                <a:sym typeface="Calibri" panose="020F0502020204030204" charset="0"/>
              </a:rPr>
              <a:t>多学一招：</a:t>
            </a:r>
            <a:endParaRPr lang="en-US" altLang="zh-CN" sz="1200" dirty="0">
              <a:latin typeface="微软雅黑" panose="020B0503020204020204" charset="-122"/>
              <a:ea typeface="微软雅黑" panose="020B0503020204020204" charset="-122"/>
              <a:sym typeface="Calibri" panose="020F0502020204030204" charset="0"/>
            </a:endParaRPr>
          </a:p>
          <a:p>
            <a:pPr lvl="0" eaLnBrk="1" hangingPunct="1">
              <a:lnSpc>
                <a:spcPct val="150000"/>
              </a:lnSpc>
            </a:pPr>
            <a:r>
              <a:rPr lang="en-US" altLang="zh-CN" sz="1200" dirty="0">
                <a:latin typeface="微软雅黑" panose="020B0503020204020204" charset="-122"/>
                <a:ea typeface="微软雅黑" panose="020B0503020204020204" charset="-122"/>
                <a:sym typeface="Calibri" panose="020F0502020204030204" charset="0"/>
              </a:rPr>
              <a:t>     </a:t>
            </a:r>
            <a:r>
              <a:rPr lang="zh-CN" altLang="en-US" sz="1200" dirty="0">
                <a:latin typeface="微软雅黑" panose="020B0503020204020204" charset="-122"/>
                <a:ea typeface="微软雅黑" panose="020B0503020204020204" charset="-122"/>
                <a:sym typeface="Calibri" panose="020F0502020204030204" charset="0"/>
              </a:rPr>
              <a:t>添加多个类： </a:t>
            </a:r>
            <a:r>
              <a:rPr lang="en-US" altLang="zh-CN" sz="1200" dirty="0">
                <a:latin typeface="微软雅黑" panose="020B0503020204020204" charset="-122"/>
                <a:ea typeface="微软雅黑" panose="020B0503020204020204" charset="-122"/>
                <a:sym typeface="Calibri" panose="020F0502020204030204" charset="0"/>
              </a:rPr>
              <a:t>class=</a:t>
            </a:r>
            <a:r>
              <a:rPr lang="zh-CN" altLang="en-US" sz="1200" dirty="0">
                <a:latin typeface="微软雅黑" panose="020B0503020204020204" charset="-122"/>
                <a:ea typeface="微软雅黑" panose="020B0503020204020204" charset="-122"/>
                <a:sym typeface="Calibri" panose="020F0502020204030204" charset="0"/>
              </a:rPr>
              <a:t>“名称</a:t>
            </a:r>
            <a:r>
              <a:rPr lang="en-US" altLang="zh-CN" sz="1200" dirty="0">
                <a:latin typeface="微软雅黑" panose="020B0503020204020204" charset="-122"/>
                <a:ea typeface="微软雅黑" panose="020B0503020204020204" charset="-122"/>
                <a:sym typeface="Calibri" panose="020F0502020204030204" charset="0"/>
              </a:rPr>
              <a:t>1 </a:t>
            </a:r>
            <a:r>
              <a:rPr lang="zh-CN" altLang="en-US" sz="1200" dirty="0">
                <a:latin typeface="微软雅黑" panose="020B0503020204020204" charset="-122"/>
                <a:ea typeface="微软雅黑" panose="020B0503020204020204" charset="-122"/>
                <a:sym typeface="Calibri" panose="020F0502020204030204" charset="0"/>
              </a:rPr>
              <a:t>名称</a:t>
            </a:r>
            <a:r>
              <a:rPr lang="en-US" altLang="zh-CN" sz="1200" dirty="0">
                <a:latin typeface="微软雅黑" panose="020B0503020204020204" charset="-122"/>
                <a:ea typeface="微软雅黑" panose="020B0503020204020204" charset="-122"/>
                <a:sym typeface="Calibri" panose="020F0502020204030204" charset="0"/>
              </a:rPr>
              <a:t>2</a:t>
            </a:r>
            <a:r>
              <a:rPr lang="zh-CN" altLang="en-US" sz="1200" dirty="0">
                <a:latin typeface="微软雅黑" panose="020B0503020204020204" charset="-122"/>
                <a:ea typeface="微软雅黑" panose="020B0503020204020204" charset="-122"/>
                <a:sym typeface="Calibri" panose="020F0502020204030204" charset="0"/>
              </a:rPr>
              <a:t>”</a:t>
            </a:r>
            <a:endParaRPr lang="en-US" altLang="zh-CN" sz="1200" dirty="0">
              <a:latin typeface="微软雅黑" panose="020B0503020204020204" charset="-122"/>
              <a:ea typeface="微软雅黑" panose="020B0503020204020204" charset="-122"/>
              <a:sym typeface="Calibri" panose="020F0502020204030204" charset="0"/>
            </a:endParaRPr>
          </a:p>
        </p:txBody>
      </p:sp>
    </p:spTree>
  </p:cSld>
  <p:clrMapOvr>
    <a:masterClrMapping/>
  </p:clrMapOvr>
  <p:transition spd="slow">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4578" name="TextBox 4"/>
          <p:cNvSpPr txBox="1"/>
          <p:nvPr/>
        </p:nvSpPr>
        <p:spPr>
          <a:xfrm>
            <a:off x="1656160" y="1852613"/>
            <a:ext cx="6116955" cy="2030095"/>
          </a:xfrm>
          <a:prstGeom prst="rect">
            <a:avLst/>
          </a:prstGeom>
          <a:noFill/>
          <a:ln w="9525">
            <a:noFill/>
          </a:ln>
        </p:spPr>
        <p:txBody>
          <a:bodyPr wrap="none">
            <a:spAutoFit/>
          </a:bodyPr>
          <a:p>
            <a:pPr lvl="0" eaLnBrk="1" hangingPunct="1">
              <a:lnSpc>
                <a:spcPct val="150000"/>
              </a:lnSpc>
            </a:pPr>
            <a:r>
              <a:rPr lang="en-US" altLang="zh-CN" sz="1200" b="1" dirty="0">
                <a:latin typeface="微软雅黑" panose="020B0503020204020204" charset="-122"/>
                <a:ea typeface="微软雅黑" panose="020B0503020204020204" charset="-122"/>
                <a:sym typeface="Calibri" panose="020F0502020204030204" charset="0"/>
              </a:rPr>
              <a:t>ID</a:t>
            </a:r>
            <a:r>
              <a:rPr lang="zh-CN" altLang="en-US" sz="1200" b="1" dirty="0">
                <a:latin typeface="微软雅黑" panose="020B0503020204020204" charset="-122"/>
                <a:ea typeface="微软雅黑" panose="020B0503020204020204" charset="-122"/>
                <a:sym typeface="Calibri" panose="020F0502020204030204" charset="0"/>
              </a:rPr>
              <a:t>选择器</a:t>
            </a:r>
            <a:endParaRPr lang="en-US" altLang="zh-CN" sz="1200" b="1" dirty="0">
              <a:latin typeface="微软雅黑" panose="020B0503020204020204" charset="-122"/>
              <a:ea typeface="微软雅黑" panose="020B0503020204020204" charset="-122"/>
              <a:sym typeface="Calibri" panose="020F0502020204030204" charset="0"/>
            </a:endParaRPr>
          </a:p>
          <a:p>
            <a:pPr lvl="0" eaLnBrk="1" hangingPunct="1">
              <a:lnSpc>
                <a:spcPct val="150000"/>
              </a:lnSpc>
            </a:pPr>
            <a:r>
              <a:rPr lang="zh-CN" altLang="en-US" sz="1200" dirty="0">
                <a:latin typeface="微软雅黑" panose="020B0503020204020204" charset="-122"/>
                <a:ea typeface="微软雅黑" panose="020B0503020204020204" charset="-122"/>
                <a:sym typeface="Calibri" panose="020F0502020204030204" charset="0"/>
              </a:rPr>
              <a:t>后台开发人员常用的选择器，一个页面同一个</a:t>
            </a:r>
            <a:r>
              <a:rPr lang="en-US" altLang="zh-CN" sz="1200" dirty="0">
                <a:latin typeface="微软雅黑" panose="020B0503020204020204" charset="-122"/>
                <a:ea typeface="微软雅黑" panose="020B0503020204020204" charset="-122"/>
                <a:sym typeface="Calibri" panose="020F0502020204030204" charset="0"/>
              </a:rPr>
              <a:t>id</a:t>
            </a:r>
            <a:r>
              <a:rPr lang="zh-CN" altLang="en-US" sz="1200" dirty="0">
                <a:latin typeface="微软雅黑" panose="020B0503020204020204" charset="-122"/>
                <a:ea typeface="微软雅黑" panose="020B0503020204020204" charset="-122"/>
                <a:sym typeface="Calibri" panose="020F0502020204030204" charset="0"/>
              </a:rPr>
              <a:t>名称只能使用一次。</a:t>
            </a:r>
            <a:endParaRPr lang="en-US" altLang="zh-CN" sz="1200" dirty="0">
              <a:latin typeface="微软雅黑" panose="020B0503020204020204" charset="-122"/>
              <a:ea typeface="微软雅黑" panose="020B0503020204020204" charset="-122"/>
              <a:sym typeface="Calibri" panose="020F0502020204030204" charset="0"/>
            </a:endParaRPr>
          </a:p>
          <a:p>
            <a:pPr lvl="0" eaLnBrk="1" hangingPunct="1">
              <a:lnSpc>
                <a:spcPct val="150000"/>
              </a:lnSpc>
            </a:pPr>
            <a:endParaRPr lang="en-US" altLang="zh-CN" sz="1200" dirty="0">
              <a:latin typeface="微软雅黑" panose="020B0503020204020204" charset="-122"/>
              <a:ea typeface="微软雅黑" panose="020B0503020204020204" charset="-122"/>
              <a:sym typeface="Calibri" panose="020F0502020204030204" charset="0"/>
            </a:endParaRPr>
          </a:p>
          <a:p>
            <a:pPr lvl="0" eaLnBrk="1" hangingPunct="1">
              <a:lnSpc>
                <a:spcPct val="150000"/>
              </a:lnSpc>
            </a:pPr>
            <a:r>
              <a:rPr lang="zh-CN" altLang="en-US" sz="1200" dirty="0">
                <a:latin typeface="微软雅黑" panose="020B0503020204020204" charset="-122"/>
                <a:ea typeface="微软雅黑" panose="020B0503020204020204" charset="-122"/>
                <a:sym typeface="Calibri" panose="020F0502020204030204" charset="0"/>
              </a:rPr>
              <a:t>   定义</a:t>
            </a:r>
            <a:r>
              <a:rPr lang="en-US" altLang="zh-CN" sz="1200" dirty="0">
                <a:latin typeface="微软雅黑" panose="020B0503020204020204" charset="-122"/>
                <a:ea typeface="微软雅黑" panose="020B0503020204020204" charset="-122"/>
                <a:sym typeface="Calibri" panose="020F0502020204030204" charset="0"/>
              </a:rPr>
              <a:t>ID</a:t>
            </a:r>
            <a:r>
              <a:rPr lang="zh-CN" altLang="en-US" sz="1200" dirty="0">
                <a:latin typeface="微软雅黑" panose="020B0503020204020204" charset="-122"/>
                <a:ea typeface="微软雅黑" panose="020B0503020204020204" charset="-122"/>
                <a:sym typeface="Calibri" panose="020F0502020204030204" charset="0"/>
              </a:rPr>
              <a:t>选择器：要求以“</a:t>
            </a:r>
            <a:r>
              <a:rPr lang="en-US" altLang="zh-CN" sz="1200" dirty="0">
                <a:latin typeface="微软雅黑" panose="020B0503020204020204" charset="-122"/>
                <a:ea typeface="微软雅黑" panose="020B0503020204020204" charset="-122"/>
                <a:sym typeface="Calibri" panose="020F0502020204030204" charset="0"/>
              </a:rPr>
              <a:t>#</a:t>
            </a:r>
            <a:r>
              <a:rPr lang="zh-CN" altLang="en-US" sz="1200" dirty="0">
                <a:latin typeface="微软雅黑" panose="020B0503020204020204" charset="-122"/>
                <a:ea typeface="微软雅黑" panose="020B0503020204020204" charset="-122"/>
                <a:sym typeface="Calibri" panose="020F0502020204030204" charset="0"/>
              </a:rPr>
              <a:t>”开头，后面紧跟</a:t>
            </a:r>
            <a:r>
              <a:rPr lang="en-US" altLang="zh-CN" sz="1200" dirty="0">
                <a:latin typeface="微软雅黑" panose="020B0503020204020204" charset="-122"/>
                <a:ea typeface="微软雅黑" panose="020B0503020204020204" charset="-122"/>
                <a:sym typeface="Calibri" panose="020F0502020204030204" charset="0"/>
              </a:rPr>
              <a:t>ID</a:t>
            </a:r>
            <a:r>
              <a:rPr lang="zh-CN" altLang="en-US" sz="1200" dirty="0">
                <a:latin typeface="微软雅黑" panose="020B0503020204020204" charset="-122"/>
                <a:ea typeface="微软雅黑" panose="020B0503020204020204" charset="-122"/>
                <a:sym typeface="Calibri" panose="020F0502020204030204" charset="0"/>
              </a:rPr>
              <a:t>选择器的名称，名称自定义，但要满足 </a:t>
            </a:r>
            <a:endParaRPr lang="en-US" altLang="zh-CN" sz="1200" dirty="0">
              <a:latin typeface="微软雅黑" panose="020B0503020204020204" charset="-122"/>
              <a:ea typeface="微软雅黑" panose="020B0503020204020204" charset="-122"/>
              <a:sym typeface="Calibri" panose="020F0502020204030204" charset="0"/>
            </a:endParaRPr>
          </a:p>
          <a:p>
            <a:pPr lvl="0" eaLnBrk="1" hangingPunct="1">
              <a:lnSpc>
                <a:spcPct val="150000"/>
              </a:lnSpc>
            </a:pPr>
            <a:r>
              <a:rPr lang="zh-CN" altLang="en-US" sz="1200" dirty="0">
                <a:latin typeface="微软雅黑" panose="020B0503020204020204" charset="-122"/>
                <a:ea typeface="微软雅黑" panose="020B0503020204020204" charset="-122"/>
                <a:sym typeface="Calibri" panose="020F0502020204030204" charset="0"/>
              </a:rPr>
              <a:t>   规则：不能出现特殊符号；不能以数字开头，可以以数字结尾</a:t>
            </a:r>
            <a:endParaRPr lang="en-US" altLang="zh-CN" sz="1200" dirty="0">
              <a:latin typeface="微软雅黑" panose="020B0503020204020204" charset="-122"/>
              <a:ea typeface="微软雅黑" panose="020B0503020204020204" charset="-122"/>
              <a:sym typeface="Calibri" panose="020F0502020204030204" charset="0"/>
            </a:endParaRPr>
          </a:p>
          <a:p>
            <a:pPr lvl="0" eaLnBrk="1" hangingPunct="1">
              <a:lnSpc>
                <a:spcPct val="150000"/>
              </a:lnSpc>
            </a:pPr>
            <a:r>
              <a:rPr lang="en-US" altLang="zh-CN" sz="1200" dirty="0">
                <a:latin typeface="微软雅黑" panose="020B0503020204020204" charset="-122"/>
                <a:ea typeface="微软雅黑" panose="020B0503020204020204" charset="-122"/>
                <a:sym typeface="Calibri" panose="020F0502020204030204" charset="0"/>
              </a:rPr>
              <a:t>   </a:t>
            </a:r>
            <a:r>
              <a:rPr lang="zh-CN" altLang="en-US" sz="1200" dirty="0">
                <a:latin typeface="微软雅黑" panose="020B0503020204020204" charset="-122"/>
                <a:ea typeface="微软雅黑" panose="020B0503020204020204" charset="-122"/>
                <a:sym typeface="Calibri" panose="020F0502020204030204" charset="0"/>
              </a:rPr>
              <a:t>使用</a:t>
            </a:r>
            <a:r>
              <a:rPr lang="en-US" altLang="zh-CN" sz="1200" dirty="0">
                <a:latin typeface="微软雅黑" panose="020B0503020204020204" charset="-122"/>
                <a:ea typeface="微软雅黑" panose="020B0503020204020204" charset="-122"/>
                <a:sym typeface="Calibri" panose="020F0502020204030204" charset="0"/>
              </a:rPr>
              <a:t>ID</a:t>
            </a:r>
            <a:r>
              <a:rPr lang="zh-CN" altLang="en-US" sz="1200" dirty="0">
                <a:latin typeface="微软雅黑" panose="020B0503020204020204" charset="-122"/>
                <a:ea typeface="微软雅黑" panose="020B0503020204020204" charset="-122"/>
                <a:sym typeface="Calibri" panose="020F0502020204030204" charset="0"/>
              </a:rPr>
              <a:t>选择器：要求在开始标签身上添加</a:t>
            </a:r>
            <a:r>
              <a:rPr lang="en-US" altLang="zh-CN" sz="1200" dirty="0">
                <a:latin typeface="微软雅黑" panose="020B0503020204020204" charset="-122"/>
                <a:ea typeface="微软雅黑" panose="020B0503020204020204" charset="-122"/>
                <a:sym typeface="Calibri" panose="020F0502020204030204" charset="0"/>
              </a:rPr>
              <a:t>html</a:t>
            </a:r>
            <a:r>
              <a:rPr lang="zh-CN" altLang="en-US" sz="1200" dirty="0">
                <a:latin typeface="微软雅黑" panose="020B0503020204020204" charset="-122"/>
                <a:ea typeface="微软雅黑" panose="020B0503020204020204" charset="-122"/>
                <a:sym typeface="Calibri" panose="020F0502020204030204" charset="0"/>
              </a:rPr>
              <a:t>属性：</a:t>
            </a:r>
            <a:r>
              <a:rPr lang="en-US" altLang="zh-CN" sz="1200" dirty="0">
                <a:latin typeface="微软雅黑" panose="020B0503020204020204" charset="-122"/>
                <a:ea typeface="微软雅黑" panose="020B0503020204020204" charset="-122"/>
                <a:sym typeface="Calibri" panose="020F0502020204030204" charset="0"/>
              </a:rPr>
              <a:t> id =</a:t>
            </a:r>
            <a:r>
              <a:rPr lang="zh-CN" altLang="en-US" sz="1200" dirty="0">
                <a:latin typeface="微软雅黑" panose="020B0503020204020204" charset="-122"/>
                <a:ea typeface="微软雅黑" panose="020B0503020204020204" charset="-122"/>
                <a:sym typeface="Calibri" panose="020F0502020204030204" charset="0"/>
              </a:rPr>
              <a:t>“</a:t>
            </a:r>
            <a:r>
              <a:rPr lang="en-US" altLang="zh-CN" sz="1200" dirty="0">
                <a:latin typeface="微软雅黑" panose="020B0503020204020204" charset="-122"/>
                <a:ea typeface="微软雅黑" panose="020B0503020204020204" charset="-122"/>
                <a:sym typeface="Calibri" panose="020F0502020204030204" charset="0"/>
              </a:rPr>
              <a:t>id</a:t>
            </a:r>
            <a:r>
              <a:rPr lang="zh-CN" altLang="en-US" sz="1200" dirty="0">
                <a:latin typeface="微软雅黑" panose="020B0503020204020204" charset="-122"/>
                <a:ea typeface="微软雅黑" panose="020B0503020204020204" charset="-122"/>
                <a:sym typeface="Calibri" panose="020F0502020204030204" charset="0"/>
              </a:rPr>
              <a:t>选择器名称”</a:t>
            </a:r>
            <a:endParaRPr lang="en-US" altLang="zh-CN" sz="1200" dirty="0">
              <a:latin typeface="微软雅黑" panose="020B0503020204020204" charset="-122"/>
              <a:ea typeface="微软雅黑" panose="020B0503020204020204" charset="-122"/>
              <a:sym typeface="Calibri" panose="020F0502020204030204" charset="0"/>
            </a:endParaRPr>
          </a:p>
          <a:p>
            <a:pPr lvl="0" eaLnBrk="1" hangingPunct="1">
              <a:lnSpc>
                <a:spcPct val="150000"/>
              </a:lnSpc>
            </a:pPr>
            <a:endParaRPr lang="en-US" altLang="zh-CN" sz="1200" dirty="0">
              <a:latin typeface="微软雅黑" panose="020B0503020204020204" charset="-122"/>
              <a:ea typeface="微软雅黑" panose="020B0503020204020204" charset="-122"/>
              <a:sym typeface="Calibri" panose="020F0502020204030204" charset="0"/>
            </a:endParaRPr>
          </a:p>
        </p:txBody>
      </p:sp>
    </p:spTree>
  </p:cSld>
  <p:clrMapOvr>
    <a:masterClrMapping/>
  </p:clrMapOvr>
  <p:transition spd="slow">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5602" name="TextBox 3"/>
          <p:cNvSpPr txBox="1"/>
          <p:nvPr/>
        </p:nvSpPr>
        <p:spPr>
          <a:xfrm>
            <a:off x="1670447" y="1732121"/>
            <a:ext cx="1301750" cy="321945"/>
          </a:xfrm>
          <a:prstGeom prst="rect">
            <a:avLst/>
          </a:prstGeom>
          <a:noFill/>
          <a:ln w="9525">
            <a:noFill/>
          </a:ln>
        </p:spPr>
        <p:txBody>
          <a:bodyPr wrap="none" anchor="ctr">
            <a:spAutoFit/>
          </a:bodyPr>
          <a:p>
            <a:pPr lvl="0" eaLnBrk="1" hangingPunct="1"/>
            <a:r>
              <a:rPr lang="en-US" altLang="zh-CN" sz="1500" b="1" dirty="0">
                <a:latin typeface="微软雅黑" panose="020B0503020204020204" charset="-122"/>
                <a:ea typeface="微软雅黑" panose="020B0503020204020204" charset="-122"/>
                <a:sym typeface="Calibri" panose="020F0502020204030204" charset="0"/>
              </a:rPr>
              <a:t>CSS</a:t>
            </a:r>
            <a:r>
              <a:rPr lang="zh-CN" altLang="en-US" sz="1500" b="1" dirty="0">
                <a:latin typeface="微软雅黑" panose="020B0503020204020204" charset="-122"/>
                <a:ea typeface="微软雅黑" panose="020B0503020204020204" charset="-122"/>
                <a:sym typeface="Calibri" panose="020F0502020204030204" charset="0"/>
              </a:rPr>
              <a:t>引入方式</a:t>
            </a:r>
            <a:endParaRPr lang="zh-CN" altLang="en-US" sz="1500" b="1" dirty="0">
              <a:latin typeface="微软雅黑" panose="020B0503020204020204" charset="-122"/>
              <a:ea typeface="微软雅黑" panose="020B0503020204020204" charset="-122"/>
              <a:sym typeface="Calibri" panose="020F0502020204030204" charset="0"/>
            </a:endParaRPr>
          </a:p>
        </p:txBody>
      </p:sp>
      <p:sp>
        <p:nvSpPr>
          <p:cNvPr id="25603" name="TextBox 4"/>
          <p:cNvSpPr txBox="1"/>
          <p:nvPr/>
        </p:nvSpPr>
        <p:spPr>
          <a:xfrm>
            <a:off x="1656160" y="2275285"/>
            <a:ext cx="5869940" cy="2861310"/>
          </a:xfrm>
          <a:prstGeom prst="rect">
            <a:avLst/>
          </a:prstGeom>
          <a:noFill/>
          <a:ln w="9525">
            <a:noFill/>
          </a:ln>
        </p:spPr>
        <p:txBody>
          <a:bodyPr wrap="none">
            <a:spAutoFit/>
          </a:bodyPr>
          <a:p>
            <a:pPr lvl="0" eaLnBrk="1" hangingPunct="1">
              <a:lnSpc>
                <a:spcPct val="150000"/>
              </a:lnSpc>
            </a:pPr>
            <a:r>
              <a:rPr lang="en-US" altLang="zh-CN" sz="1200" dirty="0">
                <a:latin typeface="微软雅黑" panose="020B0503020204020204" charset="-122"/>
                <a:ea typeface="微软雅黑" panose="020B0503020204020204" charset="-122"/>
                <a:sym typeface="Calibri" panose="020F0502020204030204" charset="0"/>
              </a:rPr>
              <a:t>1</a:t>
            </a:r>
            <a:r>
              <a:rPr lang="zh-CN" altLang="en-US" sz="1200" dirty="0">
                <a:latin typeface="微软雅黑" panose="020B0503020204020204" charset="-122"/>
                <a:ea typeface="微软雅黑" panose="020B0503020204020204" charset="-122"/>
                <a:sym typeface="Calibri" panose="020F0502020204030204" charset="0"/>
              </a:rPr>
              <a:t>、行内式</a:t>
            </a:r>
            <a:endParaRPr lang="en-US" altLang="zh-CN" sz="1200" dirty="0">
              <a:latin typeface="微软雅黑" panose="020B0503020204020204" charset="-122"/>
              <a:ea typeface="微软雅黑" panose="020B0503020204020204" charset="-122"/>
              <a:sym typeface="Calibri" panose="020F0502020204030204" charset="0"/>
            </a:endParaRPr>
          </a:p>
          <a:p>
            <a:pPr lvl="0" eaLnBrk="1" hangingPunct="1">
              <a:lnSpc>
                <a:spcPct val="150000"/>
              </a:lnSpc>
            </a:pPr>
            <a:r>
              <a:rPr lang="en-US" altLang="zh-CN" sz="1200" dirty="0">
                <a:latin typeface="微软雅黑" panose="020B0503020204020204" charset="-122"/>
                <a:ea typeface="微软雅黑" panose="020B0503020204020204" charset="-122"/>
                <a:sym typeface="Calibri" panose="020F0502020204030204" charset="0"/>
              </a:rPr>
              <a:t>     </a:t>
            </a:r>
            <a:r>
              <a:rPr lang="zh-CN" altLang="en-US" sz="1200" dirty="0">
                <a:latin typeface="微软雅黑" panose="020B0503020204020204" charset="-122"/>
                <a:ea typeface="微软雅黑" panose="020B0503020204020204" charset="-122"/>
                <a:sym typeface="Calibri" panose="020F0502020204030204" charset="0"/>
              </a:rPr>
              <a:t>书写在开始标签身上的</a:t>
            </a:r>
            <a:r>
              <a:rPr lang="en-US" altLang="zh-CN" sz="1200" dirty="0">
                <a:latin typeface="微软雅黑" panose="020B0503020204020204" charset="-122"/>
                <a:ea typeface="微软雅黑" panose="020B0503020204020204" charset="-122"/>
                <a:sym typeface="Calibri" panose="020F0502020204030204" charset="0"/>
              </a:rPr>
              <a:t>style</a:t>
            </a:r>
            <a:r>
              <a:rPr lang="zh-CN" altLang="en-US" sz="1200" dirty="0">
                <a:latin typeface="微软雅黑" panose="020B0503020204020204" charset="-122"/>
                <a:ea typeface="微软雅黑" panose="020B0503020204020204" charset="-122"/>
                <a:sym typeface="Calibri" panose="020F0502020204030204" charset="0"/>
              </a:rPr>
              <a:t>属性</a:t>
            </a:r>
            <a:endParaRPr lang="en-US" altLang="zh-CN" sz="1200" dirty="0">
              <a:latin typeface="微软雅黑" panose="020B0503020204020204" charset="-122"/>
              <a:ea typeface="微软雅黑" panose="020B0503020204020204" charset="-122"/>
              <a:sym typeface="Calibri" panose="020F0502020204030204" charset="0"/>
            </a:endParaRPr>
          </a:p>
          <a:p>
            <a:pPr lvl="0" eaLnBrk="1" hangingPunct="1">
              <a:lnSpc>
                <a:spcPct val="150000"/>
              </a:lnSpc>
            </a:pPr>
            <a:r>
              <a:rPr lang="en-US" altLang="zh-CN" sz="1200" dirty="0">
                <a:latin typeface="微软雅黑" panose="020B0503020204020204" charset="-122"/>
                <a:ea typeface="微软雅黑" panose="020B0503020204020204" charset="-122"/>
                <a:sym typeface="Calibri" panose="020F0502020204030204" charset="0"/>
              </a:rPr>
              <a:t>      </a:t>
            </a:r>
            <a:r>
              <a:rPr lang="zh-CN" altLang="en-US" sz="1200" dirty="0">
                <a:latin typeface="微软雅黑" panose="020B0503020204020204" charset="-122"/>
                <a:ea typeface="微软雅黑" panose="020B0503020204020204" charset="-122"/>
                <a:sym typeface="Calibri" panose="020F0502020204030204" charset="0"/>
              </a:rPr>
              <a:t>例如：</a:t>
            </a:r>
            <a:endParaRPr lang="en-US" altLang="zh-CN" sz="1200" dirty="0">
              <a:latin typeface="微软雅黑" panose="020B0503020204020204" charset="-122"/>
              <a:ea typeface="微软雅黑" panose="020B0503020204020204" charset="-122"/>
              <a:sym typeface="Calibri" panose="020F0502020204030204" charset="0"/>
            </a:endParaRPr>
          </a:p>
          <a:p>
            <a:pPr lvl="0" eaLnBrk="1" hangingPunct="1">
              <a:lnSpc>
                <a:spcPct val="150000"/>
              </a:lnSpc>
            </a:pPr>
            <a:r>
              <a:rPr lang="en-US" altLang="zh-CN" sz="1200" dirty="0">
                <a:latin typeface="微软雅黑" panose="020B0503020204020204" charset="-122"/>
                <a:ea typeface="微软雅黑" panose="020B0503020204020204" charset="-122"/>
                <a:sym typeface="Calibri" panose="020F0502020204030204" charset="0"/>
              </a:rPr>
              <a:t>&lt;div style="color:#333; background:pink; height:50px;"&gt;</a:t>
            </a:r>
            <a:r>
              <a:rPr lang="zh-CN" altLang="en-US" sz="1200" dirty="0">
                <a:latin typeface="微软雅黑" panose="020B0503020204020204" charset="-122"/>
                <a:ea typeface="微软雅黑" panose="020B0503020204020204" charset="-122"/>
                <a:sym typeface="Calibri" panose="020F0502020204030204" charset="0"/>
              </a:rPr>
              <a:t>我是行内式</a:t>
            </a:r>
            <a:r>
              <a:rPr lang="en-US" altLang="zh-CN" sz="1200" dirty="0">
                <a:latin typeface="微软雅黑" panose="020B0503020204020204" charset="-122"/>
                <a:ea typeface="微软雅黑" panose="020B0503020204020204" charset="-122"/>
                <a:sym typeface="Calibri" panose="020F0502020204030204" charset="0"/>
              </a:rPr>
              <a:t>CSS&lt;/div&gt;</a:t>
            </a:r>
            <a:endParaRPr lang="en-US" altLang="zh-CN" sz="1200" dirty="0">
              <a:latin typeface="微软雅黑" panose="020B0503020204020204" charset="-122"/>
              <a:ea typeface="微软雅黑" panose="020B0503020204020204" charset="-122"/>
              <a:sym typeface="Calibri" panose="020F0502020204030204" charset="0"/>
            </a:endParaRPr>
          </a:p>
          <a:p>
            <a:pPr lvl="0" eaLnBrk="1" hangingPunct="1">
              <a:lnSpc>
                <a:spcPct val="150000"/>
              </a:lnSpc>
            </a:pPr>
            <a:r>
              <a:rPr lang="zh-CN" altLang="en-US" sz="1200" b="1" dirty="0">
                <a:solidFill>
                  <a:srgbClr val="FF0000"/>
                </a:solidFill>
                <a:latin typeface="微软雅黑" panose="020B0503020204020204" charset="-122"/>
                <a:ea typeface="微软雅黑" panose="020B0503020204020204" charset="-122"/>
                <a:sym typeface="Calibri" panose="020F0502020204030204" charset="0"/>
              </a:rPr>
              <a:t>注意：行内式没有实现结构与样式分离</a:t>
            </a:r>
            <a:endParaRPr lang="en-US" altLang="zh-CN" sz="1200" b="1" dirty="0">
              <a:solidFill>
                <a:srgbClr val="FF0000"/>
              </a:solidFill>
              <a:latin typeface="微软雅黑" panose="020B0503020204020204" charset="-122"/>
              <a:ea typeface="微软雅黑" panose="020B0503020204020204" charset="-122"/>
              <a:sym typeface="Calibri" panose="020F0502020204030204" charset="0"/>
            </a:endParaRPr>
          </a:p>
          <a:p>
            <a:pPr lvl="0" eaLnBrk="1" hangingPunct="1">
              <a:lnSpc>
                <a:spcPct val="150000"/>
              </a:lnSpc>
            </a:pPr>
            <a:endParaRPr lang="en-US" altLang="zh-CN" sz="1200" dirty="0">
              <a:latin typeface="微软雅黑" panose="020B0503020204020204" charset="-122"/>
              <a:ea typeface="微软雅黑" panose="020B0503020204020204" charset="-122"/>
              <a:sym typeface="Calibri" panose="020F0502020204030204" charset="0"/>
            </a:endParaRPr>
          </a:p>
          <a:p>
            <a:pPr lvl="0" eaLnBrk="1" hangingPunct="1">
              <a:lnSpc>
                <a:spcPct val="150000"/>
              </a:lnSpc>
            </a:pPr>
            <a:r>
              <a:rPr lang="en-US" altLang="zh-CN" sz="1200" dirty="0">
                <a:latin typeface="微软雅黑" panose="020B0503020204020204" charset="-122"/>
                <a:ea typeface="微软雅黑" panose="020B0503020204020204" charset="-122"/>
                <a:sym typeface="Calibri" panose="020F0502020204030204" charset="0"/>
              </a:rPr>
              <a:t>2</a:t>
            </a:r>
            <a:r>
              <a:rPr lang="zh-CN" altLang="en-US" sz="1200" dirty="0">
                <a:latin typeface="微软雅黑" panose="020B0503020204020204" charset="-122"/>
                <a:ea typeface="微软雅黑" panose="020B0503020204020204" charset="-122"/>
                <a:sym typeface="Calibri" panose="020F0502020204030204" charset="0"/>
              </a:rPr>
              <a:t>、内嵌式</a:t>
            </a:r>
            <a:endParaRPr lang="en-US" altLang="zh-CN" sz="1200" dirty="0">
              <a:latin typeface="微软雅黑" panose="020B0503020204020204" charset="-122"/>
              <a:ea typeface="微软雅黑" panose="020B0503020204020204" charset="-122"/>
              <a:sym typeface="Calibri" panose="020F0502020204030204" charset="0"/>
            </a:endParaRPr>
          </a:p>
          <a:p>
            <a:pPr lvl="0" eaLnBrk="1" hangingPunct="1">
              <a:lnSpc>
                <a:spcPct val="150000"/>
              </a:lnSpc>
            </a:pPr>
            <a:r>
              <a:rPr lang="zh-CN" altLang="en-US" sz="1200" b="1" dirty="0">
                <a:solidFill>
                  <a:srgbClr val="FF0000"/>
                </a:solidFill>
                <a:latin typeface="微软雅黑" panose="020B0503020204020204" charset="-122"/>
                <a:ea typeface="微软雅黑" panose="020B0503020204020204" charset="-122"/>
                <a:sym typeface="Calibri" panose="020F0502020204030204" charset="0"/>
              </a:rPr>
              <a:t>注意：内嵌式是结构与样式半分离</a:t>
            </a:r>
            <a:endParaRPr lang="en-US" altLang="zh-CN" sz="1200" b="1" dirty="0">
              <a:solidFill>
                <a:srgbClr val="FF0000"/>
              </a:solidFill>
              <a:latin typeface="微软雅黑" panose="020B0503020204020204" charset="-122"/>
              <a:ea typeface="微软雅黑" panose="020B0503020204020204" charset="-122"/>
              <a:sym typeface="Calibri" panose="020F0502020204030204" charset="0"/>
            </a:endParaRPr>
          </a:p>
          <a:p>
            <a:pPr lvl="0" eaLnBrk="1" hangingPunct="1">
              <a:lnSpc>
                <a:spcPct val="150000"/>
              </a:lnSpc>
            </a:pPr>
            <a:endParaRPr lang="en-US" altLang="zh-CN" sz="1200" dirty="0">
              <a:latin typeface="微软雅黑" panose="020B0503020204020204" charset="-122"/>
              <a:ea typeface="微软雅黑" panose="020B0503020204020204" charset="-122"/>
              <a:sym typeface="Calibri" panose="020F0502020204030204" charset="0"/>
            </a:endParaRPr>
          </a:p>
          <a:p>
            <a:pPr lvl="0" eaLnBrk="1" hangingPunct="1">
              <a:lnSpc>
                <a:spcPct val="150000"/>
              </a:lnSpc>
            </a:pPr>
            <a:r>
              <a:rPr lang="en-US" altLang="zh-CN" sz="1200" dirty="0">
                <a:latin typeface="微软雅黑" panose="020B0503020204020204" charset="-122"/>
                <a:ea typeface="微软雅黑" panose="020B0503020204020204" charset="-122"/>
                <a:sym typeface="Calibri" panose="020F0502020204030204" charset="0"/>
              </a:rPr>
              <a:t>     </a:t>
            </a:r>
            <a:endParaRPr lang="en-US" altLang="zh-CN" sz="1200" dirty="0">
              <a:latin typeface="微软雅黑" panose="020B0503020204020204" charset="-122"/>
              <a:ea typeface="微软雅黑" panose="020B0503020204020204" charset="-122"/>
              <a:sym typeface="Calibri" panose="020F0502020204030204" charset="0"/>
            </a:endParaRPr>
          </a:p>
        </p:txBody>
      </p:sp>
    </p:spTree>
  </p:cSld>
  <p:clrMapOvr>
    <a:masterClrMapping/>
  </p:clrMapOvr>
  <p:transition spd="slow">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6626" name="TextBox 3"/>
          <p:cNvSpPr txBox="1"/>
          <p:nvPr/>
        </p:nvSpPr>
        <p:spPr>
          <a:xfrm>
            <a:off x="1670447" y="1732121"/>
            <a:ext cx="1301750" cy="321945"/>
          </a:xfrm>
          <a:prstGeom prst="rect">
            <a:avLst/>
          </a:prstGeom>
          <a:noFill/>
          <a:ln w="9525">
            <a:noFill/>
          </a:ln>
        </p:spPr>
        <p:txBody>
          <a:bodyPr wrap="none" anchor="ctr">
            <a:spAutoFit/>
          </a:bodyPr>
          <a:p>
            <a:pPr lvl="0" eaLnBrk="1" hangingPunct="1"/>
            <a:r>
              <a:rPr lang="en-US" altLang="zh-CN" sz="1500" b="1" dirty="0">
                <a:latin typeface="微软雅黑" panose="020B0503020204020204" charset="-122"/>
                <a:ea typeface="微软雅黑" panose="020B0503020204020204" charset="-122"/>
                <a:sym typeface="Calibri" panose="020F0502020204030204" charset="0"/>
              </a:rPr>
              <a:t>CSS</a:t>
            </a:r>
            <a:r>
              <a:rPr lang="zh-CN" altLang="en-US" sz="1500" b="1" dirty="0">
                <a:latin typeface="微软雅黑" panose="020B0503020204020204" charset="-122"/>
                <a:ea typeface="微软雅黑" panose="020B0503020204020204" charset="-122"/>
                <a:sym typeface="Calibri" panose="020F0502020204030204" charset="0"/>
              </a:rPr>
              <a:t>引入方式</a:t>
            </a:r>
            <a:endParaRPr lang="zh-CN" altLang="en-US" sz="1500" b="1" dirty="0">
              <a:latin typeface="微软雅黑" panose="020B0503020204020204" charset="-122"/>
              <a:ea typeface="微软雅黑" panose="020B0503020204020204" charset="-122"/>
              <a:sym typeface="Calibri" panose="020F0502020204030204" charset="0"/>
            </a:endParaRPr>
          </a:p>
        </p:txBody>
      </p:sp>
      <p:sp>
        <p:nvSpPr>
          <p:cNvPr id="26627" name="TextBox 4"/>
          <p:cNvSpPr txBox="1"/>
          <p:nvPr/>
        </p:nvSpPr>
        <p:spPr>
          <a:xfrm>
            <a:off x="1656160" y="2275285"/>
            <a:ext cx="4327525" cy="3138170"/>
          </a:xfrm>
          <a:prstGeom prst="rect">
            <a:avLst/>
          </a:prstGeom>
          <a:noFill/>
          <a:ln w="9525">
            <a:noFill/>
          </a:ln>
        </p:spPr>
        <p:txBody>
          <a:bodyPr wrap="none">
            <a:spAutoFit/>
          </a:bodyPr>
          <a:p>
            <a:pPr lvl="0" eaLnBrk="1" hangingPunct="1">
              <a:lnSpc>
                <a:spcPct val="150000"/>
              </a:lnSpc>
            </a:pPr>
            <a:r>
              <a:rPr lang="en-US" altLang="zh-CN" sz="1200" dirty="0">
                <a:latin typeface="微软雅黑" panose="020B0503020204020204" charset="-122"/>
                <a:ea typeface="微软雅黑" panose="020B0503020204020204" charset="-122"/>
                <a:sym typeface="Calibri" panose="020F0502020204030204" charset="0"/>
              </a:rPr>
              <a:t>3</a:t>
            </a:r>
            <a:r>
              <a:rPr lang="zh-CN" altLang="en-US" sz="1200" dirty="0">
                <a:latin typeface="微软雅黑" panose="020B0503020204020204" charset="-122"/>
                <a:ea typeface="微软雅黑" panose="020B0503020204020204" charset="-122"/>
                <a:sym typeface="Calibri" panose="020F0502020204030204" charset="0"/>
              </a:rPr>
              <a:t>、外链式</a:t>
            </a:r>
            <a:endParaRPr lang="en-US" altLang="zh-CN" sz="1200" dirty="0">
              <a:latin typeface="微软雅黑" panose="020B0503020204020204" charset="-122"/>
              <a:ea typeface="微软雅黑" panose="020B0503020204020204" charset="-122"/>
              <a:sym typeface="Calibri" panose="020F0502020204030204" charset="0"/>
            </a:endParaRPr>
          </a:p>
          <a:p>
            <a:pPr lvl="0" eaLnBrk="1" hangingPunct="1">
              <a:lnSpc>
                <a:spcPct val="150000"/>
              </a:lnSpc>
            </a:pPr>
            <a:r>
              <a:rPr lang="en-US" altLang="zh-CN" sz="1200" dirty="0">
                <a:latin typeface="微软雅黑" panose="020B0503020204020204" charset="-122"/>
                <a:ea typeface="微软雅黑" panose="020B0503020204020204" charset="-122"/>
                <a:sym typeface="Calibri" panose="020F0502020204030204" charset="0"/>
              </a:rPr>
              <a:t>     </a:t>
            </a:r>
            <a:r>
              <a:rPr lang="zh-CN" altLang="en-US" sz="1200" dirty="0">
                <a:latin typeface="微软雅黑" panose="020B0503020204020204" charset="-122"/>
                <a:ea typeface="微软雅黑" panose="020B0503020204020204" charset="-122"/>
                <a:sym typeface="Calibri" panose="020F0502020204030204" charset="0"/>
              </a:rPr>
              <a:t>新建单独的</a:t>
            </a:r>
            <a:r>
              <a:rPr lang="en-US" altLang="zh-CN" sz="1200" dirty="0">
                <a:latin typeface="微软雅黑" panose="020B0503020204020204" charset="-122"/>
                <a:ea typeface="微软雅黑" panose="020B0503020204020204" charset="-122"/>
                <a:sym typeface="Calibri" panose="020F0502020204030204" charset="0"/>
              </a:rPr>
              <a:t>CSS</a:t>
            </a:r>
            <a:r>
              <a:rPr lang="zh-CN" altLang="en-US" sz="1200" dirty="0">
                <a:latin typeface="微软雅黑" panose="020B0503020204020204" charset="-122"/>
                <a:ea typeface="微软雅黑" panose="020B0503020204020204" charset="-122"/>
                <a:sym typeface="Calibri" panose="020F0502020204030204" charset="0"/>
              </a:rPr>
              <a:t>文件，将文件使用</a:t>
            </a:r>
            <a:r>
              <a:rPr lang="en-US" altLang="zh-CN" sz="1200" dirty="0">
                <a:latin typeface="微软雅黑" panose="020B0503020204020204" charset="-122"/>
                <a:ea typeface="微软雅黑" panose="020B0503020204020204" charset="-122"/>
                <a:sym typeface="Calibri" panose="020F0502020204030204" charset="0"/>
              </a:rPr>
              <a:t>link</a:t>
            </a:r>
            <a:r>
              <a:rPr lang="zh-CN" altLang="en-US" sz="1200" dirty="0">
                <a:latin typeface="微软雅黑" panose="020B0503020204020204" charset="-122"/>
                <a:ea typeface="微软雅黑" panose="020B0503020204020204" charset="-122"/>
                <a:sym typeface="Calibri" panose="020F0502020204030204" charset="0"/>
              </a:rPr>
              <a:t>标签引入到</a:t>
            </a:r>
            <a:r>
              <a:rPr lang="en-US" altLang="zh-CN" sz="1200" dirty="0">
                <a:latin typeface="微软雅黑" panose="020B0503020204020204" charset="-122"/>
                <a:ea typeface="微软雅黑" panose="020B0503020204020204" charset="-122"/>
                <a:sym typeface="Calibri" panose="020F0502020204030204" charset="0"/>
              </a:rPr>
              <a:t>html</a:t>
            </a:r>
            <a:r>
              <a:rPr lang="zh-CN" altLang="en-US" sz="1200" dirty="0">
                <a:latin typeface="微软雅黑" panose="020B0503020204020204" charset="-122"/>
                <a:ea typeface="微软雅黑" panose="020B0503020204020204" charset="-122"/>
                <a:sym typeface="Calibri" panose="020F0502020204030204" charset="0"/>
              </a:rPr>
              <a:t>页面</a:t>
            </a:r>
            <a:endParaRPr lang="en-US" altLang="zh-CN" sz="1200" dirty="0">
              <a:latin typeface="微软雅黑" panose="020B0503020204020204" charset="-122"/>
              <a:ea typeface="微软雅黑" panose="020B0503020204020204" charset="-122"/>
              <a:sym typeface="Calibri" panose="020F0502020204030204" charset="0"/>
            </a:endParaRPr>
          </a:p>
          <a:p>
            <a:pPr lvl="0" eaLnBrk="1" hangingPunct="1">
              <a:lnSpc>
                <a:spcPct val="150000"/>
              </a:lnSpc>
            </a:pPr>
            <a:r>
              <a:rPr lang="zh-CN" altLang="en-US" sz="1200" dirty="0">
                <a:latin typeface="微软雅黑" panose="020B0503020204020204" charset="-122"/>
                <a:ea typeface="微软雅黑" panose="020B0503020204020204" charset="-122"/>
                <a:sym typeface="Calibri" panose="020F0502020204030204" charset="0"/>
              </a:rPr>
              <a:t>例如：</a:t>
            </a:r>
            <a:endParaRPr lang="en-US" altLang="zh-CN" sz="1200" dirty="0">
              <a:latin typeface="微软雅黑" panose="020B0503020204020204" charset="-122"/>
              <a:ea typeface="微软雅黑" panose="020B0503020204020204" charset="-122"/>
              <a:sym typeface="Calibri" panose="020F0502020204030204" charset="0"/>
            </a:endParaRPr>
          </a:p>
          <a:p>
            <a:pPr lvl="0" eaLnBrk="1" hangingPunct="1">
              <a:lnSpc>
                <a:spcPct val="150000"/>
              </a:lnSpc>
            </a:pPr>
            <a:r>
              <a:rPr lang="en-US" altLang="zh-CN" sz="1200" dirty="0">
                <a:latin typeface="微软雅黑" panose="020B0503020204020204" charset="-122"/>
                <a:ea typeface="微软雅黑" panose="020B0503020204020204" charset="-122"/>
                <a:sym typeface="Calibri" panose="020F0502020204030204" charset="0"/>
              </a:rPr>
              <a:t>&lt;link rel="stylesheet" type="text/css" href="style.css" /&gt;</a:t>
            </a:r>
            <a:endParaRPr lang="en-US" altLang="zh-CN" sz="1200" dirty="0">
              <a:latin typeface="微软雅黑" panose="020B0503020204020204" charset="-122"/>
              <a:ea typeface="微软雅黑" panose="020B0503020204020204" charset="-122"/>
              <a:sym typeface="Calibri" panose="020F0502020204030204" charset="0"/>
            </a:endParaRPr>
          </a:p>
          <a:p>
            <a:pPr lvl="0" eaLnBrk="1" hangingPunct="1">
              <a:lnSpc>
                <a:spcPct val="150000"/>
              </a:lnSpc>
            </a:pPr>
            <a:r>
              <a:rPr lang="en-US" altLang="zh-CN" sz="1200" dirty="0">
                <a:latin typeface="微软雅黑" panose="020B0503020204020204" charset="-122"/>
                <a:ea typeface="微软雅黑" panose="020B0503020204020204" charset="-122"/>
                <a:sym typeface="Calibri" panose="020F0502020204030204" charset="0"/>
              </a:rPr>
              <a:t>     </a:t>
            </a:r>
            <a:r>
              <a:rPr lang="zh-CN" altLang="en-US" sz="1200" dirty="0">
                <a:latin typeface="微软雅黑" panose="020B0503020204020204" charset="-122"/>
                <a:ea typeface="微软雅黑" panose="020B0503020204020204" charset="-122"/>
                <a:sym typeface="Calibri" panose="020F0502020204030204" charset="0"/>
              </a:rPr>
              <a:t>链接三属性： </a:t>
            </a:r>
            <a:endParaRPr lang="en-US" altLang="zh-CN" sz="1200" dirty="0">
              <a:latin typeface="微软雅黑" panose="020B0503020204020204" charset="-122"/>
              <a:ea typeface="微软雅黑" panose="020B0503020204020204" charset="-122"/>
              <a:sym typeface="Calibri" panose="020F0502020204030204" charset="0"/>
            </a:endParaRPr>
          </a:p>
          <a:p>
            <a:pPr lvl="0" eaLnBrk="1" hangingPunct="1">
              <a:lnSpc>
                <a:spcPct val="150000"/>
              </a:lnSpc>
            </a:pPr>
            <a:r>
              <a:rPr lang="en-US" altLang="zh-CN" sz="1200" dirty="0">
                <a:latin typeface="微软雅黑" panose="020B0503020204020204" charset="-122"/>
                <a:ea typeface="微软雅黑" panose="020B0503020204020204" charset="-122"/>
                <a:sym typeface="Calibri" panose="020F0502020204030204" charset="0"/>
              </a:rPr>
              <a:t>     </a:t>
            </a:r>
            <a:r>
              <a:rPr lang="zh-CN" altLang="en-US" sz="1200" dirty="0">
                <a:latin typeface="微软雅黑" panose="020B0503020204020204" charset="-122"/>
                <a:ea typeface="微软雅黑" panose="020B0503020204020204" charset="-122"/>
                <a:sym typeface="Calibri" panose="020F0502020204030204" charset="0"/>
              </a:rPr>
              <a:t>格式 </a:t>
            </a:r>
            <a:r>
              <a:rPr lang="en-US" altLang="zh-CN" sz="1200" dirty="0">
                <a:latin typeface="微软雅黑" panose="020B0503020204020204" charset="-122"/>
                <a:ea typeface="微软雅黑" panose="020B0503020204020204" charset="-122"/>
                <a:sym typeface="Calibri" panose="020F0502020204030204" charset="0"/>
              </a:rPr>
              <a:t> --  type  --  </a:t>
            </a:r>
            <a:r>
              <a:rPr lang="zh-CN" altLang="en-US" sz="1200" dirty="0">
                <a:latin typeface="微软雅黑" panose="020B0503020204020204" charset="-122"/>
                <a:ea typeface="微软雅黑" panose="020B0503020204020204" charset="-122"/>
                <a:sym typeface="Calibri" panose="020F0502020204030204" charset="0"/>
              </a:rPr>
              <a:t>纯文本的</a:t>
            </a:r>
            <a:r>
              <a:rPr lang="en-US" altLang="zh-CN" sz="1200" dirty="0">
                <a:latin typeface="微软雅黑" panose="020B0503020204020204" charset="-122"/>
                <a:ea typeface="微软雅黑" panose="020B0503020204020204" charset="-122"/>
                <a:sym typeface="Calibri" panose="020F0502020204030204" charset="0"/>
              </a:rPr>
              <a:t>CSS</a:t>
            </a:r>
            <a:r>
              <a:rPr lang="zh-CN" altLang="en-US" sz="1200" dirty="0">
                <a:latin typeface="微软雅黑" panose="020B0503020204020204" charset="-122"/>
                <a:ea typeface="微软雅黑" panose="020B0503020204020204" charset="-122"/>
                <a:sym typeface="Calibri" panose="020F0502020204030204" charset="0"/>
              </a:rPr>
              <a:t>格式</a:t>
            </a:r>
            <a:endParaRPr lang="en-US" altLang="zh-CN" sz="1200" dirty="0">
              <a:latin typeface="微软雅黑" panose="020B0503020204020204" charset="-122"/>
              <a:ea typeface="微软雅黑" panose="020B0503020204020204" charset="-122"/>
              <a:sym typeface="Calibri" panose="020F0502020204030204" charset="0"/>
            </a:endParaRPr>
          </a:p>
          <a:p>
            <a:pPr lvl="0" eaLnBrk="1" hangingPunct="1">
              <a:lnSpc>
                <a:spcPct val="150000"/>
              </a:lnSpc>
            </a:pPr>
            <a:r>
              <a:rPr lang="en-US" altLang="zh-CN" sz="1200" dirty="0">
                <a:latin typeface="微软雅黑" panose="020B0503020204020204" charset="-122"/>
                <a:ea typeface="微软雅黑" panose="020B0503020204020204" charset="-122"/>
                <a:sym typeface="Calibri" panose="020F0502020204030204" charset="0"/>
              </a:rPr>
              <a:t>     </a:t>
            </a:r>
            <a:r>
              <a:rPr lang="zh-CN" altLang="en-US" sz="1200" dirty="0">
                <a:latin typeface="微软雅黑" panose="020B0503020204020204" charset="-122"/>
                <a:ea typeface="微软雅黑" panose="020B0503020204020204" charset="-122"/>
                <a:sym typeface="Calibri" panose="020F0502020204030204" charset="0"/>
              </a:rPr>
              <a:t>关系  </a:t>
            </a:r>
            <a:r>
              <a:rPr lang="en-US" altLang="zh-CN" sz="1200" dirty="0">
                <a:latin typeface="微软雅黑" panose="020B0503020204020204" charset="-122"/>
                <a:ea typeface="微软雅黑" panose="020B0503020204020204" charset="-122"/>
                <a:sym typeface="Calibri" panose="020F0502020204030204" charset="0"/>
              </a:rPr>
              <a:t>--  rel  -- </a:t>
            </a:r>
            <a:r>
              <a:rPr lang="zh-CN" altLang="en-US" sz="1200" dirty="0">
                <a:latin typeface="微软雅黑" panose="020B0503020204020204" charset="-122"/>
                <a:ea typeface="微软雅黑" panose="020B0503020204020204" charset="-122"/>
                <a:sym typeface="Calibri" panose="020F0502020204030204" charset="0"/>
              </a:rPr>
              <a:t>样式表</a:t>
            </a:r>
            <a:r>
              <a:rPr lang="en-US" altLang="zh-CN" sz="1200" dirty="0">
                <a:latin typeface="微软雅黑" panose="020B0503020204020204" charset="-122"/>
                <a:ea typeface="微软雅黑" panose="020B0503020204020204" charset="-122"/>
                <a:sym typeface="Calibri" panose="020F0502020204030204" charset="0"/>
              </a:rPr>
              <a:t>/</a:t>
            </a:r>
            <a:r>
              <a:rPr lang="zh-CN" altLang="en-US" sz="1200" dirty="0">
                <a:latin typeface="微软雅黑" panose="020B0503020204020204" charset="-122"/>
                <a:ea typeface="微软雅黑" panose="020B0503020204020204" charset="-122"/>
                <a:sym typeface="Calibri" panose="020F0502020204030204" charset="0"/>
              </a:rPr>
              <a:t>样式单</a:t>
            </a:r>
            <a:endParaRPr lang="en-US" altLang="zh-CN" sz="1200" dirty="0">
              <a:latin typeface="微软雅黑" panose="020B0503020204020204" charset="-122"/>
              <a:ea typeface="微软雅黑" panose="020B0503020204020204" charset="-122"/>
              <a:sym typeface="Calibri" panose="020F0502020204030204" charset="0"/>
            </a:endParaRPr>
          </a:p>
          <a:p>
            <a:pPr lvl="0" eaLnBrk="1" hangingPunct="1">
              <a:lnSpc>
                <a:spcPct val="150000"/>
              </a:lnSpc>
            </a:pPr>
            <a:r>
              <a:rPr lang="en-US" altLang="zh-CN" sz="1200" dirty="0">
                <a:latin typeface="微软雅黑" panose="020B0503020204020204" charset="-122"/>
                <a:ea typeface="微软雅黑" panose="020B0503020204020204" charset="-122"/>
                <a:sym typeface="Calibri" panose="020F0502020204030204" charset="0"/>
              </a:rPr>
              <a:t>     </a:t>
            </a:r>
            <a:r>
              <a:rPr lang="zh-CN" altLang="en-US" sz="1200" dirty="0">
                <a:latin typeface="微软雅黑" panose="020B0503020204020204" charset="-122"/>
                <a:ea typeface="微软雅黑" panose="020B0503020204020204" charset="-122"/>
                <a:sym typeface="Calibri" panose="020F0502020204030204" charset="0"/>
              </a:rPr>
              <a:t>地址  </a:t>
            </a:r>
            <a:r>
              <a:rPr lang="en-US" altLang="zh-CN" sz="1200" dirty="0">
                <a:latin typeface="微软雅黑" panose="020B0503020204020204" charset="-122"/>
                <a:ea typeface="微软雅黑" panose="020B0503020204020204" charset="-122"/>
                <a:sym typeface="Calibri" panose="020F0502020204030204" charset="0"/>
              </a:rPr>
              <a:t>--  href  -- </a:t>
            </a:r>
            <a:r>
              <a:rPr lang="zh-CN" altLang="en-US" sz="1200" dirty="0">
                <a:latin typeface="微软雅黑" panose="020B0503020204020204" charset="-122"/>
                <a:ea typeface="微软雅黑" panose="020B0503020204020204" charset="-122"/>
                <a:sym typeface="Calibri" panose="020F0502020204030204" charset="0"/>
              </a:rPr>
              <a:t>相对路径查找</a:t>
            </a:r>
            <a:r>
              <a:rPr lang="en-US" altLang="zh-CN" sz="1200" dirty="0">
                <a:latin typeface="微软雅黑" panose="020B0503020204020204" charset="-122"/>
                <a:ea typeface="微软雅黑" panose="020B0503020204020204" charset="-122"/>
                <a:sym typeface="Calibri" panose="020F0502020204030204" charset="0"/>
              </a:rPr>
              <a:t>CSS</a:t>
            </a:r>
            <a:r>
              <a:rPr lang="zh-CN" altLang="en-US" sz="1200" dirty="0">
                <a:latin typeface="微软雅黑" panose="020B0503020204020204" charset="-122"/>
                <a:ea typeface="微软雅黑" panose="020B0503020204020204" charset="-122"/>
                <a:sym typeface="Calibri" panose="020F0502020204030204" charset="0"/>
              </a:rPr>
              <a:t>文件</a:t>
            </a:r>
            <a:endParaRPr lang="en-US" altLang="zh-CN" sz="1200" dirty="0">
              <a:latin typeface="微软雅黑" panose="020B0503020204020204" charset="-122"/>
              <a:ea typeface="微软雅黑" panose="020B0503020204020204" charset="-122"/>
              <a:sym typeface="Calibri" panose="020F0502020204030204" charset="0"/>
            </a:endParaRPr>
          </a:p>
          <a:p>
            <a:pPr lvl="0" eaLnBrk="1" hangingPunct="1">
              <a:lnSpc>
                <a:spcPct val="150000"/>
              </a:lnSpc>
            </a:pPr>
            <a:r>
              <a:rPr lang="zh-CN" altLang="en-US" sz="1200" b="1" dirty="0">
                <a:solidFill>
                  <a:srgbClr val="FF0000"/>
                </a:solidFill>
                <a:latin typeface="微软雅黑" panose="020B0503020204020204" charset="-122"/>
                <a:ea typeface="微软雅黑" panose="020B0503020204020204" charset="-122"/>
                <a:sym typeface="Calibri" panose="020F0502020204030204" charset="0"/>
              </a:rPr>
              <a:t>注意：外链式是结构与样式完全分离</a:t>
            </a:r>
            <a:endParaRPr lang="en-US" altLang="zh-CN" sz="1200" b="1" dirty="0">
              <a:solidFill>
                <a:srgbClr val="FF0000"/>
              </a:solidFill>
              <a:latin typeface="微软雅黑" panose="020B0503020204020204" charset="-122"/>
              <a:ea typeface="微软雅黑" panose="020B0503020204020204" charset="-122"/>
              <a:sym typeface="Calibri" panose="020F0502020204030204" charset="0"/>
            </a:endParaRPr>
          </a:p>
          <a:p>
            <a:pPr lvl="0" eaLnBrk="1" hangingPunct="1">
              <a:lnSpc>
                <a:spcPct val="150000"/>
              </a:lnSpc>
            </a:pPr>
            <a:endParaRPr lang="en-US" altLang="zh-CN" sz="1200" dirty="0">
              <a:latin typeface="微软雅黑" panose="020B0503020204020204" charset="-122"/>
              <a:ea typeface="微软雅黑" panose="020B0503020204020204" charset="-122"/>
              <a:sym typeface="Calibri" panose="020F0502020204030204" charset="0"/>
            </a:endParaRPr>
          </a:p>
          <a:p>
            <a:pPr lvl="0" eaLnBrk="1" hangingPunct="1">
              <a:lnSpc>
                <a:spcPct val="150000"/>
              </a:lnSpc>
            </a:pPr>
            <a:r>
              <a:rPr lang="en-US" altLang="zh-CN" sz="1200" dirty="0">
                <a:latin typeface="微软雅黑" panose="020B0503020204020204" charset="-122"/>
                <a:ea typeface="微软雅黑" panose="020B0503020204020204" charset="-122"/>
                <a:sym typeface="Calibri" panose="020F0502020204030204" charset="0"/>
              </a:rPr>
              <a:t>     </a:t>
            </a:r>
            <a:endParaRPr lang="en-US" altLang="zh-CN" sz="1200" dirty="0">
              <a:latin typeface="微软雅黑" panose="020B0503020204020204" charset="-122"/>
              <a:ea typeface="微软雅黑" panose="020B0503020204020204" charset="-122"/>
              <a:sym typeface="Calibri" panose="020F0502020204030204" charset="0"/>
            </a:endParaRPr>
          </a:p>
        </p:txBody>
      </p:sp>
    </p:spTree>
  </p:cSld>
  <p:clrMapOvr>
    <a:masterClrMapping/>
  </p:clrMapOvr>
  <p:transition spd="slow">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7650" name="TextBox 3"/>
          <p:cNvSpPr txBox="1"/>
          <p:nvPr/>
        </p:nvSpPr>
        <p:spPr>
          <a:xfrm>
            <a:off x="1670447" y="1732121"/>
            <a:ext cx="1301750" cy="321945"/>
          </a:xfrm>
          <a:prstGeom prst="rect">
            <a:avLst/>
          </a:prstGeom>
          <a:noFill/>
          <a:ln w="9525">
            <a:noFill/>
          </a:ln>
        </p:spPr>
        <p:txBody>
          <a:bodyPr wrap="none" anchor="ctr">
            <a:spAutoFit/>
          </a:bodyPr>
          <a:p>
            <a:pPr lvl="0" eaLnBrk="1" hangingPunct="1"/>
            <a:r>
              <a:rPr lang="en-US" altLang="zh-CN" sz="1500" b="1" dirty="0">
                <a:latin typeface="微软雅黑" panose="020B0503020204020204" charset="-122"/>
                <a:ea typeface="微软雅黑" panose="020B0503020204020204" charset="-122"/>
                <a:sym typeface="Calibri" panose="020F0502020204030204" charset="0"/>
              </a:rPr>
              <a:t>CSS</a:t>
            </a:r>
            <a:r>
              <a:rPr lang="zh-CN" altLang="en-US" sz="1500" b="1" dirty="0">
                <a:latin typeface="微软雅黑" panose="020B0503020204020204" charset="-122"/>
                <a:ea typeface="微软雅黑" panose="020B0503020204020204" charset="-122"/>
                <a:sym typeface="Calibri" panose="020F0502020204030204" charset="0"/>
              </a:rPr>
              <a:t>引入方式</a:t>
            </a:r>
            <a:endParaRPr lang="zh-CN" altLang="en-US" sz="1500" b="1" dirty="0">
              <a:latin typeface="微软雅黑" panose="020B0503020204020204" charset="-122"/>
              <a:ea typeface="微软雅黑" panose="020B0503020204020204" charset="-122"/>
              <a:sym typeface="Calibri" panose="020F0502020204030204" charset="0"/>
            </a:endParaRPr>
          </a:p>
        </p:txBody>
      </p:sp>
      <p:sp>
        <p:nvSpPr>
          <p:cNvPr id="27651" name="TextBox 4"/>
          <p:cNvSpPr txBox="1"/>
          <p:nvPr/>
        </p:nvSpPr>
        <p:spPr>
          <a:xfrm>
            <a:off x="1656160" y="2275285"/>
            <a:ext cx="2350770" cy="2030095"/>
          </a:xfrm>
          <a:prstGeom prst="rect">
            <a:avLst/>
          </a:prstGeom>
          <a:noFill/>
          <a:ln w="9525">
            <a:noFill/>
          </a:ln>
        </p:spPr>
        <p:txBody>
          <a:bodyPr wrap="none">
            <a:spAutoFit/>
          </a:bodyPr>
          <a:p>
            <a:pPr lvl="0" eaLnBrk="1" hangingPunct="1">
              <a:lnSpc>
                <a:spcPct val="150000"/>
              </a:lnSpc>
            </a:pPr>
            <a:r>
              <a:rPr lang="en-US" altLang="zh-CN" sz="1200" dirty="0">
                <a:latin typeface="微软雅黑" panose="020B0503020204020204" charset="-122"/>
                <a:ea typeface="微软雅黑" panose="020B0503020204020204" charset="-122"/>
                <a:sym typeface="Calibri" panose="020F0502020204030204" charset="0"/>
              </a:rPr>
              <a:t>4</a:t>
            </a:r>
            <a:r>
              <a:rPr lang="zh-CN" altLang="en-US" sz="1200" dirty="0">
                <a:latin typeface="微软雅黑" panose="020B0503020204020204" charset="-122"/>
                <a:ea typeface="微软雅黑" panose="020B0503020204020204" charset="-122"/>
                <a:sym typeface="Calibri" panose="020F0502020204030204" charset="0"/>
              </a:rPr>
              <a:t>、导入式</a:t>
            </a:r>
            <a:endParaRPr lang="en-US" altLang="zh-CN" sz="1200" dirty="0">
              <a:latin typeface="微软雅黑" panose="020B0503020204020204" charset="-122"/>
              <a:ea typeface="微软雅黑" panose="020B0503020204020204" charset="-122"/>
              <a:sym typeface="Calibri" panose="020F0502020204030204" charset="0"/>
            </a:endParaRPr>
          </a:p>
          <a:p>
            <a:pPr lvl="0" eaLnBrk="1" hangingPunct="1">
              <a:lnSpc>
                <a:spcPct val="150000"/>
              </a:lnSpc>
            </a:pPr>
            <a:r>
              <a:rPr lang="en-US" altLang="zh-CN" sz="1200" dirty="0">
                <a:latin typeface="微软雅黑" panose="020B0503020204020204" charset="-122"/>
                <a:ea typeface="微软雅黑" panose="020B0503020204020204" charset="-122"/>
                <a:sym typeface="Calibri" panose="020F0502020204030204" charset="0"/>
              </a:rPr>
              <a:t>    &lt;style type="text/css"&gt;</a:t>
            </a:r>
            <a:endParaRPr lang="en-US" altLang="zh-CN" sz="1200" dirty="0">
              <a:latin typeface="微软雅黑" panose="020B0503020204020204" charset="-122"/>
              <a:ea typeface="微软雅黑" panose="020B0503020204020204" charset="-122"/>
              <a:sym typeface="Calibri" panose="020F0502020204030204" charset="0"/>
            </a:endParaRPr>
          </a:p>
          <a:p>
            <a:pPr lvl="0" eaLnBrk="1" hangingPunct="1">
              <a:lnSpc>
                <a:spcPct val="150000"/>
              </a:lnSpc>
            </a:pPr>
            <a:r>
              <a:rPr lang="en-US" altLang="zh-CN" sz="1200" dirty="0">
                <a:latin typeface="微软雅黑" panose="020B0503020204020204" charset="-122"/>
                <a:ea typeface="微软雅黑" panose="020B0503020204020204" charset="-122"/>
                <a:sym typeface="Calibri" panose="020F0502020204030204" charset="0"/>
              </a:rPr>
              <a:t>          @import url(daoru.css);</a:t>
            </a:r>
            <a:endParaRPr lang="en-US" altLang="zh-CN" sz="1200" dirty="0">
              <a:latin typeface="微软雅黑" panose="020B0503020204020204" charset="-122"/>
              <a:ea typeface="微软雅黑" panose="020B0503020204020204" charset="-122"/>
              <a:sym typeface="Calibri" panose="020F0502020204030204" charset="0"/>
            </a:endParaRPr>
          </a:p>
          <a:p>
            <a:pPr lvl="0" eaLnBrk="1" hangingPunct="1">
              <a:lnSpc>
                <a:spcPct val="150000"/>
              </a:lnSpc>
            </a:pPr>
            <a:r>
              <a:rPr lang="en-US" altLang="zh-CN" sz="1200" dirty="0">
                <a:latin typeface="微软雅黑" panose="020B0503020204020204" charset="-122"/>
                <a:ea typeface="微软雅黑" panose="020B0503020204020204" charset="-122"/>
                <a:sym typeface="Calibri" panose="020F0502020204030204" charset="0"/>
              </a:rPr>
              <a:t>    &lt;/style&gt;</a:t>
            </a:r>
            <a:endParaRPr lang="en-US" altLang="zh-CN" sz="1200" dirty="0">
              <a:latin typeface="微软雅黑" panose="020B0503020204020204" charset="-122"/>
              <a:ea typeface="微软雅黑" panose="020B0503020204020204" charset="-122"/>
              <a:sym typeface="Calibri" panose="020F0502020204030204" charset="0"/>
            </a:endParaRPr>
          </a:p>
          <a:p>
            <a:pPr lvl="0" eaLnBrk="1" hangingPunct="1">
              <a:lnSpc>
                <a:spcPct val="150000"/>
              </a:lnSpc>
            </a:pPr>
            <a:r>
              <a:rPr lang="en-US" altLang="zh-CN" sz="1200" b="1" dirty="0">
                <a:solidFill>
                  <a:srgbClr val="FF0000"/>
                </a:solidFill>
                <a:latin typeface="微软雅黑" panose="020B0503020204020204" charset="-122"/>
                <a:ea typeface="微软雅黑" panose="020B0503020204020204" charset="-122"/>
                <a:sym typeface="Calibri" panose="020F0502020204030204" charset="0"/>
              </a:rPr>
              <a:t>      </a:t>
            </a:r>
            <a:endParaRPr lang="en-US" altLang="zh-CN" sz="1200" b="1" dirty="0">
              <a:solidFill>
                <a:srgbClr val="FF0000"/>
              </a:solidFill>
              <a:latin typeface="微软雅黑" panose="020B0503020204020204" charset="-122"/>
              <a:ea typeface="微软雅黑" panose="020B0503020204020204" charset="-122"/>
              <a:sym typeface="Calibri" panose="020F0502020204030204" charset="0"/>
            </a:endParaRPr>
          </a:p>
          <a:p>
            <a:pPr lvl="0" eaLnBrk="1" hangingPunct="1">
              <a:lnSpc>
                <a:spcPct val="150000"/>
              </a:lnSpc>
            </a:pPr>
            <a:endParaRPr lang="en-US" altLang="zh-CN" sz="1200" dirty="0">
              <a:latin typeface="微软雅黑" panose="020B0503020204020204" charset="-122"/>
              <a:ea typeface="微软雅黑" panose="020B0503020204020204" charset="-122"/>
              <a:sym typeface="Calibri" panose="020F0502020204030204" charset="0"/>
            </a:endParaRPr>
          </a:p>
          <a:p>
            <a:pPr lvl="0" eaLnBrk="1" hangingPunct="1">
              <a:lnSpc>
                <a:spcPct val="150000"/>
              </a:lnSpc>
            </a:pPr>
            <a:r>
              <a:rPr lang="en-US" altLang="zh-CN" sz="1200" dirty="0">
                <a:latin typeface="微软雅黑" panose="020B0503020204020204" charset="-122"/>
                <a:ea typeface="微软雅黑" panose="020B0503020204020204" charset="-122"/>
                <a:sym typeface="Calibri" panose="020F0502020204030204" charset="0"/>
              </a:rPr>
              <a:t>     </a:t>
            </a:r>
            <a:endParaRPr lang="en-US" altLang="zh-CN" sz="1200" dirty="0">
              <a:latin typeface="微软雅黑" panose="020B0503020204020204" charset="-122"/>
              <a:ea typeface="微软雅黑" panose="020B0503020204020204" charset="-122"/>
              <a:sym typeface="Calibri" panose="020F0502020204030204" charset="0"/>
            </a:endParaRPr>
          </a:p>
        </p:txBody>
      </p:sp>
    </p:spTree>
  </p:cSld>
  <p:clrMapOvr>
    <a:masterClrMapping/>
  </p:clrMapOvr>
  <p:transition spd="slow">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8674" name="TextBox 3"/>
          <p:cNvSpPr txBox="1"/>
          <p:nvPr/>
        </p:nvSpPr>
        <p:spPr>
          <a:xfrm>
            <a:off x="1670447" y="1732121"/>
            <a:ext cx="1873250" cy="321945"/>
          </a:xfrm>
          <a:prstGeom prst="rect">
            <a:avLst/>
          </a:prstGeom>
          <a:noFill/>
          <a:ln w="9525">
            <a:noFill/>
          </a:ln>
        </p:spPr>
        <p:txBody>
          <a:bodyPr wrap="none" anchor="ctr">
            <a:spAutoFit/>
          </a:bodyPr>
          <a:p>
            <a:pPr lvl="0" eaLnBrk="1" hangingPunct="1"/>
            <a:r>
              <a:rPr lang="en-US" altLang="zh-CN" sz="1500" b="1" dirty="0">
                <a:latin typeface="微软雅黑" panose="020B0503020204020204" charset="-122"/>
                <a:ea typeface="微软雅黑" panose="020B0503020204020204" charset="-122"/>
                <a:sym typeface="Calibri" panose="020F0502020204030204" charset="0"/>
              </a:rPr>
              <a:t>CSS</a:t>
            </a:r>
            <a:r>
              <a:rPr lang="zh-CN" altLang="en-US" sz="1500" b="1" dirty="0">
                <a:latin typeface="微软雅黑" panose="020B0503020204020204" charset="-122"/>
                <a:ea typeface="微软雅黑" panose="020B0503020204020204" charset="-122"/>
                <a:sym typeface="Calibri" panose="020F0502020204030204" charset="0"/>
              </a:rPr>
              <a:t>基础选择器权重</a:t>
            </a:r>
            <a:endParaRPr lang="zh-CN" altLang="en-US" sz="1500" b="1" dirty="0">
              <a:latin typeface="微软雅黑" panose="020B0503020204020204" charset="-122"/>
              <a:ea typeface="微软雅黑" panose="020B0503020204020204" charset="-122"/>
              <a:sym typeface="Calibri" panose="020F0502020204030204" charset="0"/>
            </a:endParaRPr>
          </a:p>
        </p:txBody>
      </p:sp>
      <p:sp>
        <p:nvSpPr>
          <p:cNvPr id="28675" name="TextBox 4"/>
          <p:cNvSpPr txBox="1"/>
          <p:nvPr/>
        </p:nvSpPr>
        <p:spPr>
          <a:xfrm>
            <a:off x="1656160" y="2275285"/>
            <a:ext cx="3316605" cy="922020"/>
          </a:xfrm>
          <a:prstGeom prst="rect">
            <a:avLst/>
          </a:prstGeom>
          <a:noFill/>
          <a:ln w="9525">
            <a:noFill/>
          </a:ln>
        </p:spPr>
        <p:txBody>
          <a:bodyPr wrap="none">
            <a:spAutoFit/>
          </a:bodyPr>
          <a:p>
            <a:pPr lvl="0" eaLnBrk="1" hangingPunct="1">
              <a:lnSpc>
                <a:spcPct val="150000"/>
              </a:lnSpc>
            </a:pPr>
            <a:r>
              <a:rPr lang="en-US" altLang="zh-CN" sz="1200" dirty="0">
                <a:latin typeface="微软雅黑" panose="020B0503020204020204" charset="-122"/>
                <a:ea typeface="微软雅黑" panose="020B0503020204020204" charset="-122"/>
                <a:sym typeface="Calibri" panose="020F0502020204030204" charset="0"/>
              </a:rPr>
              <a:t>Id</a:t>
            </a:r>
            <a:r>
              <a:rPr lang="zh-CN" altLang="en-US" sz="1200" dirty="0">
                <a:latin typeface="微软雅黑" panose="020B0503020204020204" charset="-122"/>
                <a:ea typeface="微软雅黑" panose="020B0503020204020204" charset="-122"/>
                <a:sym typeface="Calibri" panose="020F0502020204030204" charset="0"/>
              </a:rPr>
              <a:t>选择器  </a:t>
            </a:r>
            <a:r>
              <a:rPr lang="en-US" altLang="zh-CN" sz="1200" dirty="0">
                <a:latin typeface="微软雅黑" panose="020B0503020204020204" charset="-122"/>
                <a:ea typeface="微软雅黑" panose="020B0503020204020204" charset="-122"/>
                <a:sym typeface="Calibri" panose="020F0502020204030204" charset="0"/>
              </a:rPr>
              <a:t>&gt;  </a:t>
            </a:r>
            <a:r>
              <a:rPr lang="zh-CN" altLang="en-US" sz="1200" dirty="0">
                <a:latin typeface="微软雅黑" panose="020B0503020204020204" charset="-122"/>
                <a:ea typeface="微软雅黑" panose="020B0503020204020204" charset="-122"/>
                <a:sym typeface="Calibri" panose="020F0502020204030204" charset="0"/>
              </a:rPr>
              <a:t>类选择器  </a:t>
            </a:r>
            <a:r>
              <a:rPr lang="en-US" altLang="zh-CN" sz="1200" dirty="0">
                <a:latin typeface="微软雅黑" panose="020B0503020204020204" charset="-122"/>
                <a:ea typeface="微软雅黑" panose="020B0503020204020204" charset="-122"/>
                <a:sym typeface="Calibri" panose="020F0502020204030204" charset="0"/>
              </a:rPr>
              <a:t>&gt;  </a:t>
            </a:r>
            <a:r>
              <a:rPr lang="zh-CN" altLang="en-US" sz="1200" dirty="0">
                <a:latin typeface="微软雅黑" panose="020B0503020204020204" charset="-122"/>
                <a:ea typeface="微软雅黑" panose="020B0503020204020204" charset="-122"/>
                <a:sym typeface="Calibri" panose="020F0502020204030204" charset="0"/>
              </a:rPr>
              <a:t>标签名称选择器</a:t>
            </a:r>
            <a:r>
              <a:rPr lang="en-US" altLang="zh-CN" sz="1200" b="1" dirty="0">
                <a:solidFill>
                  <a:srgbClr val="FF0000"/>
                </a:solidFill>
                <a:latin typeface="微软雅黑" panose="020B0503020204020204" charset="-122"/>
                <a:ea typeface="微软雅黑" panose="020B0503020204020204" charset="-122"/>
                <a:sym typeface="Calibri" panose="020F0502020204030204" charset="0"/>
              </a:rPr>
              <a:t>      </a:t>
            </a:r>
            <a:endParaRPr lang="en-US" altLang="zh-CN" sz="1200" b="1" dirty="0">
              <a:solidFill>
                <a:srgbClr val="FF0000"/>
              </a:solidFill>
              <a:latin typeface="微软雅黑" panose="020B0503020204020204" charset="-122"/>
              <a:ea typeface="微软雅黑" panose="020B0503020204020204" charset="-122"/>
              <a:sym typeface="Calibri" panose="020F0502020204030204" charset="0"/>
            </a:endParaRPr>
          </a:p>
          <a:p>
            <a:pPr lvl="0" eaLnBrk="1" hangingPunct="1">
              <a:lnSpc>
                <a:spcPct val="150000"/>
              </a:lnSpc>
            </a:pPr>
            <a:endParaRPr lang="en-US" altLang="zh-CN" sz="1200" dirty="0">
              <a:latin typeface="微软雅黑" panose="020B0503020204020204" charset="-122"/>
              <a:ea typeface="微软雅黑" panose="020B0503020204020204" charset="-122"/>
              <a:sym typeface="Calibri" panose="020F0502020204030204" charset="0"/>
            </a:endParaRPr>
          </a:p>
          <a:p>
            <a:pPr lvl="0" eaLnBrk="1" hangingPunct="1">
              <a:lnSpc>
                <a:spcPct val="150000"/>
              </a:lnSpc>
            </a:pPr>
            <a:r>
              <a:rPr lang="en-US" altLang="zh-CN" sz="1200" dirty="0">
                <a:latin typeface="微软雅黑" panose="020B0503020204020204" charset="-122"/>
                <a:ea typeface="微软雅黑" panose="020B0503020204020204" charset="-122"/>
                <a:sym typeface="Calibri" panose="020F0502020204030204" charset="0"/>
              </a:rPr>
              <a:t>     </a:t>
            </a:r>
            <a:endParaRPr lang="en-US" altLang="zh-CN" sz="1200" dirty="0">
              <a:latin typeface="微软雅黑" panose="020B0503020204020204" charset="-122"/>
              <a:ea typeface="微软雅黑" panose="020B0503020204020204" charset="-122"/>
              <a:sym typeface="Calibri" panose="020F0502020204030204" charset="0"/>
            </a:endParaRPr>
          </a:p>
        </p:txBody>
      </p:sp>
    </p:spTree>
  </p:cSld>
  <p:clrMapOvr>
    <a:masterClrMapping/>
  </p:clrMapOvr>
  <p:transition spd="slow">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337" name="TextBox 3"/>
          <p:cNvSpPr txBox="1"/>
          <p:nvPr/>
        </p:nvSpPr>
        <p:spPr>
          <a:xfrm>
            <a:off x="1670447" y="1732121"/>
            <a:ext cx="944880" cy="321945"/>
          </a:xfrm>
          <a:prstGeom prst="rect">
            <a:avLst/>
          </a:prstGeom>
          <a:noFill/>
          <a:ln w="9525">
            <a:noFill/>
          </a:ln>
        </p:spPr>
        <p:txBody>
          <a:bodyPr wrap="none" anchor="ctr">
            <a:spAutoFit/>
          </a:bodyPr>
          <a:p>
            <a:pPr lvl="0"/>
            <a:r>
              <a:rPr lang="zh-CN" altLang="en-US" sz="1500" b="1" dirty="0">
                <a:latin typeface="微软雅黑" panose="020B0503020204020204" charset="-122"/>
                <a:ea typeface="微软雅黑" panose="020B0503020204020204" charset="-122"/>
                <a:sym typeface="Calibri" panose="020F0502020204030204" charset="0"/>
              </a:rPr>
              <a:t>学习目标</a:t>
            </a:r>
            <a:endParaRPr lang="zh-CN" altLang="en-US" sz="1500" b="1" dirty="0">
              <a:latin typeface="微软雅黑" panose="020B0503020204020204" charset="-122"/>
              <a:ea typeface="微软雅黑" panose="020B0503020204020204" charset="-122"/>
              <a:sym typeface="Calibri" panose="020F0502020204030204" charset="0"/>
            </a:endParaRPr>
          </a:p>
        </p:txBody>
      </p:sp>
      <p:sp>
        <p:nvSpPr>
          <p:cNvPr id="14338" name="TextBox 4"/>
          <p:cNvSpPr txBox="1"/>
          <p:nvPr/>
        </p:nvSpPr>
        <p:spPr>
          <a:xfrm>
            <a:off x="1656160" y="2275285"/>
            <a:ext cx="1071245" cy="1753235"/>
          </a:xfrm>
          <a:prstGeom prst="rect">
            <a:avLst/>
          </a:prstGeom>
          <a:noFill/>
          <a:ln w="9525">
            <a:noFill/>
          </a:ln>
        </p:spPr>
        <p:txBody>
          <a:bodyPr wrap="none" anchor="t">
            <a:spAutoFit/>
          </a:bodyPr>
          <a:p>
            <a:pPr lvl="0">
              <a:lnSpc>
                <a:spcPct val="150000"/>
              </a:lnSpc>
            </a:pPr>
            <a:r>
              <a:rPr lang="zh-CN" altLang="en-US" sz="1200" dirty="0">
                <a:latin typeface="微软雅黑" panose="020B0503020204020204" charset="-122"/>
                <a:ea typeface="微软雅黑" panose="020B0503020204020204" charset="-122"/>
                <a:sym typeface="Calibri" panose="020F0502020204030204" charset="0"/>
              </a:rPr>
              <a:t>复合选择器</a:t>
            </a:r>
            <a:endParaRPr lang="en-US" altLang="zh-CN" sz="1200" dirty="0">
              <a:latin typeface="微软雅黑" panose="020B0503020204020204" charset="-122"/>
              <a:ea typeface="微软雅黑" panose="020B0503020204020204" charset="-122"/>
              <a:sym typeface="Calibri" panose="020F0502020204030204" charset="0"/>
            </a:endParaRPr>
          </a:p>
          <a:p>
            <a:pPr lvl="0">
              <a:lnSpc>
                <a:spcPct val="150000"/>
              </a:lnSpc>
            </a:pPr>
            <a:r>
              <a:rPr lang="en-US" altLang="zh-CN" sz="1200" dirty="0">
                <a:latin typeface="微软雅黑" panose="020B0503020204020204" charset="-122"/>
                <a:ea typeface="微软雅黑" panose="020B0503020204020204" charset="-122"/>
                <a:sym typeface="Calibri" panose="020F0502020204030204" charset="0"/>
              </a:rPr>
              <a:t>CSS</a:t>
            </a:r>
            <a:r>
              <a:rPr lang="zh-CN" altLang="en-US" sz="1200" dirty="0">
                <a:latin typeface="微软雅黑" panose="020B0503020204020204" charset="-122"/>
                <a:ea typeface="微软雅黑" panose="020B0503020204020204" charset="-122"/>
                <a:sym typeface="Calibri" panose="020F0502020204030204" charset="0"/>
              </a:rPr>
              <a:t>三大特性</a:t>
            </a:r>
            <a:endParaRPr lang="en-US" altLang="zh-CN" sz="1200" dirty="0">
              <a:latin typeface="微软雅黑" panose="020B0503020204020204" charset="-122"/>
              <a:ea typeface="微软雅黑" panose="020B0503020204020204" charset="-122"/>
              <a:sym typeface="Calibri" panose="020F0502020204030204" charset="0"/>
            </a:endParaRPr>
          </a:p>
          <a:p>
            <a:pPr lvl="0">
              <a:lnSpc>
                <a:spcPct val="150000"/>
              </a:lnSpc>
            </a:pPr>
            <a:r>
              <a:rPr lang="zh-CN" altLang="en-US" sz="1200" dirty="0">
                <a:latin typeface="微软雅黑" panose="020B0503020204020204" charset="-122"/>
                <a:ea typeface="微软雅黑" panose="020B0503020204020204" charset="-122"/>
                <a:sym typeface="Calibri" panose="020F0502020204030204" charset="0"/>
              </a:rPr>
              <a:t>常用属性</a:t>
            </a:r>
            <a:endParaRPr lang="en-US" altLang="zh-CN" sz="1200" dirty="0">
              <a:latin typeface="微软雅黑" panose="020B0503020204020204" charset="-122"/>
              <a:ea typeface="微软雅黑" panose="020B0503020204020204" charset="-122"/>
              <a:sym typeface="Calibri" panose="020F0502020204030204" charset="0"/>
            </a:endParaRPr>
          </a:p>
          <a:p>
            <a:pPr lvl="0">
              <a:lnSpc>
                <a:spcPct val="150000"/>
              </a:lnSpc>
            </a:pPr>
            <a:r>
              <a:rPr lang="zh-CN" altLang="en-US" sz="1200" dirty="0">
                <a:latin typeface="微软雅黑" panose="020B0503020204020204" charset="-122"/>
                <a:ea typeface="微软雅黑" panose="020B0503020204020204" charset="-122"/>
                <a:sym typeface="Calibri" panose="020F0502020204030204" charset="0"/>
              </a:rPr>
              <a:t>行高精讲</a:t>
            </a:r>
            <a:endParaRPr lang="en-US" altLang="zh-CN" sz="1200" dirty="0">
              <a:latin typeface="微软雅黑" panose="020B0503020204020204" charset="-122"/>
              <a:ea typeface="微软雅黑" panose="020B0503020204020204" charset="-122"/>
              <a:sym typeface="Calibri" panose="020F0502020204030204" charset="0"/>
            </a:endParaRPr>
          </a:p>
          <a:p>
            <a:pPr lvl="0">
              <a:lnSpc>
                <a:spcPct val="150000"/>
              </a:lnSpc>
            </a:pPr>
            <a:r>
              <a:rPr lang="zh-CN" altLang="en-US" sz="1200" dirty="0">
                <a:latin typeface="微软雅黑" panose="020B0503020204020204" charset="-122"/>
                <a:ea typeface="微软雅黑" panose="020B0503020204020204" charset="-122"/>
                <a:sym typeface="Calibri" panose="020F0502020204030204" charset="0"/>
              </a:rPr>
              <a:t>超链接伪类</a:t>
            </a:r>
            <a:endParaRPr lang="en-US" altLang="zh-CN" sz="1200" dirty="0">
              <a:latin typeface="微软雅黑" panose="020B0503020204020204" charset="-122"/>
              <a:ea typeface="微软雅黑" panose="020B0503020204020204" charset="-122"/>
              <a:sym typeface="Calibri" panose="020F0502020204030204" charset="0"/>
            </a:endParaRPr>
          </a:p>
          <a:p>
            <a:pPr lvl="0">
              <a:lnSpc>
                <a:spcPct val="150000"/>
              </a:lnSpc>
            </a:pPr>
            <a:r>
              <a:rPr lang="zh-CN" altLang="en-US" sz="1200" dirty="0">
                <a:latin typeface="微软雅黑" panose="020B0503020204020204" charset="-122"/>
                <a:ea typeface="微软雅黑" panose="020B0503020204020204" charset="-122"/>
                <a:sym typeface="Calibri" panose="020F0502020204030204" charset="0"/>
              </a:rPr>
              <a:t>复合属性</a:t>
            </a:r>
            <a:endParaRPr lang="zh-CN" altLang="en-US" sz="1200" dirty="0">
              <a:latin typeface="微软雅黑" panose="020B0503020204020204" charset="-122"/>
              <a:ea typeface="微软雅黑" panose="020B0503020204020204" charset="-122"/>
              <a:sym typeface="Calibri" panose="020F0502020204030204" charset="0"/>
            </a:endParaRPr>
          </a:p>
        </p:txBody>
      </p:sp>
    </p:spTree>
  </p:cSld>
  <p:clrMapOvr>
    <a:masterClrMapping/>
  </p:clrMapOvr>
  <p:transition spd="slow">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1505" name="内容占位符 2"/>
          <p:cNvSpPr>
            <a:spLocks noGrp="1"/>
          </p:cNvSpPr>
          <p:nvPr>
            <p:ph/>
          </p:nvPr>
        </p:nvSpPr>
        <p:spPr>
          <a:xfrm>
            <a:off x="1485900" y="2044304"/>
            <a:ext cx="6209110" cy="2719388"/>
          </a:xfrm>
          <a:prstGeom prst="rect">
            <a:avLst/>
          </a:prstGeom>
          <a:solidFill>
            <a:srgbClr val="FFFFFF"/>
          </a:solidFill>
          <a:ln w="9525">
            <a:noFill/>
          </a:ln>
        </p:spPr>
        <p:txBody>
          <a:bodyPr anchor="t">
            <a:normAutofit fontScale="90000"/>
          </a:bodyPr>
          <a:p>
            <a:pPr marL="0" indent="457200">
              <a:lnSpc>
                <a:spcPct val="150000"/>
              </a:lnSpc>
              <a:buNone/>
            </a:pPr>
            <a:r>
              <a:rPr lang="zh-CN" altLang="en-US" dirty="0"/>
              <a:t>根据web标准(w3c 标准)  分为 结构标准、 表现标准、 行为标准。</a:t>
            </a:r>
            <a:endParaRPr lang="zh-CN" altLang="en-US" dirty="0"/>
          </a:p>
          <a:p>
            <a:pPr marL="0" indent="457200">
              <a:lnSpc>
                <a:spcPct val="150000"/>
              </a:lnSpc>
              <a:buNone/>
            </a:pPr>
            <a:r>
              <a:rPr lang="zh-CN" altLang="en-US" dirty="0"/>
              <a:t>理想状态我们的源码： .html    .css   .js </a:t>
            </a:r>
            <a:endParaRPr lang="zh-CN" altLang="en-US" dirty="0"/>
          </a:p>
          <a:p>
            <a:pPr marL="0" indent="457200">
              <a:lnSpc>
                <a:spcPct val="150000"/>
              </a:lnSpc>
              <a:buNone/>
            </a:pPr>
            <a:r>
              <a:rPr lang="zh-CN" altLang="en-US" dirty="0"/>
              <a:t> </a:t>
            </a:r>
            <a:endParaRPr lang="zh-CN" altLang="en-US" dirty="0"/>
          </a:p>
        </p:txBody>
      </p:sp>
      <p:sp>
        <p:nvSpPr>
          <p:cNvPr id="21506" name="矩形 4"/>
          <p:cNvSpPr/>
          <p:nvPr/>
        </p:nvSpPr>
        <p:spPr>
          <a:xfrm>
            <a:off x="1485900" y="1574006"/>
            <a:ext cx="6209110" cy="368300"/>
          </a:xfrm>
          <a:prstGeom prst="rect">
            <a:avLst/>
          </a:prstGeom>
          <a:noFill/>
          <a:ln w="9525">
            <a:noFill/>
          </a:ln>
        </p:spPr>
        <p:txBody>
          <a:bodyPr anchor="t">
            <a:spAutoFit/>
          </a:bodyPr>
          <a:p>
            <a:r>
              <a:rPr lang="zh-CN" altLang="en-US" b="1" dirty="0">
                <a:solidFill>
                  <a:srgbClr val="009ED6"/>
                </a:solidFill>
                <a:latin typeface="Arial" panose="020B0604020202020204" pitchFamily="34" charset="0"/>
                <a:ea typeface="宋体" panose="02010600030101010101" pitchFamily="2" charset="-122"/>
              </a:rPr>
              <a:t>专门的人，做专门的事</a:t>
            </a:r>
            <a:endParaRPr lang="zh-CN" altLang="en-US" b="1" dirty="0">
              <a:solidFill>
                <a:srgbClr val="009ED6"/>
              </a:solidFill>
              <a:latin typeface="Arial" panose="020B0604020202020204" pitchFamily="34" charset="0"/>
              <a:ea typeface="宋体" panose="02010600030101010101" pitchFamily="2" charset="-122"/>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1" name="TextBox 3"/>
          <p:cNvSpPr txBox="1"/>
          <p:nvPr/>
        </p:nvSpPr>
        <p:spPr>
          <a:xfrm>
            <a:off x="1670447" y="1732121"/>
            <a:ext cx="1682750" cy="321945"/>
          </a:xfrm>
          <a:prstGeom prst="rect">
            <a:avLst/>
          </a:prstGeom>
          <a:noFill/>
          <a:ln w="9525">
            <a:noFill/>
          </a:ln>
        </p:spPr>
        <p:txBody>
          <a:bodyPr wrap="none" anchor="ctr">
            <a:spAutoFit/>
          </a:bodyPr>
          <a:p>
            <a:pPr lvl="0"/>
            <a:r>
              <a:rPr lang="en-US" altLang="zh-CN" sz="1500" b="1" dirty="0">
                <a:latin typeface="微软雅黑" panose="020B0503020204020204" charset="-122"/>
                <a:ea typeface="微软雅黑" panose="020B0503020204020204" charset="-122"/>
                <a:sym typeface="Calibri" panose="020F0502020204030204" charset="0"/>
              </a:rPr>
              <a:t>CSS</a:t>
            </a:r>
            <a:r>
              <a:rPr lang="zh-CN" altLang="en-US" sz="1500" b="1" dirty="0">
                <a:latin typeface="微软雅黑" panose="020B0503020204020204" charset="-122"/>
                <a:ea typeface="微软雅黑" panose="020B0503020204020204" charset="-122"/>
                <a:sym typeface="Calibri" panose="020F0502020204030204" charset="0"/>
              </a:rPr>
              <a:t>属性两大特性</a:t>
            </a:r>
            <a:endParaRPr lang="zh-CN" altLang="en-US" sz="1500" b="1" dirty="0">
              <a:latin typeface="微软雅黑" panose="020B0503020204020204" charset="-122"/>
              <a:ea typeface="微软雅黑" panose="020B0503020204020204" charset="-122"/>
              <a:sym typeface="Calibri" panose="020F0502020204030204" charset="0"/>
            </a:endParaRPr>
          </a:p>
        </p:txBody>
      </p:sp>
      <p:sp>
        <p:nvSpPr>
          <p:cNvPr id="15362" name="TextBox 4"/>
          <p:cNvSpPr txBox="1"/>
          <p:nvPr/>
        </p:nvSpPr>
        <p:spPr>
          <a:xfrm>
            <a:off x="1656160" y="2275285"/>
            <a:ext cx="6047105" cy="2306955"/>
          </a:xfrm>
          <a:prstGeom prst="rect">
            <a:avLst/>
          </a:prstGeom>
          <a:noFill/>
          <a:ln w="9525">
            <a:noFill/>
          </a:ln>
        </p:spPr>
        <p:txBody>
          <a:bodyPr wrap="none" anchor="t">
            <a:spAutoFit/>
          </a:bodyPr>
          <a:p>
            <a:pPr lvl="0">
              <a:lnSpc>
                <a:spcPct val="150000"/>
              </a:lnSpc>
            </a:pPr>
            <a:r>
              <a:rPr lang="en-US" altLang="zh-CN" sz="1200" dirty="0">
                <a:latin typeface="微软雅黑" panose="020B0503020204020204" charset="-122"/>
                <a:ea typeface="微软雅黑" panose="020B0503020204020204" charset="-122"/>
                <a:sym typeface="Calibri" panose="020F0502020204030204" charset="0"/>
              </a:rPr>
              <a:t>1</a:t>
            </a:r>
            <a:r>
              <a:rPr lang="zh-CN" altLang="en-US" sz="1200" dirty="0">
                <a:latin typeface="微软雅黑" panose="020B0503020204020204" charset="-122"/>
                <a:ea typeface="微软雅黑" panose="020B0503020204020204" charset="-122"/>
                <a:sym typeface="Calibri" panose="020F0502020204030204" charset="0"/>
              </a:rPr>
              <a:t>、层叠性</a:t>
            </a:r>
            <a:endParaRPr lang="en-US" altLang="zh-CN" sz="1200" dirty="0">
              <a:latin typeface="微软雅黑" panose="020B0503020204020204" charset="-122"/>
              <a:ea typeface="微软雅黑" panose="020B0503020204020204" charset="-122"/>
              <a:sym typeface="Calibri" panose="020F0502020204030204" charset="0"/>
            </a:endParaRPr>
          </a:p>
          <a:p>
            <a:pPr lvl="0">
              <a:lnSpc>
                <a:spcPct val="150000"/>
              </a:lnSpc>
            </a:pPr>
            <a:r>
              <a:rPr lang="en-US" altLang="zh-CN" sz="1200" dirty="0">
                <a:latin typeface="微软雅黑" panose="020B0503020204020204" charset="-122"/>
                <a:ea typeface="微软雅黑" panose="020B0503020204020204" charset="-122"/>
                <a:sym typeface="Calibri" panose="020F0502020204030204" charset="0"/>
              </a:rPr>
              <a:t>     </a:t>
            </a:r>
            <a:r>
              <a:rPr lang="zh-CN" altLang="en-US" sz="1200" dirty="0">
                <a:latin typeface="微软雅黑" panose="020B0503020204020204" charset="-122"/>
                <a:ea typeface="微软雅黑" panose="020B0503020204020204" charset="-122"/>
                <a:sym typeface="Calibri" panose="020F0502020204030204" charset="0"/>
              </a:rPr>
              <a:t>层叠即覆盖的意思</a:t>
            </a:r>
            <a:endParaRPr lang="en-US" altLang="zh-CN" sz="1200" dirty="0">
              <a:latin typeface="微软雅黑" panose="020B0503020204020204" charset="-122"/>
              <a:ea typeface="微软雅黑" panose="020B0503020204020204" charset="-122"/>
              <a:sym typeface="Calibri" panose="020F0502020204030204" charset="0"/>
            </a:endParaRPr>
          </a:p>
          <a:p>
            <a:pPr lvl="0">
              <a:lnSpc>
                <a:spcPct val="150000"/>
              </a:lnSpc>
            </a:pPr>
            <a:r>
              <a:rPr lang="en-US" altLang="zh-CN" sz="1200" dirty="0">
                <a:latin typeface="微软雅黑" panose="020B0503020204020204" charset="-122"/>
                <a:ea typeface="微软雅黑" panose="020B0503020204020204" charset="-122"/>
                <a:sym typeface="Calibri" panose="020F0502020204030204" charset="0"/>
              </a:rPr>
              <a:t>     </a:t>
            </a:r>
            <a:r>
              <a:rPr lang="zh-CN" altLang="en-US" sz="1200" dirty="0">
                <a:latin typeface="微软雅黑" panose="020B0503020204020204" charset="-122"/>
                <a:ea typeface="微软雅黑" panose="020B0503020204020204" charset="-122"/>
                <a:sym typeface="Calibri" panose="020F0502020204030204" charset="0"/>
              </a:rPr>
              <a:t>后写的</a:t>
            </a:r>
            <a:r>
              <a:rPr lang="en-US" altLang="zh-CN" sz="1200" dirty="0">
                <a:latin typeface="微软雅黑" panose="020B0503020204020204" charset="-122"/>
                <a:ea typeface="微软雅黑" panose="020B0503020204020204" charset="-122"/>
                <a:sym typeface="Calibri" panose="020F0502020204030204" charset="0"/>
              </a:rPr>
              <a:t>CSS</a:t>
            </a:r>
            <a:r>
              <a:rPr lang="zh-CN" altLang="en-US" sz="1200" dirty="0">
                <a:latin typeface="微软雅黑" panose="020B0503020204020204" charset="-122"/>
                <a:ea typeface="微软雅黑" panose="020B0503020204020204" charset="-122"/>
                <a:sym typeface="Calibri" panose="020F0502020204030204" charset="0"/>
              </a:rPr>
              <a:t>属性会覆盖先写的</a:t>
            </a:r>
            <a:r>
              <a:rPr lang="en-US" altLang="zh-CN" sz="1200" dirty="0">
                <a:latin typeface="微软雅黑" panose="020B0503020204020204" charset="-122"/>
                <a:ea typeface="微软雅黑" panose="020B0503020204020204" charset="-122"/>
                <a:sym typeface="Calibri" panose="020F0502020204030204" charset="0"/>
              </a:rPr>
              <a:t>CSS</a:t>
            </a:r>
            <a:r>
              <a:rPr lang="zh-CN" altLang="en-US" sz="1200" dirty="0">
                <a:latin typeface="微软雅黑" panose="020B0503020204020204" charset="-122"/>
                <a:ea typeface="微软雅黑" panose="020B0503020204020204" charset="-122"/>
                <a:sym typeface="Calibri" panose="020F0502020204030204" charset="0"/>
              </a:rPr>
              <a:t>属性；在权重相同的情况下，后写的</a:t>
            </a:r>
            <a:r>
              <a:rPr lang="en-US" altLang="zh-CN" sz="1200" dirty="0">
                <a:latin typeface="微软雅黑" panose="020B0503020204020204" charset="-122"/>
                <a:ea typeface="微软雅黑" panose="020B0503020204020204" charset="-122"/>
                <a:sym typeface="Calibri" panose="020F0502020204030204" charset="0"/>
              </a:rPr>
              <a:t>CSS</a:t>
            </a:r>
            <a:r>
              <a:rPr lang="zh-CN" altLang="en-US" sz="1200" dirty="0">
                <a:latin typeface="微软雅黑" panose="020B0503020204020204" charset="-122"/>
                <a:ea typeface="微软雅黑" panose="020B0503020204020204" charset="-122"/>
                <a:sym typeface="Calibri" panose="020F0502020204030204" charset="0"/>
              </a:rPr>
              <a:t>样式条会</a:t>
            </a:r>
            <a:endParaRPr lang="en-US" altLang="zh-CN" sz="1200" dirty="0">
              <a:latin typeface="微软雅黑" panose="020B0503020204020204" charset="-122"/>
              <a:ea typeface="微软雅黑" panose="020B0503020204020204" charset="-122"/>
              <a:sym typeface="Calibri" panose="020F0502020204030204" charset="0"/>
            </a:endParaRPr>
          </a:p>
          <a:p>
            <a:pPr lvl="0">
              <a:lnSpc>
                <a:spcPct val="150000"/>
              </a:lnSpc>
            </a:pPr>
            <a:r>
              <a:rPr lang="en-US" altLang="zh-CN" sz="1200" dirty="0">
                <a:latin typeface="微软雅黑" panose="020B0503020204020204" charset="-122"/>
                <a:ea typeface="微软雅黑" panose="020B0503020204020204" charset="-122"/>
                <a:sym typeface="Calibri" panose="020F0502020204030204" charset="0"/>
              </a:rPr>
              <a:t>     </a:t>
            </a:r>
            <a:r>
              <a:rPr lang="zh-CN" altLang="en-US" sz="1200" dirty="0">
                <a:latin typeface="微软雅黑" panose="020B0503020204020204" charset="-122"/>
                <a:ea typeface="微软雅黑" panose="020B0503020204020204" charset="-122"/>
                <a:sym typeface="Calibri" panose="020F0502020204030204" charset="0"/>
              </a:rPr>
              <a:t>覆盖先写的</a:t>
            </a:r>
            <a:r>
              <a:rPr lang="en-US" altLang="zh-CN" sz="1200" dirty="0">
                <a:latin typeface="微软雅黑" panose="020B0503020204020204" charset="-122"/>
                <a:ea typeface="微软雅黑" panose="020B0503020204020204" charset="-122"/>
                <a:sym typeface="Calibri" panose="020F0502020204030204" charset="0"/>
              </a:rPr>
              <a:t>CSS</a:t>
            </a:r>
            <a:r>
              <a:rPr lang="zh-CN" altLang="en-US" sz="1200" dirty="0">
                <a:latin typeface="微软雅黑" panose="020B0503020204020204" charset="-122"/>
                <a:ea typeface="微软雅黑" panose="020B0503020204020204" charset="-122"/>
                <a:sym typeface="Calibri" panose="020F0502020204030204" charset="0"/>
              </a:rPr>
              <a:t>样式条</a:t>
            </a:r>
            <a:endParaRPr lang="en-US" altLang="zh-CN" sz="1200" dirty="0">
              <a:latin typeface="微软雅黑" panose="020B0503020204020204" charset="-122"/>
              <a:ea typeface="微软雅黑" panose="020B0503020204020204" charset="-122"/>
              <a:sym typeface="Calibri" panose="020F0502020204030204" charset="0"/>
            </a:endParaRPr>
          </a:p>
          <a:p>
            <a:pPr lvl="0">
              <a:lnSpc>
                <a:spcPct val="150000"/>
              </a:lnSpc>
            </a:pPr>
            <a:endParaRPr lang="en-US" altLang="zh-CN" sz="1200" dirty="0">
              <a:latin typeface="微软雅黑" panose="020B0503020204020204" charset="-122"/>
              <a:ea typeface="微软雅黑" panose="020B0503020204020204" charset="-122"/>
              <a:sym typeface="Calibri" panose="020F0502020204030204" charset="0"/>
            </a:endParaRPr>
          </a:p>
          <a:p>
            <a:pPr lvl="0">
              <a:lnSpc>
                <a:spcPct val="150000"/>
              </a:lnSpc>
            </a:pPr>
            <a:r>
              <a:rPr lang="en-US" altLang="zh-CN" sz="1200" dirty="0">
                <a:latin typeface="微软雅黑" panose="020B0503020204020204" charset="-122"/>
                <a:ea typeface="微软雅黑" panose="020B0503020204020204" charset="-122"/>
                <a:sym typeface="Calibri" panose="020F0502020204030204" charset="0"/>
              </a:rPr>
              <a:t>2</a:t>
            </a:r>
            <a:r>
              <a:rPr lang="zh-CN" altLang="en-US" sz="1200" dirty="0">
                <a:latin typeface="微软雅黑" panose="020B0503020204020204" charset="-122"/>
                <a:ea typeface="微软雅黑" panose="020B0503020204020204" charset="-122"/>
                <a:sym typeface="Calibri" panose="020F0502020204030204" charset="0"/>
              </a:rPr>
              <a:t>、继承性</a:t>
            </a:r>
            <a:endParaRPr lang="en-US" altLang="zh-CN" sz="1200" dirty="0">
              <a:latin typeface="微软雅黑" panose="020B0503020204020204" charset="-122"/>
              <a:ea typeface="微软雅黑" panose="020B0503020204020204" charset="-122"/>
              <a:sym typeface="Calibri" panose="020F0502020204030204" charset="0"/>
            </a:endParaRPr>
          </a:p>
          <a:p>
            <a:pPr lvl="0">
              <a:lnSpc>
                <a:spcPct val="150000"/>
              </a:lnSpc>
            </a:pPr>
            <a:r>
              <a:rPr lang="en-US" altLang="zh-CN" sz="1200" dirty="0">
                <a:latin typeface="微软雅黑" panose="020B0503020204020204" charset="-122"/>
                <a:ea typeface="微软雅黑" panose="020B0503020204020204" charset="-122"/>
                <a:sym typeface="Calibri" panose="020F0502020204030204" charset="0"/>
              </a:rPr>
              <a:t>     </a:t>
            </a:r>
            <a:r>
              <a:rPr lang="zh-CN" altLang="en-US" sz="1200" dirty="0">
                <a:latin typeface="微软雅黑" panose="020B0503020204020204" charset="-122"/>
                <a:ea typeface="微软雅黑" panose="020B0503020204020204" charset="-122"/>
                <a:sym typeface="Calibri" panose="020F0502020204030204" charset="0"/>
              </a:rPr>
              <a:t>某些属性可以通过父级继承给子级，某些属性则不能继承。其中文字控制属性都能继</a:t>
            </a:r>
            <a:endParaRPr lang="en-US" altLang="zh-CN" sz="1200" dirty="0">
              <a:latin typeface="微软雅黑" panose="020B0503020204020204" charset="-122"/>
              <a:ea typeface="微软雅黑" panose="020B0503020204020204" charset="-122"/>
              <a:sym typeface="Calibri" panose="020F0502020204030204" charset="0"/>
            </a:endParaRPr>
          </a:p>
          <a:p>
            <a:pPr lvl="0">
              <a:lnSpc>
                <a:spcPct val="150000"/>
              </a:lnSpc>
            </a:pPr>
            <a:r>
              <a:rPr lang="en-US" altLang="zh-CN" sz="1200" dirty="0">
                <a:latin typeface="微软雅黑" panose="020B0503020204020204" charset="-122"/>
                <a:ea typeface="微软雅黑" panose="020B0503020204020204" charset="-122"/>
                <a:sym typeface="Calibri" panose="020F0502020204030204" charset="0"/>
              </a:rPr>
              <a:t>     </a:t>
            </a:r>
            <a:r>
              <a:rPr lang="zh-CN" altLang="en-US" sz="1200" dirty="0">
                <a:latin typeface="微软雅黑" panose="020B0503020204020204" charset="-122"/>
                <a:ea typeface="微软雅黑" panose="020B0503020204020204" charset="-122"/>
                <a:sym typeface="Calibri" panose="020F0502020204030204" charset="0"/>
              </a:rPr>
              <a:t>承，区块控制属性都不能继承</a:t>
            </a:r>
            <a:endParaRPr lang="zh-CN" altLang="en-US" sz="1200" dirty="0">
              <a:latin typeface="微软雅黑" panose="020B0503020204020204" charset="-122"/>
              <a:ea typeface="微软雅黑" panose="020B0503020204020204" charset="-122"/>
              <a:sym typeface="Calibri" panose="020F0502020204030204" charset="0"/>
            </a:endParaRPr>
          </a:p>
        </p:txBody>
      </p:sp>
    </p:spTree>
  </p:cSld>
  <p:clrMapOvr>
    <a:masterClrMapping/>
  </p:clrMapOvr>
  <p:transition spd="slow">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385" name="TextBox 3"/>
          <p:cNvSpPr txBox="1"/>
          <p:nvPr/>
        </p:nvSpPr>
        <p:spPr>
          <a:xfrm>
            <a:off x="1670447" y="1732121"/>
            <a:ext cx="1135380" cy="321945"/>
          </a:xfrm>
          <a:prstGeom prst="rect">
            <a:avLst/>
          </a:prstGeom>
          <a:noFill/>
          <a:ln w="9525">
            <a:noFill/>
          </a:ln>
        </p:spPr>
        <p:txBody>
          <a:bodyPr wrap="none" anchor="ctr">
            <a:spAutoFit/>
          </a:bodyPr>
          <a:p>
            <a:pPr lvl="0"/>
            <a:r>
              <a:rPr lang="zh-CN" altLang="en-US" sz="1500" b="1" dirty="0">
                <a:latin typeface="微软雅黑" panose="020B0503020204020204" charset="-122"/>
                <a:ea typeface="微软雅黑" panose="020B0503020204020204" charset="-122"/>
                <a:sym typeface="Calibri" panose="020F0502020204030204" charset="0"/>
              </a:rPr>
              <a:t>复合选择器</a:t>
            </a:r>
            <a:endParaRPr lang="zh-CN" altLang="en-US" sz="1500" b="1" dirty="0">
              <a:latin typeface="微软雅黑" panose="020B0503020204020204" charset="-122"/>
              <a:ea typeface="微软雅黑" panose="020B0503020204020204" charset="-122"/>
              <a:sym typeface="Calibri" panose="020F0502020204030204" charset="0"/>
            </a:endParaRPr>
          </a:p>
        </p:txBody>
      </p:sp>
      <p:sp>
        <p:nvSpPr>
          <p:cNvPr id="16386" name="TextBox 4"/>
          <p:cNvSpPr txBox="1"/>
          <p:nvPr/>
        </p:nvSpPr>
        <p:spPr>
          <a:xfrm>
            <a:off x="1656160" y="2275285"/>
            <a:ext cx="5818505" cy="645160"/>
          </a:xfrm>
          <a:prstGeom prst="rect">
            <a:avLst/>
          </a:prstGeom>
          <a:noFill/>
          <a:ln w="9525">
            <a:noFill/>
          </a:ln>
        </p:spPr>
        <p:txBody>
          <a:bodyPr wrap="none" anchor="t">
            <a:spAutoFit/>
          </a:bodyPr>
          <a:p>
            <a:pPr lvl="0">
              <a:lnSpc>
                <a:spcPct val="150000"/>
              </a:lnSpc>
            </a:pPr>
            <a:r>
              <a:rPr lang="zh-CN" altLang="en-US" sz="1200" dirty="0">
                <a:latin typeface="微软雅黑" panose="020B0503020204020204" charset="-122"/>
                <a:ea typeface="微软雅黑" panose="020B0503020204020204" charset="-122"/>
                <a:sym typeface="Calibri" panose="020F0502020204030204" charset="0"/>
              </a:rPr>
              <a:t>指定标签选择器</a:t>
            </a:r>
            <a:endParaRPr lang="en-US" altLang="zh-CN" sz="1200" dirty="0">
              <a:latin typeface="微软雅黑" panose="020B0503020204020204" charset="-122"/>
              <a:ea typeface="微软雅黑" panose="020B0503020204020204" charset="-122"/>
              <a:sym typeface="Calibri" panose="020F0502020204030204" charset="0"/>
            </a:endParaRPr>
          </a:p>
          <a:p>
            <a:pPr lvl="0">
              <a:lnSpc>
                <a:spcPct val="150000"/>
              </a:lnSpc>
            </a:pPr>
            <a:r>
              <a:rPr lang="en-US" altLang="zh-CN" sz="1200" dirty="0">
                <a:latin typeface="微软雅黑" panose="020B0503020204020204" charset="-122"/>
                <a:ea typeface="微软雅黑" panose="020B0503020204020204" charset="-122"/>
                <a:sym typeface="Calibri" panose="020F0502020204030204" charset="0"/>
              </a:rPr>
              <a:t>       </a:t>
            </a:r>
            <a:r>
              <a:rPr lang="zh-CN" altLang="en-US" sz="1200" dirty="0">
                <a:latin typeface="微软雅黑" panose="020B0503020204020204" charset="-122"/>
                <a:ea typeface="微软雅黑" panose="020B0503020204020204" charset="-122"/>
                <a:sym typeface="Calibri" panose="020F0502020204030204" charset="0"/>
              </a:rPr>
              <a:t>规律：不管标签身上有类选择器也好，还是</a:t>
            </a:r>
            <a:r>
              <a:rPr lang="en-US" altLang="zh-CN" sz="1200" dirty="0">
                <a:latin typeface="微软雅黑" panose="020B0503020204020204" charset="-122"/>
                <a:ea typeface="微软雅黑" panose="020B0503020204020204" charset="-122"/>
                <a:sym typeface="Calibri" panose="020F0502020204030204" charset="0"/>
              </a:rPr>
              <a:t>id</a:t>
            </a:r>
            <a:r>
              <a:rPr lang="zh-CN" altLang="en-US" sz="1200" dirty="0">
                <a:latin typeface="微软雅黑" panose="020B0503020204020204" charset="-122"/>
                <a:ea typeface="微软雅黑" panose="020B0503020204020204" charset="-122"/>
                <a:sym typeface="Calibri" panose="020F0502020204030204" charset="0"/>
              </a:rPr>
              <a:t>选择器也好，都在标签后面连着写</a:t>
            </a:r>
            <a:endParaRPr lang="zh-CN" altLang="en-US" sz="1200" dirty="0">
              <a:latin typeface="微软雅黑" panose="020B0503020204020204" charset="-122"/>
              <a:ea typeface="微软雅黑" panose="020B0503020204020204" charset="-122"/>
              <a:sym typeface="Calibri" panose="020F0502020204030204" charset="0"/>
            </a:endParaRPr>
          </a:p>
        </p:txBody>
      </p:sp>
      <p:pic>
        <p:nvPicPr>
          <p:cNvPr id="16387" name="Picture 5" descr="4"/>
          <p:cNvPicPr>
            <a:picLocks noChangeAspect="1"/>
          </p:cNvPicPr>
          <p:nvPr/>
        </p:nvPicPr>
        <p:blipFill>
          <a:blip r:embed="rId1"/>
          <a:stretch>
            <a:fillRect/>
          </a:stretch>
        </p:blipFill>
        <p:spPr>
          <a:xfrm>
            <a:off x="2465785" y="3130154"/>
            <a:ext cx="4000500" cy="1409700"/>
          </a:xfrm>
          <a:prstGeom prst="rect">
            <a:avLst/>
          </a:prstGeom>
          <a:noFill/>
          <a:ln w="9525">
            <a:noFill/>
          </a:ln>
        </p:spPr>
      </p:pic>
    </p:spTree>
  </p:cSld>
  <p:clrMapOvr>
    <a:masterClrMapping/>
  </p:clrMapOvr>
  <p:transition spd="slow">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7409" name="TextBox 3"/>
          <p:cNvSpPr txBox="1"/>
          <p:nvPr/>
        </p:nvSpPr>
        <p:spPr>
          <a:xfrm>
            <a:off x="1670447" y="1732121"/>
            <a:ext cx="1135380" cy="321945"/>
          </a:xfrm>
          <a:prstGeom prst="rect">
            <a:avLst/>
          </a:prstGeom>
          <a:noFill/>
          <a:ln w="9525">
            <a:noFill/>
          </a:ln>
        </p:spPr>
        <p:txBody>
          <a:bodyPr wrap="none" anchor="ctr">
            <a:spAutoFit/>
          </a:bodyPr>
          <a:p>
            <a:pPr lvl="0"/>
            <a:r>
              <a:rPr lang="zh-CN" altLang="en-US" sz="1500" b="1" dirty="0">
                <a:latin typeface="微软雅黑" panose="020B0503020204020204" charset="-122"/>
                <a:ea typeface="微软雅黑" panose="020B0503020204020204" charset="-122"/>
                <a:sym typeface="Calibri" panose="020F0502020204030204" charset="0"/>
              </a:rPr>
              <a:t>复合选择器</a:t>
            </a:r>
            <a:endParaRPr lang="zh-CN" altLang="en-US" sz="1500" b="1" dirty="0">
              <a:latin typeface="微软雅黑" panose="020B0503020204020204" charset="-122"/>
              <a:ea typeface="微软雅黑" panose="020B0503020204020204" charset="-122"/>
              <a:sym typeface="Calibri" panose="020F0502020204030204" charset="0"/>
            </a:endParaRPr>
          </a:p>
        </p:txBody>
      </p:sp>
      <p:sp>
        <p:nvSpPr>
          <p:cNvPr id="17410" name="TextBox 4"/>
          <p:cNvSpPr txBox="1"/>
          <p:nvPr/>
        </p:nvSpPr>
        <p:spPr>
          <a:xfrm>
            <a:off x="1656160" y="2275285"/>
            <a:ext cx="2479675" cy="645160"/>
          </a:xfrm>
          <a:prstGeom prst="rect">
            <a:avLst/>
          </a:prstGeom>
          <a:noFill/>
          <a:ln w="9525">
            <a:noFill/>
          </a:ln>
        </p:spPr>
        <p:txBody>
          <a:bodyPr wrap="none" anchor="t">
            <a:spAutoFit/>
          </a:bodyPr>
          <a:p>
            <a:pPr lvl="0">
              <a:lnSpc>
                <a:spcPct val="150000"/>
              </a:lnSpc>
            </a:pPr>
            <a:r>
              <a:rPr lang="zh-CN" altLang="en-US" sz="1200" dirty="0">
                <a:latin typeface="微软雅黑" panose="020B0503020204020204" charset="-122"/>
                <a:ea typeface="微软雅黑" panose="020B0503020204020204" charset="-122"/>
                <a:sym typeface="Calibri" panose="020F0502020204030204" charset="0"/>
              </a:rPr>
              <a:t>后代选择器</a:t>
            </a:r>
            <a:endParaRPr lang="en-US" altLang="zh-CN" sz="1200" dirty="0">
              <a:latin typeface="微软雅黑" panose="020B0503020204020204" charset="-122"/>
              <a:ea typeface="微软雅黑" panose="020B0503020204020204" charset="-122"/>
              <a:sym typeface="Calibri" panose="020F0502020204030204" charset="0"/>
            </a:endParaRPr>
          </a:p>
          <a:p>
            <a:pPr lvl="0">
              <a:lnSpc>
                <a:spcPct val="150000"/>
              </a:lnSpc>
            </a:pPr>
            <a:r>
              <a:rPr lang="en-US" altLang="zh-CN" sz="1200" dirty="0">
                <a:latin typeface="微软雅黑" panose="020B0503020204020204" charset="-122"/>
                <a:ea typeface="微软雅黑" panose="020B0503020204020204" charset="-122"/>
                <a:sym typeface="Calibri" panose="020F0502020204030204" charset="0"/>
              </a:rPr>
              <a:t>       </a:t>
            </a:r>
            <a:r>
              <a:rPr lang="zh-CN" altLang="en-US" sz="1200" dirty="0">
                <a:latin typeface="微软雅黑" panose="020B0503020204020204" charset="-122"/>
                <a:ea typeface="微软雅黑" panose="020B0503020204020204" charset="-122"/>
                <a:sym typeface="Calibri" panose="020F0502020204030204" charset="0"/>
              </a:rPr>
              <a:t>规律：一个空格表示后代关系</a:t>
            </a:r>
            <a:endParaRPr lang="zh-CN" altLang="en-US" sz="1200" dirty="0">
              <a:latin typeface="微软雅黑" panose="020B0503020204020204" charset="-122"/>
              <a:ea typeface="微软雅黑" panose="020B0503020204020204" charset="-122"/>
              <a:sym typeface="Calibri" panose="020F0502020204030204" charset="0"/>
            </a:endParaRPr>
          </a:p>
        </p:txBody>
      </p:sp>
      <p:pic>
        <p:nvPicPr>
          <p:cNvPr id="17411" name="Picture 6" descr="6"/>
          <p:cNvPicPr>
            <a:picLocks noChangeAspect="1"/>
          </p:cNvPicPr>
          <p:nvPr/>
        </p:nvPicPr>
        <p:blipFill>
          <a:blip r:embed="rId1"/>
          <a:stretch>
            <a:fillRect/>
          </a:stretch>
        </p:blipFill>
        <p:spPr>
          <a:xfrm>
            <a:off x="2518172" y="3375422"/>
            <a:ext cx="4000500" cy="1409700"/>
          </a:xfrm>
          <a:prstGeom prst="rect">
            <a:avLst/>
          </a:prstGeom>
          <a:noFill/>
          <a:ln w="9525">
            <a:noFill/>
          </a:ln>
        </p:spPr>
      </p:pic>
    </p:spTree>
  </p:cSld>
  <p:clrMapOvr>
    <a:masterClrMapping/>
  </p:clrMapOvr>
  <p:transition spd="slow">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433" name="TextBox 3"/>
          <p:cNvSpPr txBox="1"/>
          <p:nvPr/>
        </p:nvSpPr>
        <p:spPr>
          <a:xfrm>
            <a:off x="1670447" y="1732121"/>
            <a:ext cx="1135380" cy="321945"/>
          </a:xfrm>
          <a:prstGeom prst="rect">
            <a:avLst/>
          </a:prstGeom>
          <a:noFill/>
          <a:ln w="9525">
            <a:noFill/>
          </a:ln>
        </p:spPr>
        <p:txBody>
          <a:bodyPr wrap="none" anchor="ctr">
            <a:spAutoFit/>
          </a:bodyPr>
          <a:p>
            <a:pPr lvl="0"/>
            <a:r>
              <a:rPr lang="zh-CN" altLang="en-US" sz="1500" b="1" dirty="0">
                <a:latin typeface="微软雅黑" panose="020B0503020204020204" charset="-122"/>
                <a:ea typeface="微软雅黑" panose="020B0503020204020204" charset="-122"/>
                <a:sym typeface="Calibri" panose="020F0502020204030204" charset="0"/>
              </a:rPr>
              <a:t>复合选择器</a:t>
            </a:r>
            <a:endParaRPr lang="zh-CN" altLang="en-US" sz="1500" b="1" dirty="0">
              <a:latin typeface="微软雅黑" panose="020B0503020204020204" charset="-122"/>
              <a:ea typeface="微软雅黑" panose="020B0503020204020204" charset="-122"/>
              <a:sym typeface="Calibri" panose="020F0502020204030204" charset="0"/>
            </a:endParaRPr>
          </a:p>
        </p:txBody>
      </p:sp>
      <p:sp>
        <p:nvSpPr>
          <p:cNvPr id="18434" name="TextBox 4"/>
          <p:cNvSpPr txBox="1"/>
          <p:nvPr/>
        </p:nvSpPr>
        <p:spPr>
          <a:xfrm>
            <a:off x="1656160" y="2275285"/>
            <a:ext cx="2479675" cy="645160"/>
          </a:xfrm>
          <a:prstGeom prst="rect">
            <a:avLst/>
          </a:prstGeom>
          <a:noFill/>
          <a:ln w="9525">
            <a:noFill/>
          </a:ln>
        </p:spPr>
        <p:txBody>
          <a:bodyPr wrap="none" anchor="t">
            <a:spAutoFit/>
          </a:bodyPr>
          <a:p>
            <a:pPr lvl="0">
              <a:lnSpc>
                <a:spcPct val="150000"/>
              </a:lnSpc>
            </a:pPr>
            <a:r>
              <a:rPr lang="zh-CN" altLang="en-US" sz="1200" dirty="0">
                <a:latin typeface="微软雅黑" panose="020B0503020204020204" charset="-122"/>
                <a:ea typeface="微软雅黑" panose="020B0503020204020204" charset="-122"/>
                <a:sym typeface="Calibri" panose="020F0502020204030204" charset="0"/>
              </a:rPr>
              <a:t>并集选择器</a:t>
            </a:r>
            <a:endParaRPr lang="en-US" altLang="zh-CN" sz="1200" dirty="0">
              <a:latin typeface="微软雅黑" panose="020B0503020204020204" charset="-122"/>
              <a:ea typeface="微软雅黑" panose="020B0503020204020204" charset="-122"/>
              <a:sym typeface="Calibri" panose="020F0502020204030204" charset="0"/>
            </a:endParaRPr>
          </a:p>
          <a:p>
            <a:pPr lvl="0">
              <a:lnSpc>
                <a:spcPct val="150000"/>
              </a:lnSpc>
            </a:pPr>
            <a:r>
              <a:rPr lang="en-US" altLang="zh-CN" sz="1200" dirty="0">
                <a:latin typeface="微软雅黑" panose="020B0503020204020204" charset="-122"/>
                <a:ea typeface="微软雅黑" panose="020B0503020204020204" charset="-122"/>
                <a:sym typeface="Calibri" panose="020F0502020204030204" charset="0"/>
              </a:rPr>
              <a:t>       </a:t>
            </a:r>
            <a:r>
              <a:rPr lang="zh-CN" altLang="en-US" sz="1200" dirty="0">
                <a:latin typeface="微软雅黑" panose="020B0503020204020204" charset="-122"/>
                <a:ea typeface="微软雅黑" panose="020B0503020204020204" charset="-122"/>
                <a:sym typeface="Calibri" panose="020F0502020204030204" charset="0"/>
              </a:rPr>
              <a:t>规律：一个空格表示合并关系</a:t>
            </a:r>
            <a:endParaRPr lang="zh-CN" altLang="en-US" sz="1200" dirty="0">
              <a:latin typeface="微软雅黑" panose="020B0503020204020204" charset="-122"/>
              <a:ea typeface="微软雅黑" panose="020B0503020204020204" charset="-122"/>
              <a:sym typeface="Calibri" panose="020F0502020204030204" charset="0"/>
            </a:endParaRPr>
          </a:p>
        </p:txBody>
      </p:sp>
      <p:pic>
        <p:nvPicPr>
          <p:cNvPr id="18435" name="Picture 5" descr="5"/>
          <p:cNvPicPr>
            <a:picLocks noChangeAspect="1"/>
          </p:cNvPicPr>
          <p:nvPr/>
        </p:nvPicPr>
        <p:blipFill>
          <a:blip r:embed="rId1"/>
          <a:stretch>
            <a:fillRect/>
          </a:stretch>
        </p:blipFill>
        <p:spPr>
          <a:xfrm>
            <a:off x="2536031" y="3053954"/>
            <a:ext cx="4000500" cy="1409700"/>
          </a:xfrm>
          <a:prstGeom prst="rect">
            <a:avLst/>
          </a:prstGeom>
          <a:noFill/>
          <a:ln w="9525">
            <a:noFill/>
          </a:ln>
        </p:spPr>
      </p:pic>
    </p:spTree>
  </p:cSld>
  <p:clrMapOvr>
    <a:masterClrMapping/>
  </p:clrMapOvr>
  <p:transition spd="slow">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7" name="TextBox 3"/>
          <p:cNvSpPr txBox="1"/>
          <p:nvPr/>
        </p:nvSpPr>
        <p:spPr>
          <a:xfrm>
            <a:off x="1670447" y="1732121"/>
            <a:ext cx="1325880" cy="321945"/>
          </a:xfrm>
          <a:prstGeom prst="rect">
            <a:avLst/>
          </a:prstGeom>
          <a:noFill/>
          <a:ln w="9525">
            <a:noFill/>
          </a:ln>
        </p:spPr>
        <p:txBody>
          <a:bodyPr wrap="none" anchor="ctr">
            <a:spAutoFit/>
          </a:bodyPr>
          <a:p>
            <a:pPr lvl="0"/>
            <a:r>
              <a:rPr lang="zh-CN" altLang="en-US" sz="1500" b="1" dirty="0">
                <a:latin typeface="微软雅黑" panose="020B0503020204020204" charset="-122"/>
                <a:ea typeface="微软雅黑" panose="020B0503020204020204" charset="-122"/>
                <a:sym typeface="Calibri" panose="020F0502020204030204" charset="0"/>
              </a:rPr>
              <a:t>复杂权重对比</a:t>
            </a:r>
            <a:endParaRPr lang="zh-CN" altLang="en-US" sz="1500" b="1" dirty="0">
              <a:latin typeface="微软雅黑" panose="020B0503020204020204" charset="-122"/>
              <a:ea typeface="微软雅黑" panose="020B0503020204020204" charset="-122"/>
              <a:sym typeface="Calibri" panose="020F0502020204030204" charset="0"/>
            </a:endParaRPr>
          </a:p>
        </p:txBody>
      </p:sp>
      <p:sp>
        <p:nvSpPr>
          <p:cNvPr id="19458" name="TextBox 4"/>
          <p:cNvSpPr txBox="1"/>
          <p:nvPr/>
        </p:nvSpPr>
        <p:spPr>
          <a:xfrm>
            <a:off x="1656160" y="2275285"/>
            <a:ext cx="5911215" cy="922020"/>
          </a:xfrm>
          <a:prstGeom prst="rect">
            <a:avLst/>
          </a:prstGeom>
          <a:noFill/>
          <a:ln w="9525">
            <a:noFill/>
          </a:ln>
        </p:spPr>
        <p:txBody>
          <a:bodyPr wrap="none" anchor="t">
            <a:spAutoFit/>
          </a:bodyPr>
          <a:p>
            <a:pPr lvl="0">
              <a:lnSpc>
                <a:spcPct val="150000"/>
              </a:lnSpc>
            </a:pPr>
            <a:r>
              <a:rPr lang="en-US" altLang="zh-CN" sz="1200" dirty="0">
                <a:latin typeface="微软雅黑" panose="020B0503020204020204" charset="-122"/>
                <a:ea typeface="微软雅黑" panose="020B0503020204020204" charset="-122"/>
                <a:sym typeface="Calibri" panose="020F0502020204030204" charset="0"/>
              </a:rPr>
              <a:t>1</a:t>
            </a:r>
            <a:r>
              <a:rPr lang="zh-CN" altLang="en-US" sz="1200" dirty="0">
                <a:latin typeface="微软雅黑" panose="020B0503020204020204" charset="-122"/>
                <a:ea typeface="微软雅黑" panose="020B0503020204020204" charset="-122"/>
                <a:sym typeface="Calibri" panose="020F0502020204030204" charset="0"/>
              </a:rPr>
              <a:t>、不同引入方式之间，行内式权重最高；其他引入方式的权重优先级为谁后写谁生效</a:t>
            </a:r>
            <a:endParaRPr lang="en-US" altLang="zh-CN" sz="1200" dirty="0">
              <a:latin typeface="微软雅黑" panose="020B0503020204020204" charset="-122"/>
              <a:ea typeface="微软雅黑" panose="020B0503020204020204" charset="-122"/>
              <a:sym typeface="Calibri" panose="020F0502020204030204" charset="0"/>
            </a:endParaRPr>
          </a:p>
          <a:p>
            <a:pPr lvl="0">
              <a:lnSpc>
                <a:spcPct val="150000"/>
              </a:lnSpc>
            </a:pPr>
            <a:r>
              <a:rPr lang="en-US" altLang="zh-CN" sz="1200" dirty="0">
                <a:latin typeface="微软雅黑" panose="020B0503020204020204" charset="-122"/>
                <a:ea typeface="微软雅黑" panose="020B0503020204020204" charset="-122"/>
                <a:sym typeface="Calibri" panose="020F0502020204030204" charset="0"/>
              </a:rPr>
              <a:t>2</a:t>
            </a:r>
            <a:r>
              <a:rPr lang="zh-CN" altLang="en-US" sz="1200" dirty="0">
                <a:latin typeface="微软雅黑" panose="020B0503020204020204" charset="-122"/>
                <a:ea typeface="微软雅黑" panose="020B0503020204020204" charset="-122"/>
                <a:sym typeface="Calibri" panose="020F0502020204030204" charset="0"/>
              </a:rPr>
              <a:t>、谁的针对性高谁生效</a:t>
            </a:r>
            <a:endParaRPr lang="en-US" altLang="zh-CN" sz="1200" dirty="0">
              <a:latin typeface="微软雅黑" panose="020B0503020204020204" charset="-122"/>
              <a:ea typeface="微软雅黑" panose="020B0503020204020204" charset="-122"/>
              <a:sym typeface="Calibri" panose="020F0502020204030204" charset="0"/>
            </a:endParaRPr>
          </a:p>
          <a:p>
            <a:pPr lvl="0">
              <a:lnSpc>
                <a:spcPct val="150000"/>
              </a:lnSpc>
            </a:pPr>
            <a:r>
              <a:rPr lang="en-US" altLang="zh-CN" sz="1200" dirty="0">
                <a:latin typeface="微软雅黑" panose="020B0503020204020204" charset="-122"/>
                <a:ea typeface="微软雅黑" panose="020B0503020204020204" charset="-122"/>
                <a:sym typeface="Calibri" panose="020F0502020204030204" charset="0"/>
              </a:rPr>
              <a:t>3</a:t>
            </a:r>
            <a:r>
              <a:rPr lang="zh-CN" altLang="en-US" sz="1200" dirty="0">
                <a:latin typeface="微软雅黑" panose="020B0503020204020204" charset="-122"/>
                <a:ea typeface="微软雅黑" panose="020B0503020204020204" charset="-122"/>
                <a:sym typeface="Calibri" panose="020F0502020204030204" charset="0"/>
              </a:rPr>
              <a:t>、！</a:t>
            </a:r>
            <a:r>
              <a:rPr lang="en-US" altLang="zh-CN" sz="1200" dirty="0">
                <a:latin typeface="微软雅黑" panose="020B0503020204020204" charset="-122"/>
                <a:ea typeface="微软雅黑" panose="020B0503020204020204" charset="-122"/>
                <a:sym typeface="Calibri" panose="020F0502020204030204" charset="0"/>
              </a:rPr>
              <a:t>Important</a:t>
            </a:r>
            <a:r>
              <a:rPr lang="zh-CN" altLang="en-US" sz="1200" dirty="0">
                <a:latin typeface="微软雅黑" panose="020B0503020204020204" charset="-122"/>
                <a:ea typeface="微软雅黑" panose="020B0503020204020204" charset="-122"/>
                <a:sym typeface="Calibri" panose="020F0502020204030204" charset="0"/>
              </a:rPr>
              <a:t>提权功能</a:t>
            </a:r>
            <a:endParaRPr lang="zh-CN" altLang="en-US" sz="1200" dirty="0">
              <a:latin typeface="微软雅黑" panose="020B0503020204020204" charset="-122"/>
              <a:ea typeface="微软雅黑" panose="020B0503020204020204" charset="-122"/>
              <a:sym typeface="Calibri" panose="020F0502020204030204" charset="0"/>
            </a:endParaRPr>
          </a:p>
        </p:txBody>
      </p:sp>
      <p:sp>
        <p:nvSpPr>
          <p:cNvPr id="19459" name="文本框 99"/>
          <p:cNvSpPr txBox="1"/>
          <p:nvPr/>
        </p:nvSpPr>
        <p:spPr>
          <a:xfrm>
            <a:off x="2303860" y="3267075"/>
            <a:ext cx="4907756" cy="414020"/>
          </a:xfrm>
          <a:prstGeom prst="rect">
            <a:avLst/>
          </a:prstGeom>
          <a:noFill/>
          <a:ln w="9525">
            <a:noFill/>
          </a:ln>
        </p:spPr>
        <p:txBody>
          <a:bodyPr wrap="square" anchor="t">
            <a:spAutoFit/>
          </a:bodyPr>
          <a:p>
            <a:pPr lvl="0" indent="558800" eaLnBrk="0" hangingPunct="0"/>
            <a:r>
              <a:rPr lang="zh-CN" altLang="en-US" sz="1050" b="1">
                <a:solidFill>
                  <a:srgbClr val="FF0000"/>
                </a:solidFill>
                <a:latin typeface="宋体" panose="02010600030101010101" pitchFamily="2" charset="-122"/>
                <a:ea typeface="宋体" panose="02010600030101010101" pitchFamily="2" charset="-122"/>
              </a:rPr>
              <a:t>标签选择器 </a:t>
            </a:r>
            <a:r>
              <a:rPr lang="en-US" altLang="zh-CN" sz="1050" b="1">
                <a:solidFill>
                  <a:srgbClr val="FF0000"/>
                </a:solidFill>
                <a:latin typeface="Times New Roman" panose="02020603050405020304" pitchFamily="18" charset="0"/>
                <a:ea typeface="Times New Roman" panose="02020603050405020304" pitchFamily="18" charset="0"/>
              </a:rPr>
              <a:t>&lt; </a:t>
            </a:r>
            <a:r>
              <a:rPr lang="zh-CN" altLang="en-US" sz="1050" b="1">
                <a:solidFill>
                  <a:srgbClr val="FF0000"/>
                </a:solidFill>
                <a:latin typeface="宋体" panose="02010600030101010101" pitchFamily="2" charset="-122"/>
                <a:ea typeface="宋体" panose="02010600030101010101" pitchFamily="2" charset="-122"/>
              </a:rPr>
              <a:t>类选择器  </a:t>
            </a:r>
            <a:r>
              <a:rPr lang="en-US" altLang="zh-CN" sz="1050" b="1">
                <a:solidFill>
                  <a:srgbClr val="FF0000"/>
                </a:solidFill>
                <a:latin typeface="Times New Roman" panose="02020603050405020304" pitchFamily="18" charset="0"/>
                <a:ea typeface="Times New Roman" panose="02020603050405020304" pitchFamily="18" charset="0"/>
              </a:rPr>
              <a:t>&lt;  id</a:t>
            </a:r>
            <a:r>
              <a:rPr lang="zh-CN" altLang="en-US" sz="1050" b="1">
                <a:solidFill>
                  <a:srgbClr val="FF0000"/>
                </a:solidFill>
                <a:latin typeface="宋体" panose="02010600030101010101" pitchFamily="2" charset="-122"/>
                <a:ea typeface="宋体" panose="02010600030101010101" pitchFamily="2" charset="-122"/>
              </a:rPr>
              <a:t>选择器  </a:t>
            </a:r>
            <a:r>
              <a:rPr lang="en-US" altLang="zh-CN" sz="1050" b="1">
                <a:solidFill>
                  <a:srgbClr val="FF0000"/>
                </a:solidFill>
                <a:latin typeface="Times New Roman" panose="02020603050405020304" pitchFamily="18" charset="0"/>
                <a:ea typeface="Times New Roman" panose="02020603050405020304" pitchFamily="18" charset="0"/>
              </a:rPr>
              <a:t>&lt; </a:t>
            </a:r>
            <a:r>
              <a:rPr lang="zh-CN" altLang="en-US" sz="1050" b="1">
                <a:solidFill>
                  <a:srgbClr val="FF0000"/>
                </a:solidFill>
                <a:latin typeface="宋体" panose="02010600030101010101" pitchFamily="2" charset="-122"/>
                <a:ea typeface="宋体" panose="02010600030101010101" pitchFamily="2" charset="-122"/>
              </a:rPr>
              <a:t>行内样式表  </a:t>
            </a:r>
            <a:r>
              <a:rPr lang="en-US" altLang="zh-CN" sz="1050" b="1">
                <a:solidFill>
                  <a:srgbClr val="FF0000"/>
                </a:solidFill>
                <a:latin typeface="Times New Roman" panose="02020603050405020304" pitchFamily="18" charset="0"/>
                <a:ea typeface="Times New Roman" panose="02020603050405020304" pitchFamily="18" charset="0"/>
              </a:rPr>
              <a:t>&lt;  !important</a:t>
            </a:r>
            <a:endParaRPr lang="en-US" altLang="zh-CN" sz="1050" b="1">
              <a:solidFill>
                <a:srgbClr val="FF0000"/>
              </a:solidFill>
              <a:latin typeface="Times New Roman" panose="02020603050405020304" pitchFamily="18" charset="0"/>
              <a:ea typeface="Times New Roman" panose="02020603050405020304" pitchFamily="18" charset="0"/>
            </a:endParaRPr>
          </a:p>
          <a:p>
            <a:pPr lvl="0" indent="558800" eaLnBrk="0" hangingPunct="0"/>
            <a:r>
              <a:rPr lang="en-US" altLang="zh-CN" sz="1050" b="1">
                <a:solidFill>
                  <a:srgbClr val="FF0000"/>
                </a:solidFill>
                <a:latin typeface="宋体" panose="02010600030101010101" pitchFamily="2" charset="-122"/>
                <a:ea typeface="宋体" panose="02010600030101010101" pitchFamily="2" charset="-122"/>
              </a:rPr>
              <a:t>      1          10            100         1000           ∞</a:t>
            </a:r>
            <a:endParaRPr lang="en-US" altLang="zh-CN" sz="1050" b="1">
              <a:solidFill>
                <a:srgbClr val="FF0000"/>
              </a:solidFill>
              <a:latin typeface="宋体" panose="02010600030101010101" pitchFamily="2" charset="-122"/>
              <a:ea typeface="宋体" panose="02010600030101010101" pitchFamily="2" charset="-122"/>
            </a:endParaRPr>
          </a:p>
        </p:txBody>
      </p:sp>
    </p:spTree>
  </p:cSld>
  <p:clrMapOvr>
    <a:masterClrMapping/>
  </p:clrMapOvr>
  <p:transition spd="slow">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0481" name="TextBox 3"/>
          <p:cNvSpPr txBox="1"/>
          <p:nvPr/>
        </p:nvSpPr>
        <p:spPr>
          <a:xfrm>
            <a:off x="1670447" y="1732121"/>
            <a:ext cx="2063750" cy="321945"/>
          </a:xfrm>
          <a:prstGeom prst="rect">
            <a:avLst/>
          </a:prstGeom>
          <a:noFill/>
          <a:ln w="9525">
            <a:noFill/>
          </a:ln>
        </p:spPr>
        <p:txBody>
          <a:bodyPr wrap="none" anchor="ctr">
            <a:spAutoFit/>
          </a:bodyPr>
          <a:p>
            <a:pPr lvl="0"/>
            <a:r>
              <a:rPr lang="en-US" altLang="zh-CN" sz="1500" b="1" dirty="0">
                <a:latin typeface="微软雅黑" panose="020B0503020204020204" charset="-122"/>
                <a:ea typeface="微软雅黑" panose="020B0503020204020204" charset="-122"/>
                <a:sym typeface="Calibri" panose="020F0502020204030204" charset="0"/>
              </a:rPr>
              <a:t>CSS</a:t>
            </a:r>
            <a:r>
              <a:rPr lang="zh-CN" altLang="en-US" sz="1500" b="1" dirty="0">
                <a:latin typeface="微软雅黑" panose="020B0503020204020204" charset="-122"/>
                <a:ea typeface="微软雅黑" panose="020B0503020204020204" charset="-122"/>
                <a:sym typeface="Calibri" panose="020F0502020204030204" charset="0"/>
              </a:rPr>
              <a:t>文字控制常用属性</a:t>
            </a:r>
            <a:endParaRPr lang="zh-CN" altLang="en-US" sz="1500" b="1" dirty="0">
              <a:latin typeface="微软雅黑" panose="020B0503020204020204" charset="-122"/>
              <a:ea typeface="微软雅黑" panose="020B0503020204020204" charset="-122"/>
              <a:sym typeface="Calibri" panose="020F0502020204030204" charset="0"/>
            </a:endParaRPr>
          </a:p>
        </p:txBody>
      </p:sp>
      <p:graphicFrame>
        <p:nvGraphicFramePr>
          <p:cNvPr id="3" name="表格 2"/>
          <p:cNvGraphicFramePr>
            <a:graphicFrameLocks noGrp="1"/>
          </p:cNvGraphicFramePr>
          <p:nvPr/>
        </p:nvGraphicFramePr>
        <p:xfrm>
          <a:off x="1494235" y="2240756"/>
          <a:ext cx="6155055" cy="3196590"/>
        </p:xfrm>
        <a:graphic>
          <a:graphicData uri="http://schemas.openxmlformats.org/drawingml/2006/table">
            <a:tbl>
              <a:tblPr firstRow="1" bandRow="1">
                <a:tableStyleId>{5C22544A-7EE6-4342-B048-85BDC9FD1C3A}</a:tableStyleId>
              </a:tblPr>
              <a:tblGrid>
                <a:gridCol w="2051685"/>
                <a:gridCol w="2051685"/>
                <a:gridCol w="2051685"/>
              </a:tblGrid>
              <a:tr h="378460">
                <a:tc>
                  <a:txBody>
                    <a:bodyPr/>
                    <a:lstStyle/>
                    <a:p>
                      <a:pPr algn="ctr"/>
                      <a:r>
                        <a:rPr lang="zh-CN" altLang="en-US" sz="1350" dirty="0" smtClean="0"/>
                        <a:t>含义作用</a:t>
                      </a:r>
                      <a:endParaRPr lang="zh-CN" altLang="en-US" sz="1350" dirty="0"/>
                    </a:p>
                  </a:txBody>
                  <a:tcPr marL="68567" marR="68567" marT="34296" marB="34296" anchor="ctr"/>
                </a:tc>
                <a:tc>
                  <a:txBody>
                    <a:bodyPr/>
                    <a:lstStyle/>
                    <a:p>
                      <a:pPr algn="ctr"/>
                      <a:r>
                        <a:rPr lang="zh-CN" altLang="en-US" sz="1350" dirty="0" smtClean="0"/>
                        <a:t>属性</a:t>
                      </a:r>
                      <a:endParaRPr lang="zh-CN" altLang="en-US" sz="1350" dirty="0"/>
                    </a:p>
                  </a:txBody>
                  <a:tcPr marL="68567" marR="68567" marT="34296" marB="34296" anchor="ctr"/>
                </a:tc>
                <a:tc>
                  <a:txBody>
                    <a:bodyPr/>
                    <a:lstStyle/>
                    <a:p>
                      <a:pPr algn="ctr"/>
                      <a:r>
                        <a:rPr lang="zh-CN" altLang="en-US" sz="1350" dirty="0" smtClean="0"/>
                        <a:t>属性取值</a:t>
                      </a:r>
                      <a:endParaRPr lang="zh-CN" altLang="en-US" sz="1350" dirty="0"/>
                    </a:p>
                  </a:txBody>
                  <a:tcPr marL="68567" marR="68567" marT="34296" marB="34296" anchor="ctr"/>
                </a:tc>
              </a:tr>
              <a:tr h="481330">
                <a:tc>
                  <a:txBody>
                    <a:bodyPr/>
                    <a:lstStyle/>
                    <a:p>
                      <a:r>
                        <a:rPr lang="zh-CN" altLang="en-US" sz="1350" dirty="0" smtClean="0"/>
                        <a:t>文字粗细</a:t>
                      </a:r>
                      <a:endParaRPr lang="zh-CN" altLang="en-US" sz="1350" dirty="0"/>
                    </a:p>
                  </a:txBody>
                  <a:tcPr marL="68567" marR="68567" marT="34296" marB="34296" anchor="ctr"/>
                </a:tc>
                <a:tc>
                  <a:txBody>
                    <a:bodyPr/>
                    <a:lstStyle/>
                    <a:p>
                      <a:r>
                        <a:rPr lang="en-US" altLang="zh-CN" sz="1350" dirty="0" smtClean="0"/>
                        <a:t>font-weight</a:t>
                      </a:r>
                      <a:endParaRPr lang="zh-CN" altLang="en-US" sz="1350" dirty="0"/>
                    </a:p>
                  </a:txBody>
                  <a:tcPr marL="68567" marR="68567" marT="34296" marB="34296" anchor="ctr"/>
                </a:tc>
                <a:tc>
                  <a:txBody>
                    <a:bodyPr/>
                    <a:lstStyle/>
                    <a:p>
                      <a:r>
                        <a:rPr lang="zh-CN" altLang="en-US" sz="1350" dirty="0" smtClean="0"/>
                        <a:t>正常的：</a:t>
                      </a:r>
                      <a:r>
                        <a:rPr lang="en-US" altLang="zh-CN" sz="1350" dirty="0" smtClean="0"/>
                        <a:t>normal</a:t>
                      </a:r>
                      <a:endParaRPr lang="en-US" altLang="zh-CN" sz="1350" dirty="0" smtClean="0"/>
                    </a:p>
                    <a:p>
                      <a:r>
                        <a:rPr lang="zh-CN" altLang="en-US" sz="1350" dirty="0" smtClean="0"/>
                        <a:t>加粗：</a:t>
                      </a:r>
                      <a:r>
                        <a:rPr lang="en-US" altLang="zh-CN" sz="1350" dirty="0" smtClean="0"/>
                        <a:t>bold</a:t>
                      </a:r>
                      <a:endParaRPr lang="zh-CN" altLang="en-US" sz="1350" dirty="0"/>
                    </a:p>
                  </a:txBody>
                  <a:tcPr marL="68567" marR="68567" marT="34296" marB="34296" anchor="ctr"/>
                </a:tc>
              </a:tr>
              <a:tr h="480695">
                <a:tc>
                  <a:txBody>
                    <a:bodyPr/>
                    <a:lstStyle/>
                    <a:p>
                      <a:r>
                        <a:rPr lang="zh-CN" altLang="en-US" sz="1350" dirty="0" smtClean="0"/>
                        <a:t>文字倾斜</a:t>
                      </a:r>
                      <a:endParaRPr lang="zh-CN" altLang="en-US" sz="1350" dirty="0"/>
                    </a:p>
                  </a:txBody>
                  <a:tcPr marL="68567" marR="68567" marT="34296" marB="34296" anchor="ctr"/>
                </a:tc>
                <a:tc>
                  <a:txBody>
                    <a:bodyPr/>
                    <a:lstStyle/>
                    <a:p>
                      <a:r>
                        <a:rPr lang="en-US" altLang="zh-CN" sz="1350" dirty="0" smtClean="0"/>
                        <a:t>font-style</a:t>
                      </a:r>
                      <a:endParaRPr lang="zh-CN" altLang="en-US" sz="1350" dirty="0"/>
                    </a:p>
                  </a:txBody>
                  <a:tcPr marL="68567" marR="68567" marT="34296" marB="34296" anchor="ctr"/>
                </a:tc>
                <a:tc>
                  <a:txBody>
                    <a:bodyPr/>
                    <a:lstStyle/>
                    <a:p>
                      <a:r>
                        <a:rPr lang="zh-CN" altLang="en-US" sz="1350" dirty="0" smtClean="0"/>
                        <a:t>正常的：</a:t>
                      </a:r>
                      <a:r>
                        <a:rPr lang="en-US" altLang="zh-CN" sz="1350" dirty="0" smtClean="0"/>
                        <a:t>normal</a:t>
                      </a:r>
                      <a:endParaRPr lang="en-US" altLang="zh-CN" sz="1350" dirty="0" smtClean="0"/>
                    </a:p>
                    <a:p>
                      <a:r>
                        <a:rPr lang="zh-CN" altLang="en-US" sz="1350" dirty="0" smtClean="0"/>
                        <a:t>倾斜：</a:t>
                      </a:r>
                      <a:r>
                        <a:rPr lang="en-US" altLang="zh-CN" sz="1350" dirty="0" smtClean="0"/>
                        <a:t>italic</a:t>
                      </a:r>
                      <a:endParaRPr lang="zh-CN" altLang="en-US" sz="1350" dirty="0"/>
                    </a:p>
                  </a:txBody>
                  <a:tcPr marL="68567" marR="68567" marT="34296" marB="34296" anchor="ctr"/>
                </a:tc>
              </a:tr>
              <a:tr h="1099185">
                <a:tc>
                  <a:txBody>
                    <a:bodyPr/>
                    <a:lstStyle/>
                    <a:p>
                      <a:r>
                        <a:rPr lang="zh-CN" altLang="en-US" sz="1350" dirty="0" smtClean="0"/>
                        <a:t>文字修饰属性</a:t>
                      </a:r>
                      <a:endParaRPr lang="zh-CN" altLang="en-US" sz="1350" dirty="0"/>
                    </a:p>
                  </a:txBody>
                  <a:tcPr marL="68567" marR="68567" marT="34296" marB="34296" anchor="ctr"/>
                </a:tc>
                <a:tc>
                  <a:txBody>
                    <a:bodyPr/>
                    <a:lstStyle/>
                    <a:p>
                      <a:r>
                        <a:rPr lang="en-US" altLang="zh-CN" sz="1350" dirty="0" smtClean="0"/>
                        <a:t>text-decoration</a:t>
                      </a:r>
                      <a:endParaRPr lang="zh-CN" altLang="en-US" sz="1350" dirty="0"/>
                    </a:p>
                  </a:txBody>
                  <a:tcPr marL="68567" marR="68567" marT="34296" marB="34296" anchor="ctr"/>
                </a:tc>
                <a:tc>
                  <a:txBody>
                    <a:bodyPr/>
                    <a:lstStyle/>
                    <a:p>
                      <a:r>
                        <a:rPr lang="zh-CN" altLang="en-US" sz="1350" dirty="0" smtClean="0"/>
                        <a:t>下划线：</a:t>
                      </a:r>
                      <a:r>
                        <a:rPr lang="en-US" altLang="zh-CN" sz="1350" dirty="0" smtClean="0"/>
                        <a:t>underline</a:t>
                      </a:r>
                      <a:endParaRPr lang="en-US" altLang="zh-CN" sz="1350" dirty="0" smtClean="0"/>
                    </a:p>
                    <a:p>
                      <a:r>
                        <a:rPr lang="zh-CN" altLang="en-US" sz="1350" dirty="0" smtClean="0"/>
                        <a:t>顶划线：</a:t>
                      </a:r>
                      <a:r>
                        <a:rPr lang="en-US" altLang="zh-CN" sz="1350" dirty="0" err="1" smtClean="0"/>
                        <a:t>overline</a:t>
                      </a:r>
                      <a:endParaRPr lang="en-US" altLang="zh-CN" sz="1350" dirty="0" smtClean="0"/>
                    </a:p>
                    <a:p>
                      <a:r>
                        <a:rPr lang="zh-CN" altLang="en-US" sz="1350" dirty="0" smtClean="0"/>
                        <a:t>贯穿线</a:t>
                      </a:r>
                      <a:r>
                        <a:rPr lang="en-US" altLang="zh-CN" sz="1350" dirty="0" smtClean="0"/>
                        <a:t>/</a:t>
                      </a:r>
                      <a:r>
                        <a:rPr lang="zh-CN" altLang="en-US" sz="1350" dirty="0" smtClean="0"/>
                        <a:t>删除线：</a:t>
                      </a:r>
                      <a:r>
                        <a:rPr lang="en-US" altLang="zh-CN" sz="1350" dirty="0" smtClean="0"/>
                        <a:t>line-through</a:t>
                      </a:r>
                      <a:endParaRPr lang="en-US" altLang="zh-CN" sz="1350" dirty="0" smtClean="0"/>
                    </a:p>
                    <a:p>
                      <a:r>
                        <a:rPr lang="zh-CN" altLang="en-US" sz="1350" dirty="0" smtClean="0"/>
                        <a:t>无：</a:t>
                      </a:r>
                      <a:r>
                        <a:rPr lang="en-US" altLang="zh-CN" sz="1350" dirty="0" smtClean="0"/>
                        <a:t>none</a:t>
                      </a:r>
                      <a:endParaRPr lang="zh-CN" altLang="en-US" sz="1350" dirty="0"/>
                    </a:p>
                  </a:txBody>
                  <a:tcPr marL="68567" marR="68567" marT="34296" marB="34296" anchor="ctr"/>
                </a:tc>
              </a:tr>
              <a:tr h="379095">
                <a:tc>
                  <a:txBody>
                    <a:bodyPr/>
                    <a:lstStyle/>
                    <a:p>
                      <a:r>
                        <a:rPr lang="zh-CN" altLang="en-US" sz="1350" dirty="0" smtClean="0"/>
                        <a:t>强制字母换行</a:t>
                      </a:r>
                      <a:endParaRPr lang="zh-CN" altLang="en-US" sz="1350" dirty="0"/>
                    </a:p>
                  </a:txBody>
                  <a:tcPr marL="68567" marR="68567" marT="34296" marB="34296" anchor="ctr"/>
                </a:tc>
                <a:tc>
                  <a:txBody>
                    <a:bodyPr/>
                    <a:lstStyle/>
                    <a:p>
                      <a:r>
                        <a:rPr lang="en-US" altLang="zh-CN" sz="1350" dirty="0" smtClean="0"/>
                        <a:t>word-break</a:t>
                      </a:r>
                      <a:r>
                        <a:rPr lang="zh-CN" altLang="en-US" sz="1350" dirty="0" smtClean="0"/>
                        <a:t>：</a:t>
                      </a:r>
                      <a:r>
                        <a:rPr lang="en-US" altLang="zh-CN" sz="1350" dirty="0" smtClean="0"/>
                        <a:t>break-all</a:t>
                      </a:r>
                      <a:endParaRPr lang="zh-CN" altLang="en-US" sz="1350" dirty="0"/>
                    </a:p>
                  </a:txBody>
                  <a:tcPr marL="68567" marR="68567" marT="34296" marB="34296" anchor="ctr"/>
                </a:tc>
                <a:tc>
                  <a:txBody>
                    <a:bodyPr/>
                    <a:lstStyle/>
                    <a:p>
                      <a:endParaRPr lang="zh-CN" altLang="en-US" sz="1350" dirty="0"/>
                    </a:p>
                  </a:txBody>
                  <a:tcPr marL="68567" marR="68567" marT="34296" marB="34296" anchor="ctr"/>
                </a:tc>
              </a:tr>
              <a:tr h="377825">
                <a:tc>
                  <a:txBody>
                    <a:bodyPr/>
                    <a:lstStyle/>
                    <a:p>
                      <a:r>
                        <a:rPr lang="zh-CN" altLang="en-US" sz="1350" dirty="0" smtClean="0"/>
                        <a:t>首行缩进</a:t>
                      </a:r>
                      <a:endParaRPr lang="zh-CN" altLang="en-US" sz="1350" dirty="0"/>
                    </a:p>
                  </a:txBody>
                  <a:tcPr marL="68567" marR="68567" marT="34296" marB="34296" anchor="ctr"/>
                </a:tc>
                <a:tc>
                  <a:txBody>
                    <a:bodyPr/>
                    <a:lstStyle/>
                    <a:p>
                      <a:r>
                        <a:rPr lang="en-US" altLang="zh-CN" sz="1350" dirty="0" smtClean="0"/>
                        <a:t>text-indent</a:t>
                      </a:r>
                      <a:r>
                        <a:rPr lang="zh-CN" altLang="en-US" sz="1350" dirty="0" smtClean="0"/>
                        <a:t>：</a:t>
                      </a:r>
                      <a:r>
                        <a:rPr lang="en-US" altLang="zh-CN" sz="1350" dirty="0" smtClean="0"/>
                        <a:t>2em</a:t>
                      </a:r>
                      <a:endParaRPr lang="zh-CN" altLang="en-US" sz="1350" dirty="0"/>
                    </a:p>
                  </a:txBody>
                  <a:tcPr marL="68567" marR="68567" marT="34296" marB="34296" anchor="ctr"/>
                </a:tc>
                <a:tc>
                  <a:txBody>
                    <a:bodyPr/>
                    <a:lstStyle/>
                    <a:p>
                      <a:endParaRPr lang="zh-CN" altLang="en-US" sz="1350" dirty="0"/>
                    </a:p>
                  </a:txBody>
                  <a:tcPr marL="68567" marR="68567" marT="34296" marB="34296" anchor="ctr"/>
                </a:tc>
              </a:tr>
            </a:tbl>
          </a:graphicData>
        </a:graphic>
      </p:graphicFrame>
    </p:spTree>
  </p:cSld>
  <p:clrMapOvr>
    <a:masterClrMapping/>
  </p:clrMapOvr>
  <p:transition spd="slow">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1505" name="图片 33"/>
          <p:cNvPicPr>
            <a:picLocks noChangeAspect="1"/>
          </p:cNvPicPr>
          <p:nvPr/>
        </p:nvPicPr>
        <p:blipFill>
          <a:blip r:embed="rId1"/>
          <a:stretch>
            <a:fillRect/>
          </a:stretch>
        </p:blipFill>
        <p:spPr>
          <a:xfrm>
            <a:off x="1601391" y="1970485"/>
            <a:ext cx="5454253" cy="1293019"/>
          </a:xfrm>
          <a:prstGeom prst="rect">
            <a:avLst/>
          </a:prstGeom>
          <a:noFill/>
          <a:ln w="9525">
            <a:noFill/>
          </a:ln>
        </p:spPr>
      </p:pic>
      <p:pic>
        <p:nvPicPr>
          <p:cNvPr id="21506" name="图片 38"/>
          <p:cNvPicPr>
            <a:picLocks noChangeAspect="1"/>
          </p:cNvPicPr>
          <p:nvPr/>
        </p:nvPicPr>
        <p:blipFill>
          <a:blip r:embed="rId2"/>
          <a:stretch>
            <a:fillRect/>
          </a:stretch>
        </p:blipFill>
        <p:spPr>
          <a:xfrm>
            <a:off x="2412206" y="3590925"/>
            <a:ext cx="4018360" cy="1439466"/>
          </a:xfrm>
          <a:prstGeom prst="rect">
            <a:avLst/>
          </a:prstGeom>
          <a:noFill/>
          <a:ln w="9525">
            <a:noFill/>
          </a:ln>
        </p:spPr>
      </p:pic>
      <p:sp>
        <p:nvSpPr>
          <p:cNvPr id="21507" name="文本框 3"/>
          <p:cNvSpPr txBox="1"/>
          <p:nvPr/>
        </p:nvSpPr>
        <p:spPr>
          <a:xfrm>
            <a:off x="1654969" y="1431131"/>
            <a:ext cx="1228725" cy="299085"/>
          </a:xfrm>
          <a:prstGeom prst="rect">
            <a:avLst/>
          </a:prstGeom>
          <a:noFill/>
          <a:ln w="9525">
            <a:noFill/>
          </a:ln>
        </p:spPr>
        <p:txBody>
          <a:bodyPr wrap="square" anchor="t">
            <a:spAutoFit/>
          </a:bodyPr>
          <a:p>
            <a:pPr lvl="0"/>
            <a:r>
              <a:rPr lang="zh-CN" altLang="en-US" sz="1350">
                <a:latin typeface="微软雅黑" panose="020B0503020204020204" charset="-122"/>
                <a:ea typeface="微软雅黑" panose="020B0503020204020204" charset="-122"/>
              </a:rPr>
              <a:t>玩转行高</a:t>
            </a:r>
            <a:endParaRPr lang="zh-CN" altLang="en-US" sz="1350">
              <a:latin typeface="微软雅黑" panose="020B0503020204020204" charset="-122"/>
              <a:ea typeface="微软雅黑" panose="020B0503020204020204" charset="-122"/>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2529" name="图片 44"/>
          <p:cNvPicPr>
            <a:picLocks noChangeAspect="1"/>
          </p:cNvPicPr>
          <p:nvPr>
            <p:ph idx="1"/>
          </p:nvPr>
        </p:nvPicPr>
        <p:blipFill>
          <a:blip r:embed="rId1"/>
          <a:stretch>
            <a:fillRect/>
          </a:stretch>
        </p:blipFill>
        <p:spPr>
          <a:xfrm>
            <a:off x="1816894" y="1431131"/>
            <a:ext cx="5307806" cy="2686050"/>
          </a:xfr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3553" name="TextBox 3"/>
          <p:cNvSpPr txBox="1"/>
          <p:nvPr/>
        </p:nvSpPr>
        <p:spPr>
          <a:xfrm>
            <a:off x="1670447" y="1732121"/>
            <a:ext cx="944880" cy="321945"/>
          </a:xfrm>
          <a:prstGeom prst="rect">
            <a:avLst/>
          </a:prstGeom>
          <a:noFill/>
          <a:ln w="9525">
            <a:noFill/>
          </a:ln>
        </p:spPr>
        <p:txBody>
          <a:bodyPr wrap="none" anchor="ctr">
            <a:spAutoFit/>
          </a:bodyPr>
          <a:p>
            <a:pPr lvl="0"/>
            <a:r>
              <a:rPr lang="zh-CN" altLang="en-US" sz="1500" b="1" dirty="0">
                <a:latin typeface="微软雅黑" panose="020B0503020204020204" charset="-122"/>
                <a:ea typeface="微软雅黑" panose="020B0503020204020204" charset="-122"/>
                <a:sym typeface="Calibri" panose="020F0502020204030204" charset="0"/>
              </a:rPr>
              <a:t>行高属性</a:t>
            </a:r>
            <a:endParaRPr lang="zh-CN" altLang="en-US" sz="1500" b="1" dirty="0">
              <a:latin typeface="微软雅黑" panose="020B0503020204020204" charset="-122"/>
              <a:ea typeface="微软雅黑" panose="020B0503020204020204" charset="-122"/>
              <a:sym typeface="Calibri" panose="020F0502020204030204" charset="0"/>
            </a:endParaRPr>
          </a:p>
        </p:txBody>
      </p:sp>
      <p:sp>
        <p:nvSpPr>
          <p:cNvPr id="23554" name="TextBox 4"/>
          <p:cNvSpPr txBox="1"/>
          <p:nvPr/>
        </p:nvSpPr>
        <p:spPr>
          <a:xfrm>
            <a:off x="1656160" y="2275285"/>
            <a:ext cx="4003675" cy="2030095"/>
          </a:xfrm>
          <a:prstGeom prst="rect">
            <a:avLst/>
          </a:prstGeom>
          <a:noFill/>
          <a:ln w="9525">
            <a:noFill/>
          </a:ln>
        </p:spPr>
        <p:txBody>
          <a:bodyPr wrap="none" anchor="t">
            <a:spAutoFit/>
          </a:bodyPr>
          <a:p>
            <a:pPr lvl="0">
              <a:lnSpc>
                <a:spcPct val="150000"/>
              </a:lnSpc>
            </a:pPr>
            <a:r>
              <a:rPr lang="en-US" altLang="zh-CN" sz="1200" dirty="0">
                <a:latin typeface="微软雅黑" panose="020B0503020204020204" charset="-122"/>
                <a:ea typeface="微软雅黑" panose="020B0503020204020204" charset="-122"/>
                <a:sym typeface="Calibri" panose="020F0502020204030204" charset="0"/>
              </a:rPr>
              <a:t>line-height</a:t>
            </a:r>
            <a:r>
              <a:rPr lang="zh-CN" altLang="en-US" sz="1200" dirty="0">
                <a:latin typeface="微软雅黑" panose="020B0503020204020204" charset="-122"/>
                <a:ea typeface="微软雅黑" panose="020B0503020204020204" charset="-122"/>
                <a:sym typeface="Calibri" panose="020F0502020204030204" charset="0"/>
              </a:rPr>
              <a:t>：取值；</a:t>
            </a:r>
            <a:endParaRPr lang="en-US" altLang="zh-CN" sz="1200" dirty="0">
              <a:latin typeface="微软雅黑" panose="020B0503020204020204" charset="-122"/>
              <a:ea typeface="微软雅黑" panose="020B0503020204020204" charset="-122"/>
              <a:sym typeface="Calibri" panose="020F0502020204030204" charset="0"/>
            </a:endParaRPr>
          </a:p>
          <a:p>
            <a:pPr lvl="0">
              <a:lnSpc>
                <a:spcPct val="150000"/>
              </a:lnSpc>
            </a:pPr>
            <a:endParaRPr lang="en-US" altLang="zh-CN" sz="1200" dirty="0">
              <a:latin typeface="微软雅黑" panose="020B0503020204020204" charset="-122"/>
              <a:ea typeface="微软雅黑" panose="020B0503020204020204" charset="-122"/>
              <a:sym typeface="Calibri" panose="020F0502020204030204" charset="0"/>
            </a:endParaRPr>
          </a:p>
          <a:p>
            <a:pPr lvl="0">
              <a:lnSpc>
                <a:spcPct val="150000"/>
              </a:lnSpc>
            </a:pPr>
            <a:r>
              <a:rPr lang="zh-CN" altLang="en-US" sz="1200" dirty="0">
                <a:latin typeface="微软雅黑" panose="020B0503020204020204" charset="-122"/>
                <a:ea typeface="微软雅黑" panose="020B0503020204020204" charset="-122"/>
                <a:sym typeface="Calibri" panose="020F0502020204030204" charset="0"/>
              </a:rPr>
              <a:t>定义：基线到基线的距离就是行高</a:t>
            </a:r>
            <a:endParaRPr lang="zh-CN" altLang="en-US" sz="1200" dirty="0">
              <a:latin typeface="微软雅黑" panose="020B0503020204020204" charset="-122"/>
              <a:ea typeface="微软雅黑" panose="020B0503020204020204" charset="-122"/>
              <a:sym typeface="Calibri" panose="020F0502020204030204" charset="0"/>
            </a:endParaRPr>
          </a:p>
          <a:p>
            <a:pPr lvl="0">
              <a:lnSpc>
                <a:spcPct val="150000"/>
              </a:lnSpc>
            </a:pPr>
            <a:endParaRPr lang="en-US" altLang="zh-CN" sz="1200" dirty="0">
              <a:latin typeface="微软雅黑" panose="020B0503020204020204" charset="-122"/>
              <a:ea typeface="微软雅黑" panose="020B0503020204020204" charset="-122"/>
              <a:sym typeface="Calibri" panose="020F0502020204030204" charset="0"/>
            </a:endParaRPr>
          </a:p>
          <a:p>
            <a:pPr lvl="0">
              <a:lnSpc>
                <a:spcPct val="150000"/>
              </a:lnSpc>
            </a:pPr>
            <a:r>
              <a:rPr lang="zh-CN" altLang="en-US" sz="1200" dirty="0">
                <a:latin typeface="微软雅黑" panose="020B0503020204020204" charset="-122"/>
                <a:ea typeface="微软雅黑" panose="020B0503020204020204" charset="-122"/>
                <a:sym typeface="Calibri" panose="020F0502020204030204" charset="0"/>
              </a:rPr>
              <a:t>行高属性使用技巧：</a:t>
            </a:r>
            <a:endParaRPr lang="en-US" altLang="zh-CN" sz="1200" dirty="0">
              <a:latin typeface="微软雅黑" panose="020B0503020204020204" charset="-122"/>
              <a:ea typeface="微软雅黑" panose="020B0503020204020204" charset="-122"/>
              <a:sym typeface="Calibri" panose="020F0502020204030204" charset="0"/>
            </a:endParaRPr>
          </a:p>
          <a:p>
            <a:pPr lvl="0">
              <a:lnSpc>
                <a:spcPct val="150000"/>
              </a:lnSpc>
            </a:pPr>
            <a:r>
              <a:rPr lang="en-US" altLang="zh-CN" sz="1200" dirty="0">
                <a:latin typeface="微软雅黑" panose="020B0503020204020204" charset="-122"/>
                <a:ea typeface="微软雅黑" panose="020B0503020204020204" charset="-122"/>
                <a:sym typeface="Calibri" panose="020F0502020204030204" charset="0"/>
              </a:rPr>
              <a:t>       </a:t>
            </a:r>
            <a:r>
              <a:rPr lang="zh-CN" altLang="en-US" sz="1200" dirty="0">
                <a:latin typeface="微软雅黑" panose="020B0503020204020204" charset="-122"/>
                <a:ea typeface="微软雅黑" panose="020B0503020204020204" charset="-122"/>
                <a:sym typeface="Calibri" panose="020F0502020204030204" charset="0"/>
              </a:rPr>
              <a:t>制作垂直居中：设置行高属性取值等于自身高度取值</a:t>
            </a:r>
            <a:endParaRPr lang="en-US" altLang="zh-CN" sz="1200" dirty="0">
              <a:latin typeface="微软雅黑" panose="020B0503020204020204" charset="-122"/>
              <a:ea typeface="微软雅黑" panose="020B0503020204020204" charset="-122"/>
              <a:sym typeface="Calibri" panose="020F0502020204030204" charset="0"/>
            </a:endParaRPr>
          </a:p>
          <a:p>
            <a:pPr lvl="0">
              <a:lnSpc>
                <a:spcPct val="150000"/>
              </a:lnSpc>
            </a:pPr>
            <a:endParaRPr lang="zh-CN" altLang="en-US" sz="1200" dirty="0">
              <a:latin typeface="微软雅黑" panose="020B0503020204020204" charset="-122"/>
              <a:ea typeface="微软雅黑" panose="020B0503020204020204" charset="-122"/>
              <a:sym typeface="Calibri" panose="020F0502020204030204" charset="0"/>
            </a:endParaRPr>
          </a:p>
        </p:txBody>
      </p:sp>
    </p:spTree>
  </p:cSld>
  <p:clrMapOvr>
    <a:masterClrMapping/>
  </p:clrMapOvr>
  <p:transition spd="slow">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4577" name="TextBox 3"/>
          <p:cNvSpPr txBox="1"/>
          <p:nvPr/>
        </p:nvSpPr>
        <p:spPr>
          <a:xfrm>
            <a:off x="1670447" y="1732121"/>
            <a:ext cx="1325880" cy="321945"/>
          </a:xfrm>
          <a:prstGeom prst="rect">
            <a:avLst/>
          </a:prstGeom>
          <a:noFill/>
          <a:ln w="9525">
            <a:noFill/>
          </a:ln>
        </p:spPr>
        <p:txBody>
          <a:bodyPr wrap="none" anchor="ctr">
            <a:spAutoFit/>
          </a:bodyPr>
          <a:p>
            <a:pPr lvl="0"/>
            <a:r>
              <a:rPr lang="zh-CN" altLang="en-US" sz="1500" b="1" dirty="0">
                <a:latin typeface="微软雅黑" panose="020B0503020204020204" charset="-122"/>
                <a:ea typeface="微软雅黑" panose="020B0503020204020204" charset="-122"/>
                <a:sym typeface="Calibri" panose="020F0502020204030204" charset="0"/>
              </a:rPr>
              <a:t>超链接的伪类</a:t>
            </a:r>
            <a:endParaRPr lang="zh-CN" altLang="en-US" sz="1500" b="1" dirty="0">
              <a:latin typeface="微软雅黑" panose="020B0503020204020204" charset="-122"/>
              <a:ea typeface="微软雅黑" panose="020B0503020204020204" charset="-122"/>
              <a:sym typeface="Calibri" panose="020F0502020204030204" charset="0"/>
            </a:endParaRPr>
          </a:p>
        </p:txBody>
      </p:sp>
      <p:sp>
        <p:nvSpPr>
          <p:cNvPr id="24578" name="TextBox 4"/>
          <p:cNvSpPr txBox="1"/>
          <p:nvPr/>
        </p:nvSpPr>
        <p:spPr>
          <a:xfrm>
            <a:off x="1656160" y="2275285"/>
            <a:ext cx="6162040" cy="3415030"/>
          </a:xfrm>
          <a:prstGeom prst="rect">
            <a:avLst/>
          </a:prstGeom>
          <a:noFill/>
          <a:ln w="9525">
            <a:noFill/>
          </a:ln>
        </p:spPr>
        <p:txBody>
          <a:bodyPr wrap="none" anchor="t">
            <a:spAutoFit/>
          </a:bodyPr>
          <a:p>
            <a:pPr lvl="0">
              <a:lnSpc>
                <a:spcPct val="150000"/>
              </a:lnSpc>
            </a:pPr>
            <a:r>
              <a:rPr lang="zh-CN" altLang="en-US" sz="1200" dirty="0">
                <a:latin typeface="微软雅黑" panose="020B0503020204020204" charset="-122"/>
                <a:ea typeface="微软雅黑" panose="020B0503020204020204" charset="-122"/>
                <a:sym typeface="Calibri" panose="020F0502020204030204" charset="0"/>
              </a:rPr>
              <a:t>伪类即是状态，伪类选择器的权重和类选择器相同</a:t>
            </a:r>
            <a:endParaRPr lang="en-US" altLang="zh-CN" sz="1200" dirty="0">
              <a:latin typeface="微软雅黑" panose="020B0503020204020204" charset="-122"/>
              <a:ea typeface="微软雅黑" panose="020B0503020204020204" charset="-122"/>
              <a:sym typeface="Calibri" panose="020F0502020204030204" charset="0"/>
            </a:endParaRPr>
          </a:p>
          <a:p>
            <a:pPr lvl="0">
              <a:lnSpc>
                <a:spcPct val="150000"/>
              </a:lnSpc>
            </a:pPr>
            <a:endParaRPr lang="en-US" altLang="zh-CN" sz="1200" dirty="0">
              <a:latin typeface="微软雅黑" panose="020B0503020204020204" charset="-122"/>
              <a:ea typeface="微软雅黑" panose="020B0503020204020204" charset="-122"/>
              <a:sym typeface="Calibri" panose="020F0502020204030204" charset="0"/>
            </a:endParaRPr>
          </a:p>
          <a:p>
            <a:pPr lvl="0">
              <a:lnSpc>
                <a:spcPct val="150000"/>
              </a:lnSpc>
            </a:pPr>
            <a:r>
              <a:rPr lang="en-US" altLang="zh-CN" sz="1200" dirty="0">
                <a:latin typeface="微软雅黑" panose="020B0503020204020204" charset="-122"/>
                <a:ea typeface="微软雅黑" panose="020B0503020204020204" charset="-122"/>
                <a:sym typeface="Calibri" panose="020F0502020204030204" charset="0"/>
              </a:rPr>
              <a:t>a:link	 </a:t>
            </a:r>
            <a:r>
              <a:rPr lang="zh-CN" altLang="en-US" sz="1200" dirty="0">
                <a:latin typeface="微软雅黑" panose="020B0503020204020204" charset="-122"/>
                <a:ea typeface="微软雅黑" panose="020B0503020204020204" charset="-122"/>
                <a:sym typeface="Calibri" panose="020F0502020204030204" charset="0"/>
              </a:rPr>
              <a:t>未访问的链接</a:t>
            </a:r>
            <a:endParaRPr lang="zh-CN" altLang="en-US" sz="1200" dirty="0">
              <a:latin typeface="微软雅黑" panose="020B0503020204020204" charset="-122"/>
              <a:ea typeface="微软雅黑" panose="020B0503020204020204" charset="-122"/>
              <a:sym typeface="Calibri" panose="020F0502020204030204" charset="0"/>
            </a:endParaRPr>
          </a:p>
          <a:p>
            <a:pPr lvl="0">
              <a:lnSpc>
                <a:spcPct val="150000"/>
              </a:lnSpc>
            </a:pPr>
            <a:r>
              <a:rPr lang="en-US" altLang="zh-CN" sz="1200" dirty="0">
                <a:latin typeface="微软雅黑" panose="020B0503020204020204" charset="-122"/>
                <a:ea typeface="微软雅黑" panose="020B0503020204020204" charset="-122"/>
                <a:sym typeface="Calibri" panose="020F0502020204030204" charset="0"/>
              </a:rPr>
              <a:t>a:visited  </a:t>
            </a:r>
            <a:r>
              <a:rPr lang="zh-CN" altLang="en-US" sz="1200" dirty="0">
                <a:latin typeface="微软雅黑" panose="020B0503020204020204" charset="-122"/>
                <a:ea typeface="微软雅黑" panose="020B0503020204020204" charset="-122"/>
                <a:sym typeface="Calibri" panose="020F0502020204030204" charset="0"/>
              </a:rPr>
              <a:t>已访问的链接</a:t>
            </a:r>
            <a:endParaRPr lang="zh-CN" altLang="en-US" sz="1200" dirty="0">
              <a:latin typeface="微软雅黑" panose="020B0503020204020204" charset="-122"/>
              <a:ea typeface="微软雅黑" panose="020B0503020204020204" charset="-122"/>
              <a:sym typeface="Calibri" panose="020F0502020204030204" charset="0"/>
            </a:endParaRPr>
          </a:p>
          <a:p>
            <a:pPr lvl="0">
              <a:lnSpc>
                <a:spcPct val="150000"/>
              </a:lnSpc>
            </a:pPr>
            <a:r>
              <a:rPr lang="en-US" altLang="zh-CN" sz="1200" dirty="0">
                <a:latin typeface="微软雅黑" panose="020B0503020204020204" charset="-122"/>
                <a:ea typeface="微软雅黑" panose="020B0503020204020204" charset="-122"/>
                <a:sym typeface="Calibri" panose="020F0502020204030204" charset="0"/>
              </a:rPr>
              <a:t>a:hover   </a:t>
            </a:r>
            <a:r>
              <a:rPr lang="zh-CN" altLang="en-US" sz="1200" dirty="0">
                <a:latin typeface="微软雅黑" panose="020B0503020204020204" charset="-122"/>
                <a:ea typeface="微软雅黑" panose="020B0503020204020204" charset="-122"/>
                <a:sym typeface="Calibri" panose="020F0502020204030204" charset="0"/>
              </a:rPr>
              <a:t>鼠标经过链接</a:t>
            </a:r>
            <a:endParaRPr lang="zh-CN" altLang="en-US" sz="1200" dirty="0">
              <a:latin typeface="微软雅黑" panose="020B0503020204020204" charset="-122"/>
              <a:ea typeface="微软雅黑" panose="020B0503020204020204" charset="-122"/>
              <a:sym typeface="Calibri" panose="020F0502020204030204" charset="0"/>
            </a:endParaRPr>
          </a:p>
          <a:p>
            <a:pPr lvl="0">
              <a:lnSpc>
                <a:spcPct val="150000"/>
              </a:lnSpc>
            </a:pPr>
            <a:r>
              <a:rPr lang="en-US" altLang="zh-CN" sz="1200" dirty="0">
                <a:latin typeface="微软雅黑" panose="020B0503020204020204" charset="-122"/>
                <a:ea typeface="微软雅黑" panose="020B0503020204020204" charset="-122"/>
                <a:sym typeface="Calibri" panose="020F0502020204030204" charset="0"/>
              </a:rPr>
              <a:t>a:active   </a:t>
            </a:r>
            <a:r>
              <a:rPr lang="zh-CN" altLang="en-US" sz="1200" dirty="0">
                <a:latin typeface="微软雅黑" panose="020B0503020204020204" charset="-122"/>
                <a:ea typeface="微软雅黑" panose="020B0503020204020204" charset="-122"/>
                <a:sym typeface="Calibri" panose="020F0502020204030204" charset="0"/>
              </a:rPr>
              <a:t>鼠标点击链接时</a:t>
            </a:r>
            <a:endParaRPr lang="zh-CN" altLang="en-US" sz="1200" dirty="0">
              <a:latin typeface="微软雅黑" panose="020B0503020204020204" charset="-122"/>
              <a:ea typeface="微软雅黑" panose="020B0503020204020204" charset="-122"/>
              <a:sym typeface="Calibri" panose="020F0502020204030204" charset="0"/>
            </a:endParaRPr>
          </a:p>
          <a:p>
            <a:pPr lvl="0">
              <a:lnSpc>
                <a:spcPct val="150000"/>
              </a:lnSpc>
            </a:pPr>
            <a:endParaRPr lang="zh-CN" altLang="en-US" sz="1200" dirty="0">
              <a:latin typeface="微软雅黑" panose="020B0503020204020204" charset="-122"/>
              <a:ea typeface="微软雅黑" panose="020B0503020204020204" charset="-122"/>
              <a:sym typeface="Calibri" panose="020F0502020204030204" charset="0"/>
            </a:endParaRPr>
          </a:p>
          <a:p>
            <a:pPr lvl="0">
              <a:lnSpc>
                <a:spcPct val="150000"/>
              </a:lnSpc>
            </a:pPr>
            <a:r>
              <a:rPr lang="zh-CN" altLang="en-US" sz="1200" dirty="0">
                <a:latin typeface="微软雅黑" panose="020B0503020204020204" charset="-122"/>
                <a:ea typeface="微软雅黑" panose="020B0503020204020204" charset="-122"/>
                <a:sym typeface="Calibri" panose="020F0502020204030204" charset="0"/>
              </a:rPr>
              <a:t>因为接近</a:t>
            </a:r>
            <a:r>
              <a:rPr lang="en-US" altLang="zh-CN" sz="1200" dirty="0">
                <a:latin typeface="微软雅黑" panose="020B0503020204020204" charset="-122"/>
                <a:ea typeface="微软雅黑" panose="020B0503020204020204" charset="-122"/>
                <a:sym typeface="Calibri" panose="020F0502020204030204" charset="0"/>
              </a:rPr>
              <a:t>80%</a:t>
            </a:r>
            <a:r>
              <a:rPr lang="zh-CN" altLang="en-US" sz="1200" dirty="0">
                <a:latin typeface="微软雅黑" panose="020B0503020204020204" charset="-122"/>
                <a:ea typeface="微软雅黑" panose="020B0503020204020204" charset="-122"/>
                <a:sym typeface="Calibri" panose="020F0502020204030204" charset="0"/>
              </a:rPr>
              <a:t>的网站超链接样式访问前和访问后都是一样的，所以，</a:t>
            </a:r>
            <a:r>
              <a:rPr lang="en-US" altLang="zh-CN" sz="1200" dirty="0">
                <a:latin typeface="微软雅黑" panose="020B0503020204020204" charset="-122"/>
                <a:ea typeface="微软雅黑" panose="020B0503020204020204" charset="-122"/>
                <a:sym typeface="Calibri" panose="020F0502020204030204" charset="0"/>
              </a:rPr>
              <a:t>a:link,a:visited</a:t>
            </a:r>
            <a:r>
              <a:rPr lang="zh-CN" altLang="en-US" sz="1200" dirty="0">
                <a:latin typeface="微软雅黑" panose="020B0503020204020204" charset="-122"/>
                <a:ea typeface="微软雅黑" panose="020B0503020204020204" charset="-122"/>
                <a:sym typeface="Calibri" panose="020F0502020204030204" charset="0"/>
              </a:rPr>
              <a:t>经常</a:t>
            </a:r>
            <a:endParaRPr lang="en-US" altLang="zh-CN" sz="1200" dirty="0">
              <a:latin typeface="微软雅黑" panose="020B0503020204020204" charset="-122"/>
              <a:ea typeface="微软雅黑" panose="020B0503020204020204" charset="-122"/>
              <a:sym typeface="Calibri" panose="020F0502020204030204" charset="0"/>
            </a:endParaRPr>
          </a:p>
          <a:p>
            <a:pPr lvl="0">
              <a:lnSpc>
                <a:spcPct val="150000"/>
              </a:lnSpc>
            </a:pPr>
            <a:r>
              <a:rPr lang="zh-CN" altLang="en-US" sz="1200" dirty="0">
                <a:latin typeface="微软雅黑" panose="020B0503020204020204" charset="-122"/>
                <a:ea typeface="微软雅黑" panose="020B0503020204020204" charset="-122"/>
                <a:sym typeface="Calibri" panose="020F0502020204030204" charset="0"/>
              </a:rPr>
              <a:t>连在一起写；</a:t>
            </a:r>
            <a:endParaRPr lang="zh-CN" altLang="en-US" sz="1200" dirty="0">
              <a:latin typeface="微软雅黑" panose="020B0503020204020204" charset="-122"/>
              <a:ea typeface="微软雅黑" panose="020B0503020204020204" charset="-122"/>
              <a:sym typeface="Calibri" panose="020F0502020204030204" charset="0"/>
            </a:endParaRPr>
          </a:p>
          <a:p>
            <a:pPr lvl="0">
              <a:lnSpc>
                <a:spcPct val="150000"/>
              </a:lnSpc>
            </a:pPr>
            <a:r>
              <a:rPr lang="en-US" altLang="zh-CN" sz="1200" dirty="0">
                <a:latin typeface="微软雅黑" panose="020B0503020204020204" charset="-122"/>
                <a:ea typeface="微软雅黑" panose="020B0503020204020204" charset="-122"/>
                <a:sym typeface="Calibri" panose="020F0502020204030204" charset="0"/>
              </a:rPr>
              <a:t>a:link</a:t>
            </a:r>
            <a:r>
              <a:rPr lang="zh-CN" altLang="en-US" sz="1200" dirty="0">
                <a:latin typeface="微软雅黑" panose="020B0503020204020204" charset="-122"/>
                <a:ea typeface="微软雅黑" panose="020B0503020204020204" charset="-122"/>
                <a:sym typeface="Calibri" panose="020F0502020204030204" charset="0"/>
              </a:rPr>
              <a:t>有严重的兼容性问题火狐是不支持的；在其他浏览器中存在缓存问题；</a:t>
            </a:r>
            <a:endParaRPr lang="zh-CN" altLang="en-US" sz="1200" dirty="0">
              <a:latin typeface="微软雅黑" panose="020B0503020204020204" charset="-122"/>
              <a:ea typeface="微软雅黑" panose="020B0503020204020204" charset="-122"/>
              <a:sym typeface="Calibri" panose="020F0502020204030204" charset="0"/>
            </a:endParaRPr>
          </a:p>
          <a:p>
            <a:pPr lvl="0">
              <a:lnSpc>
                <a:spcPct val="150000"/>
              </a:lnSpc>
            </a:pPr>
            <a:r>
              <a:rPr lang="zh-CN" altLang="en-US" sz="1200" dirty="0">
                <a:latin typeface="微软雅黑" panose="020B0503020204020204" charset="-122"/>
                <a:ea typeface="微软雅黑" panose="020B0503020204020204" charset="-122"/>
                <a:sym typeface="Calibri" panose="020F0502020204030204" charset="0"/>
              </a:rPr>
              <a:t>*****当四种状态都存在的时候顺序必须是</a:t>
            </a:r>
            <a:r>
              <a:rPr lang="en-US" altLang="zh-CN" sz="1200" dirty="0">
                <a:latin typeface="微软雅黑" panose="020B0503020204020204" charset="-122"/>
                <a:ea typeface="微软雅黑" panose="020B0503020204020204" charset="-122"/>
                <a:sym typeface="Calibri" panose="020F0502020204030204" charset="0"/>
              </a:rPr>
              <a:t>lvha</a:t>
            </a:r>
            <a:r>
              <a:rPr lang="zh-CN" altLang="en-US" sz="1200" dirty="0">
                <a:latin typeface="微软雅黑" panose="020B0503020204020204" charset="-122"/>
                <a:ea typeface="微软雅黑" panose="020B0503020204020204" charset="-122"/>
                <a:sym typeface="Calibri" panose="020F0502020204030204" charset="0"/>
              </a:rPr>
              <a:t>；只有当四种都存在时候才对顺序有要求；</a:t>
            </a:r>
            <a:endParaRPr lang="zh-CN" altLang="en-US" sz="1200" dirty="0">
              <a:latin typeface="微软雅黑" panose="020B0503020204020204" charset="-122"/>
              <a:ea typeface="微软雅黑" panose="020B0503020204020204" charset="-122"/>
              <a:sym typeface="Calibri" panose="020F0502020204030204" charset="0"/>
            </a:endParaRPr>
          </a:p>
          <a:p>
            <a:pPr lvl="0">
              <a:lnSpc>
                <a:spcPct val="150000"/>
              </a:lnSpc>
            </a:pPr>
            <a:endParaRPr lang="zh-CN" altLang="en-US" sz="1200" dirty="0">
              <a:latin typeface="微软雅黑" panose="020B0503020204020204" charset="-122"/>
              <a:ea typeface="微软雅黑" panose="020B0503020204020204" charset="-122"/>
              <a:sym typeface="Calibri" panose="020F0502020204030204" charset="0"/>
            </a:endParaRPr>
          </a:p>
        </p:txBody>
      </p:sp>
    </p:spTree>
  </p:cSld>
  <p:clrMapOvr>
    <a:masterClrMapping/>
  </p:clrMapOvr>
  <p:transition spd="slow">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2529" name="标题 12289"/>
          <p:cNvSpPr>
            <a:spLocks noGrp="1"/>
          </p:cNvSpPr>
          <p:nvPr>
            <p:ph type="title"/>
          </p:nvPr>
        </p:nvSpPr>
        <p:spPr>
          <a:xfrm>
            <a:off x="1485900" y="1200150"/>
            <a:ext cx="6172200" cy="857250"/>
          </a:xfrm>
          <a:solidFill>
            <a:srgbClr val="FFFFFF"/>
          </a:solidFill>
          <a:ln>
            <a:noFill/>
          </a:ln>
        </p:spPr>
        <p:txBody>
          <a:bodyPr anchor="ctr"/>
          <a:p>
            <a:r>
              <a:rPr lang="zh-CN" altLang="en-US" dirty="0"/>
              <a:t>w3c组织</a:t>
            </a:r>
            <a:endParaRPr lang="zh-CN" altLang="en-US" dirty="0"/>
          </a:p>
        </p:txBody>
      </p:sp>
      <p:sp>
        <p:nvSpPr>
          <p:cNvPr id="12291" name="文本占位符 12290"/>
          <p:cNvSpPr>
            <a:spLocks noGrp="1"/>
          </p:cNvSpPr>
          <p:nvPr>
            <p:ph idx="1"/>
          </p:nvPr>
        </p:nvSpPr>
        <p:spPr>
          <a:xfrm>
            <a:off x="1485900" y="2312194"/>
            <a:ext cx="6172200" cy="3139679"/>
          </a:xfrm>
        </p:spPr>
        <p:txBody>
          <a:bodyPr vert="horz" anchor="t">
            <a:normAutofit/>
          </a:bodyPr>
          <a:lstStyle/>
          <a:p>
            <a:pPr marL="1905" marR="0" lvl="0" indent="-344805" algn="l" defTabSz="914400" rtl="0" eaLnBrk="0" fontAlgn="base" latinLnBrk="0" hangingPunct="0">
              <a:lnSpc>
                <a:spcPct val="80000"/>
              </a:lnSpc>
              <a:spcBef>
                <a:spcPct val="20000"/>
              </a:spcBef>
              <a:spcAft>
                <a:spcPct val="0"/>
              </a:spcAft>
              <a:buClrTx/>
              <a:buSzTx/>
              <a:buFontTx/>
              <a:buNone/>
              <a:defRPr/>
            </a:pPr>
            <a:r>
              <a:rPr kumimoji="0" lang="en-US" altLang="zh-CN" sz="2400" b="0" i="0" u="none" strike="noStrike" kern="1200" cap="none" spc="0" normalizeH="0" baseline="0" noProof="1">
                <a:ln>
                  <a:noFill/>
                </a:ln>
                <a:solidFill>
                  <a:schemeClr val="tx1"/>
                </a:solidFill>
                <a:effectLst/>
                <a:uLnTx/>
                <a:uFillTx/>
                <a:latin typeface="+mn-lt"/>
                <a:ea typeface="+mn-ea"/>
                <a:cs typeface="+mn-cs"/>
              </a:rPr>
              <a:t>W3C </a:t>
            </a:r>
            <a:r>
              <a:rPr kumimoji="0" lang="zh-CN" altLang="en-US" sz="2400" b="0" i="0" u="none" strike="noStrike" kern="1200" cap="none" spc="0" normalizeH="0" baseline="0" noProof="1">
                <a:ln>
                  <a:noFill/>
                </a:ln>
                <a:solidFill>
                  <a:schemeClr val="tx1"/>
                </a:solidFill>
                <a:effectLst/>
                <a:uLnTx/>
                <a:uFillTx/>
                <a:latin typeface="+mn-lt"/>
                <a:ea typeface="+mn-ea"/>
                <a:cs typeface="+mn-cs"/>
              </a:rPr>
              <a:t>指万维网联盟（</a:t>
            </a:r>
            <a:r>
              <a:rPr kumimoji="0" lang="en-US" altLang="zh-CN" sz="2400" b="0" i="0" u="none" strike="noStrike" kern="1200" cap="none" spc="0" normalizeH="0" baseline="0" noProof="1">
                <a:ln>
                  <a:noFill/>
                </a:ln>
                <a:solidFill>
                  <a:schemeClr val="tx1"/>
                </a:solidFill>
                <a:effectLst/>
                <a:uLnTx/>
                <a:uFillTx/>
                <a:latin typeface="+mn-lt"/>
                <a:ea typeface="+mn-ea"/>
                <a:cs typeface="+mn-cs"/>
              </a:rPr>
              <a:t>World Wide Web Consortium</a:t>
            </a:r>
            <a:r>
              <a:rPr kumimoji="0" lang="zh-CN" altLang="en-US" sz="2400" b="0" i="0" u="none" strike="noStrike" kern="1200" cap="none" spc="0" normalizeH="0" baseline="0" noProof="1">
                <a:ln>
                  <a:noFill/>
                </a:ln>
                <a:solidFill>
                  <a:schemeClr val="tx1"/>
                </a:solidFill>
                <a:effectLst/>
                <a:uLnTx/>
                <a:uFillTx/>
                <a:latin typeface="+mn-lt"/>
                <a:ea typeface="+mn-ea"/>
                <a:cs typeface="+mn-cs"/>
              </a:rPr>
              <a:t>）</a:t>
            </a:r>
            <a:endParaRPr kumimoji="0" lang="zh-CN" altLang="en-US" sz="2400" b="0" i="0" u="none" strike="noStrike" kern="1200" cap="none" spc="0" normalizeH="0" baseline="0" noProof="1">
              <a:ln>
                <a:noFill/>
              </a:ln>
              <a:solidFill>
                <a:schemeClr val="tx1"/>
              </a:solidFill>
              <a:effectLst/>
              <a:uLnTx/>
              <a:uFillTx/>
              <a:latin typeface="+mn-lt"/>
              <a:ea typeface="+mn-ea"/>
              <a:cs typeface="+mn-cs"/>
            </a:endParaRPr>
          </a:p>
          <a:p>
            <a:pPr marL="1905" marR="0" lvl="0" indent="-344805" algn="l" defTabSz="914400" rtl="0" eaLnBrk="0" fontAlgn="base" latinLnBrk="0" hangingPunct="0">
              <a:lnSpc>
                <a:spcPct val="80000"/>
              </a:lnSpc>
              <a:spcBef>
                <a:spcPct val="20000"/>
              </a:spcBef>
              <a:spcAft>
                <a:spcPct val="0"/>
              </a:spcAft>
              <a:buClrTx/>
              <a:buSzTx/>
              <a:buFontTx/>
              <a:buNone/>
              <a:defRPr/>
            </a:pPr>
            <a:r>
              <a:rPr kumimoji="0" lang="en-US" altLang="zh-CN" sz="2400" b="0" i="0" u="none" strike="noStrike" kern="1200" cap="none" spc="0" normalizeH="0" baseline="0" noProof="1">
                <a:ln>
                  <a:noFill/>
                </a:ln>
                <a:solidFill>
                  <a:schemeClr val="tx1"/>
                </a:solidFill>
                <a:effectLst/>
                <a:uLnTx/>
                <a:uFillTx/>
                <a:latin typeface="+mn-lt"/>
                <a:ea typeface="+mn-ea"/>
                <a:cs typeface="+mn-cs"/>
              </a:rPr>
              <a:t>W3C</a:t>
            </a:r>
            <a:r>
              <a:rPr kumimoji="0" lang="zh-CN" altLang="en-US" sz="2400" b="0" i="0" u="none" strike="noStrike" kern="1200" cap="none" spc="0" normalizeH="0" baseline="0" noProof="1">
                <a:ln>
                  <a:noFill/>
                </a:ln>
                <a:solidFill>
                  <a:schemeClr val="tx1"/>
                </a:solidFill>
                <a:effectLst/>
                <a:uLnTx/>
                <a:uFillTx/>
                <a:latin typeface="+mn-lt"/>
                <a:ea typeface="+mn-ea"/>
                <a:cs typeface="+mn-cs"/>
              </a:rPr>
              <a:t>标准的内容包括使用语言的规范，开发中使用的导则和解释引擎的行为等等。</a:t>
            </a:r>
            <a:r>
              <a:rPr kumimoji="0" lang="en-US" altLang="zh-CN" sz="2400" b="0" i="0" u="none" strike="noStrike" kern="1200" cap="none" spc="0" normalizeH="0" baseline="0" noProof="1">
                <a:ln>
                  <a:noFill/>
                </a:ln>
                <a:solidFill>
                  <a:schemeClr val="tx1"/>
                </a:solidFill>
                <a:effectLst/>
                <a:uLnTx/>
                <a:uFillTx/>
                <a:latin typeface="+mn-lt"/>
                <a:ea typeface="+mn-ea"/>
                <a:cs typeface="+mn-cs"/>
              </a:rPr>
              <a:t>W3C</a:t>
            </a:r>
            <a:r>
              <a:rPr kumimoji="0" lang="zh-CN" altLang="en-US" sz="2400" b="0" i="0" u="none" strike="noStrike" kern="1200" cap="none" spc="0" normalizeH="0" baseline="0" noProof="1">
                <a:ln>
                  <a:noFill/>
                </a:ln>
                <a:solidFill>
                  <a:schemeClr val="tx1"/>
                </a:solidFill>
                <a:effectLst/>
                <a:uLnTx/>
                <a:uFillTx/>
                <a:latin typeface="+mn-lt"/>
                <a:ea typeface="+mn-ea"/>
                <a:cs typeface="+mn-cs"/>
              </a:rPr>
              <a:t>也制定了包括</a:t>
            </a:r>
            <a:r>
              <a:rPr kumimoji="0" lang="en-US" altLang="zh-CN" sz="2400" b="0" i="0" u="none" strike="noStrike" kern="1200" cap="none" spc="0" normalizeH="0" baseline="0" noProof="1">
                <a:ln>
                  <a:noFill/>
                </a:ln>
                <a:solidFill>
                  <a:schemeClr val="tx1"/>
                </a:solidFill>
                <a:effectLst/>
                <a:uLnTx/>
                <a:uFillTx/>
                <a:latin typeface="+mn-lt"/>
                <a:ea typeface="+mn-ea"/>
                <a:cs typeface="+mn-cs"/>
              </a:rPr>
              <a:t>XML</a:t>
            </a:r>
            <a:r>
              <a:rPr kumimoji="0" lang="zh-CN" altLang="en-US" sz="2400" b="0" i="0" u="none" strike="noStrike" kern="1200" cap="none" spc="0" normalizeH="0" baseline="0" noProof="1">
                <a:ln>
                  <a:noFill/>
                </a:ln>
                <a:solidFill>
                  <a:schemeClr val="tx1"/>
                </a:solidFill>
                <a:effectLst/>
                <a:uLnTx/>
                <a:uFillTx/>
                <a:latin typeface="+mn-lt"/>
                <a:ea typeface="+mn-ea"/>
                <a:cs typeface="+mn-cs"/>
              </a:rPr>
              <a:t>和</a:t>
            </a:r>
            <a:r>
              <a:rPr kumimoji="0" lang="en-US" altLang="zh-CN" sz="2400" b="0" i="0" u="none" strike="noStrike" kern="1200" cap="none" spc="0" normalizeH="0" baseline="0" noProof="1">
                <a:ln>
                  <a:noFill/>
                </a:ln>
                <a:solidFill>
                  <a:schemeClr val="tx1"/>
                </a:solidFill>
                <a:effectLst/>
                <a:uLnTx/>
                <a:uFillTx/>
                <a:latin typeface="+mn-lt"/>
                <a:ea typeface="+mn-ea"/>
                <a:cs typeface="+mn-cs"/>
              </a:rPr>
              <a:t>CSS</a:t>
            </a:r>
            <a:r>
              <a:rPr kumimoji="0" lang="zh-CN" altLang="en-US" sz="2400" b="0" i="0" u="none" strike="noStrike" kern="1200" cap="none" spc="0" normalizeH="0" baseline="0" noProof="1">
                <a:ln>
                  <a:noFill/>
                </a:ln>
                <a:solidFill>
                  <a:schemeClr val="tx1"/>
                </a:solidFill>
                <a:effectLst/>
                <a:uLnTx/>
                <a:uFillTx/>
                <a:latin typeface="+mn-lt"/>
                <a:ea typeface="+mn-ea"/>
                <a:cs typeface="+mn-cs"/>
              </a:rPr>
              <a:t>等的众多影响深远的标准规范。</a:t>
            </a:r>
            <a:endParaRPr kumimoji="0" lang="zh-CN" altLang="en-US" sz="2400" b="0" i="0" u="none" strike="noStrike" kern="1200" cap="none" spc="0" normalizeH="0" baseline="0" noProof="1">
              <a:ln>
                <a:noFill/>
              </a:ln>
              <a:solidFill>
                <a:schemeClr val="tx1"/>
              </a:solidFill>
              <a:effectLst/>
              <a:uLnTx/>
              <a:uFillTx/>
              <a:latin typeface="+mn-lt"/>
              <a:ea typeface="+mn-ea"/>
              <a:cs typeface="+mn-cs"/>
            </a:endParaRPr>
          </a:p>
          <a:p>
            <a:pPr marL="1905" marR="0" lvl="0" indent="-1905" algn="l" defTabSz="914400" rtl="0" eaLnBrk="0" fontAlgn="base" latinLnBrk="0" hangingPunct="0">
              <a:lnSpc>
                <a:spcPct val="80000"/>
              </a:lnSpc>
              <a:spcBef>
                <a:spcPct val="20000"/>
              </a:spcBef>
              <a:spcAft>
                <a:spcPct val="0"/>
              </a:spcAft>
              <a:buClrTx/>
              <a:buSzTx/>
              <a:buFontTx/>
              <a:buNone/>
              <a:defRPr/>
            </a:pPr>
            <a:endParaRPr kumimoji="0" lang="zh-CN" altLang="en-US" sz="2400" b="0" i="0" u="none" strike="noStrike" kern="1200" cap="none" spc="0" normalizeH="0" baseline="0" noProof="1">
              <a:ln>
                <a:noFill/>
              </a:ln>
              <a:solidFill>
                <a:schemeClr val="tx1"/>
              </a:solidFill>
              <a:effectLst/>
              <a:uLnTx/>
              <a:uFillTx/>
              <a:latin typeface="+mn-lt"/>
              <a:ea typeface="+mn-ea"/>
              <a:cs typeface="+mn-cs"/>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5601" name="TextBox 3"/>
          <p:cNvSpPr txBox="1"/>
          <p:nvPr/>
        </p:nvSpPr>
        <p:spPr>
          <a:xfrm>
            <a:off x="1670447" y="1732121"/>
            <a:ext cx="2468880" cy="321945"/>
          </a:xfrm>
          <a:prstGeom prst="rect">
            <a:avLst/>
          </a:prstGeom>
          <a:noFill/>
          <a:ln w="9525">
            <a:noFill/>
          </a:ln>
        </p:spPr>
        <p:txBody>
          <a:bodyPr wrap="none" anchor="ctr">
            <a:spAutoFit/>
          </a:bodyPr>
          <a:p>
            <a:pPr lvl="0"/>
            <a:r>
              <a:rPr lang="zh-CN" altLang="en-US" sz="1500" b="1" dirty="0">
                <a:latin typeface="微软雅黑" panose="020B0503020204020204" charset="-122"/>
                <a:ea typeface="微软雅黑" panose="020B0503020204020204" charset="-122"/>
                <a:sym typeface="Calibri" panose="020F0502020204030204" charset="0"/>
              </a:rPr>
              <a:t>案例：水平、垂直导航制作</a:t>
            </a:r>
            <a:endParaRPr lang="zh-CN" altLang="en-US" sz="1500" b="1" dirty="0">
              <a:latin typeface="微软雅黑" panose="020B0503020204020204" charset="-122"/>
              <a:ea typeface="微软雅黑" panose="020B0503020204020204" charset="-122"/>
              <a:sym typeface="Calibri" panose="020F0502020204030204" charset="0"/>
            </a:endParaRPr>
          </a:p>
        </p:txBody>
      </p:sp>
      <p:pic>
        <p:nvPicPr>
          <p:cNvPr id="25602" name="图片 1"/>
          <p:cNvPicPr>
            <a:picLocks noChangeAspect="1"/>
          </p:cNvPicPr>
          <p:nvPr/>
        </p:nvPicPr>
        <p:blipFill>
          <a:blip r:embed="rId1"/>
          <a:stretch>
            <a:fillRect/>
          </a:stretch>
        </p:blipFill>
        <p:spPr>
          <a:xfrm>
            <a:off x="1494235" y="2402681"/>
            <a:ext cx="6286500" cy="464344"/>
          </a:xfrm>
          <a:prstGeom prst="rect">
            <a:avLst/>
          </a:prstGeom>
          <a:noFill/>
          <a:ln w="9525">
            <a:noFill/>
          </a:ln>
        </p:spPr>
      </p:pic>
      <p:pic>
        <p:nvPicPr>
          <p:cNvPr id="25603" name="图片 2"/>
          <p:cNvPicPr>
            <a:picLocks noChangeAspect="1"/>
          </p:cNvPicPr>
          <p:nvPr/>
        </p:nvPicPr>
        <p:blipFill>
          <a:blip r:embed="rId2"/>
          <a:stretch>
            <a:fillRect/>
          </a:stretch>
        </p:blipFill>
        <p:spPr>
          <a:xfrm>
            <a:off x="3707606" y="3375422"/>
            <a:ext cx="1671638" cy="1635919"/>
          </a:xfrm>
          <a:prstGeom prst="rect">
            <a:avLst/>
          </a:prstGeom>
          <a:noFill/>
          <a:ln w="9525">
            <a:noFill/>
          </a:ln>
        </p:spPr>
      </p:pic>
    </p:spTree>
  </p:cSld>
  <p:clrMapOvr>
    <a:masterClrMapping/>
  </p:clrMapOvr>
  <p:transition spd="slow">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6625" name="TextBox 3"/>
          <p:cNvSpPr txBox="1"/>
          <p:nvPr/>
        </p:nvSpPr>
        <p:spPr>
          <a:xfrm>
            <a:off x="1670447" y="1732121"/>
            <a:ext cx="944880" cy="321945"/>
          </a:xfrm>
          <a:prstGeom prst="rect">
            <a:avLst/>
          </a:prstGeom>
          <a:noFill/>
          <a:ln w="9525">
            <a:noFill/>
          </a:ln>
        </p:spPr>
        <p:txBody>
          <a:bodyPr wrap="none" anchor="ctr">
            <a:spAutoFit/>
          </a:bodyPr>
          <a:p>
            <a:pPr lvl="0"/>
            <a:r>
              <a:rPr lang="zh-CN" altLang="en-US" sz="1500" b="1" dirty="0">
                <a:latin typeface="微软雅黑" panose="020B0503020204020204" charset="-122"/>
                <a:ea typeface="微软雅黑" panose="020B0503020204020204" charset="-122"/>
                <a:sym typeface="Calibri" panose="020F0502020204030204" charset="0"/>
              </a:rPr>
              <a:t>复合属性</a:t>
            </a:r>
            <a:endParaRPr lang="zh-CN" altLang="en-US" sz="1500" b="1" dirty="0">
              <a:latin typeface="微软雅黑" panose="020B0503020204020204" charset="-122"/>
              <a:ea typeface="微软雅黑" panose="020B0503020204020204" charset="-122"/>
              <a:sym typeface="Calibri" panose="020F0502020204030204" charset="0"/>
            </a:endParaRPr>
          </a:p>
        </p:txBody>
      </p:sp>
      <p:sp>
        <p:nvSpPr>
          <p:cNvPr id="26626" name="TextBox 4"/>
          <p:cNvSpPr txBox="1"/>
          <p:nvPr/>
        </p:nvSpPr>
        <p:spPr>
          <a:xfrm>
            <a:off x="1656160" y="2275285"/>
            <a:ext cx="5480050" cy="2861310"/>
          </a:xfrm>
          <a:prstGeom prst="rect">
            <a:avLst/>
          </a:prstGeom>
          <a:noFill/>
          <a:ln w="9525">
            <a:noFill/>
          </a:ln>
        </p:spPr>
        <p:txBody>
          <a:bodyPr wrap="none" anchor="t">
            <a:spAutoFit/>
          </a:bodyPr>
          <a:p>
            <a:pPr lvl="0">
              <a:lnSpc>
                <a:spcPct val="150000"/>
              </a:lnSpc>
            </a:pPr>
            <a:r>
              <a:rPr lang="zh-CN" altLang="en-US" sz="1200" dirty="0">
                <a:latin typeface="微软雅黑" panose="020B0503020204020204" charset="-122"/>
                <a:ea typeface="微软雅黑" panose="020B0503020204020204" charset="-122"/>
                <a:sym typeface="Calibri" panose="020F0502020204030204" charset="0"/>
              </a:rPr>
              <a:t>复合属性即链接多个属性取值的属性，书写规律：不同取值之间用空格隔开。</a:t>
            </a:r>
            <a:endParaRPr lang="en-US" altLang="zh-CN" sz="1200" dirty="0">
              <a:latin typeface="微软雅黑" panose="020B0503020204020204" charset="-122"/>
              <a:ea typeface="微软雅黑" panose="020B0503020204020204" charset="-122"/>
              <a:sym typeface="Calibri" panose="020F0502020204030204" charset="0"/>
            </a:endParaRPr>
          </a:p>
          <a:p>
            <a:pPr lvl="0">
              <a:lnSpc>
                <a:spcPct val="150000"/>
              </a:lnSpc>
            </a:pPr>
            <a:endParaRPr lang="en-US" altLang="zh-CN" sz="1200" dirty="0">
              <a:latin typeface="微软雅黑" panose="020B0503020204020204" charset="-122"/>
              <a:ea typeface="微软雅黑" panose="020B0503020204020204" charset="-122"/>
              <a:sym typeface="Calibri" panose="020F0502020204030204" charset="0"/>
            </a:endParaRPr>
          </a:p>
          <a:p>
            <a:pPr lvl="0">
              <a:lnSpc>
                <a:spcPct val="150000"/>
              </a:lnSpc>
            </a:pPr>
            <a:r>
              <a:rPr lang="zh-CN" altLang="en-US" sz="1200" dirty="0">
                <a:latin typeface="微软雅黑" panose="020B0503020204020204" charset="-122"/>
                <a:ea typeface="微软雅黑" panose="020B0503020204020204" charset="-122"/>
                <a:sym typeface="Calibri" panose="020F0502020204030204" charset="0"/>
              </a:rPr>
              <a:t>文字控制：</a:t>
            </a:r>
            <a:endParaRPr lang="en-US" altLang="zh-CN" sz="1200" dirty="0">
              <a:latin typeface="微软雅黑" panose="020B0503020204020204" charset="-122"/>
              <a:ea typeface="微软雅黑" panose="020B0503020204020204" charset="-122"/>
              <a:sym typeface="Calibri" panose="020F0502020204030204" charset="0"/>
            </a:endParaRPr>
          </a:p>
          <a:p>
            <a:pPr lvl="0">
              <a:lnSpc>
                <a:spcPct val="150000"/>
              </a:lnSpc>
            </a:pPr>
            <a:r>
              <a:rPr lang="en-US" altLang="zh-CN" sz="1200" dirty="0">
                <a:latin typeface="微软雅黑" panose="020B0503020204020204" charset="-122"/>
                <a:ea typeface="微软雅黑" panose="020B0503020204020204" charset="-122"/>
                <a:sym typeface="Calibri" panose="020F0502020204030204" charset="0"/>
              </a:rPr>
              <a:t>       font</a:t>
            </a:r>
            <a:r>
              <a:rPr lang="zh-CN" altLang="en-US" sz="1200" dirty="0">
                <a:latin typeface="微软雅黑" panose="020B0503020204020204" charset="-122"/>
                <a:ea typeface="微软雅黑" panose="020B0503020204020204" charset="-122"/>
                <a:sym typeface="Calibri" panose="020F0502020204030204" charset="0"/>
              </a:rPr>
              <a:t>：倾斜 加粗 字号</a:t>
            </a:r>
            <a:r>
              <a:rPr lang="en-US" altLang="zh-CN" sz="1200" dirty="0">
                <a:latin typeface="微软雅黑" panose="020B0503020204020204" charset="-122"/>
                <a:ea typeface="微软雅黑" panose="020B0503020204020204" charset="-122"/>
                <a:sym typeface="Calibri" panose="020F0502020204030204" charset="0"/>
              </a:rPr>
              <a:t>/</a:t>
            </a:r>
            <a:r>
              <a:rPr lang="zh-CN" altLang="en-US" sz="1200" dirty="0">
                <a:latin typeface="微软雅黑" panose="020B0503020204020204" charset="-122"/>
                <a:ea typeface="微软雅黑" panose="020B0503020204020204" charset="-122"/>
                <a:sym typeface="Calibri" panose="020F0502020204030204" charset="0"/>
              </a:rPr>
              <a:t>行高 字体；</a:t>
            </a:r>
            <a:endParaRPr lang="en-US" altLang="zh-CN" sz="1200" dirty="0">
              <a:latin typeface="微软雅黑" panose="020B0503020204020204" charset="-122"/>
              <a:ea typeface="微软雅黑" panose="020B0503020204020204" charset="-122"/>
              <a:sym typeface="Calibri" panose="020F0502020204030204" charset="0"/>
            </a:endParaRPr>
          </a:p>
          <a:p>
            <a:pPr lvl="0">
              <a:lnSpc>
                <a:spcPct val="150000"/>
              </a:lnSpc>
            </a:pPr>
            <a:r>
              <a:rPr lang="zh-CN" altLang="en-US" sz="1200" b="1" dirty="0">
                <a:solidFill>
                  <a:srgbClr val="FF0000"/>
                </a:solidFill>
                <a:latin typeface="微软雅黑" panose="020B0503020204020204" charset="-122"/>
                <a:ea typeface="微软雅黑" panose="020B0503020204020204" charset="-122"/>
                <a:sym typeface="Calibri" panose="020F0502020204030204" charset="0"/>
              </a:rPr>
              <a:t>注意书写顺序</a:t>
            </a:r>
            <a:endParaRPr lang="en-US" altLang="zh-CN" sz="1200" b="1" dirty="0">
              <a:solidFill>
                <a:srgbClr val="FF0000"/>
              </a:solidFill>
              <a:latin typeface="微软雅黑" panose="020B0503020204020204" charset="-122"/>
              <a:ea typeface="微软雅黑" panose="020B0503020204020204" charset="-122"/>
              <a:sym typeface="Calibri" panose="020F0502020204030204" charset="0"/>
            </a:endParaRPr>
          </a:p>
          <a:p>
            <a:pPr lvl="0">
              <a:lnSpc>
                <a:spcPct val="150000"/>
              </a:lnSpc>
            </a:pPr>
            <a:endParaRPr lang="en-US" altLang="zh-CN" sz="1200" dirty="0">
              <a:latin typeface="微软雅黑" panose="020B0503020204020204" charset="-122"/>
              <a:ea typeface="微软雅黑" panose="020B0503020204020204" charset="-122"/>
              <a:sym typeface="Calibri" panose="020F0502020204030204" charset="0"/>
            </a:endParaRPr>
          </a:p>
          <a:p>
            <a:pPr lvl="0">
              <a:lnSpc>
                <a:spcPct val="150000"/>
              </a:lnSpc>
            </a:pPr>
            <a:r>
              <a:rPr lang="zh-CN" altLang="en-US" sz="1200" dirty="0">
                <a:latin typeface="微软雅黑" panose="020B0503020204020204" charset="-122"/>
                <a:ea typeface="微软雅黑" panose="020B0503020204020204" charset="-122"/>
                <a:sym typeface="Calibri" panose="020F0502020204030204" charset="0"/>
              </a:rPr>
              <a:t>边框线：</a:t>
            </a:r>
            <a:endParaRPr lang="en-US" altLang="zh-CN" sz="1200" dirty="0">
              <a:latin typeface="微软雅黑" panose="020B0503020204020204" charset="-122"/>
              <a:ea typeface="微软雅黑" panose="020B0503020204020204" charset="-122"/>
              <a:sym typeface="Calibri" panose="020F0502020204030204" charset="0"/>
            </a:endParaRPr>
          </a:p>
          <a:p>
            <a:pPr lvl="0">
              <a:lnSpc>
                <a:spcPct val="150000"/>
              </a:lnSpc>
            </a:pPr>
            <a:r>
              <a:rPr lang="en-US" altLang="zh-CN" sz="1200" dirty="0">
                <a:latin typeface="微软雅黑" panose="020B0503020204020204" charset="-122"/>
                <a:ea typeface="微软雅黑" panose="020B0503020204020204" charset="-122"/>
                <a:sym typeface="Calibri" panose="020F0502020204030204" charset="0"/>
              </a:rPr>
              <a:t>       border</a:t>
            </a:r>
            <a:r>
              <a:rPr lang="zh-CN" altLang="en-US" sz="1200" dirty="0">
                <a:latin typeface="微软雅黑" panose="020B0503020204020204" charset="-122"/>
                <a:ea typeface="微软雅黑" panose="020B0503020204020204" charset="-122"/>
                <a:sym typeface="Calibri" panose="020F0502020204030204" charset="0"/>
              </a:rPr>
              <a:t>：线条粗细 线条样式 线条颜色；</a:t>
            </a:r>
            <a:endParaRPr lang="en-US" altLang="zh-CN" sz="1200" dirty="0">
              <a:latin typeface="微软雅黑" panose="020B0503020204020204" charset="-122"/>
              <a:ea typeface="微软雅黑" panose="020B0503020204020204" charset="-122"/>
              <a:sym typeface="Calibri" panose="020F0502020204030204" charset="0"/>
            </a:endParaRPr>
          </a:p>
          <a:p>
            <a:pPr lvl="0">
              <a:lnSpc>
                <a:spcPct val="150000"/>
              </a:lnSpc>
            </a:pPr>
            <a:r>
              <a:rPr lang="zh-CN" altLang="en-US" sz="1200" b="1" dirty="0">
                <a:solidFill>
                  <a:srgbClr val="FF0000"/>
                </a:solidFill>
                <a:latin typeface="微软雅黑" panose="020B0503020204020204" charset="-122"/>
                <a:ea typeface="微软雅黑" panose="020B0503020204020204" charset="-122"/>
                <a:sym typeface="Calibri" panose="020F0502020204030204" charset="0"/>
              </a:rPr>
              <a:t>注意：取值不分先后顺序</a:t>
            </a:r>
            <a:endParaRPr lang="en-US" altLang="zh-CN" sz="1200" b="1" dirty="0">
              <a:solidFill>
                <a:srgbClr val="FF0000"/>
              </a:solidFill>
              <a:latin typeface="微软雅黑" panose="020B0503020204020204" charset="-122"/>
              <a:ea typeface="微软雅黑" panose="020B0503020204020204" charset="-122"/>
              <a:sym typeface="Calibri" panose="020F0502020204030204" charset="0"/>
            </a:endParaRPr>
          </a:p>
          <a:p>
            <a:pPr lvl="0">
              <a:lnSpc>
                <a:spcPct val="150000"/>
              </a:lnSpc>
            </a:pPr>
            <a:r>
              <a:rPr lang="zh-CN" altLang="en-US" sz="1200" dirty="0">
                <a:latin typeface="微软雅黑" panose="020B0503020204020204" charset="-122"/>
                <a:ea typeface="微软雅黑" panose="020B0503020204020204" charset="-122"/>
                <a:sym typeface="Calibri" panose="020F0502020204030204" charset="0"/>
              </a:rPr>
              <a:t>线条样式：</a:t>
            </a:r>
            <a:r>
              <a:rPr lang="en-US" altLang="zh-CN" sz="1200" dirty="0">
                <a:latin typeface="微软雅黑" panose="020B0503020204020204" charset="-122"/>
                <a:ea typeface="微软雅黑" panose="020B0503020204020204" charset="-122"/>
                <a:sym typeface="Calibri" panose="020F0502020204030204" charset="0"/>
              </a:rPr>
              <a:t>solid</a:t>
            </a:r>
            <a:r>
              <a:rPr lang="zh-CN" altLang="en-US" sz="1200" dirty="0">
                <a:latin typeface="微软雅黑" panose="020B0503020204020204" charset="-122"/>
                <a:ea typeface="微软雅黑" panose="020B0503020204020204" charset="-122"/>
                <a:sym typeface="Calibri" panose="020F0502020204030204" charset="0"/>
              </a:rPr>
              <a:t>（实线）和</a:t>
            </a:r>
            <a:r>
              <a:rPr lang="en-US" altLang="zh-CN" sz="1200" dirty="0">
                <a:latin typeface="微软雅黑" panose="020B0503020204020204" charset="-122"/>
                <a:ea typeface="微软雅黑" panose="020B0503020204020204" charset="-122"/>
                <a:sym typeface="Calibri" panose="020F0502020204030204" charset="0"/>
              </a:rPr>
              <a:t>dashed</a:t>
            </a:r>
            <a:r>
              <a:rPr lang="zh-CN" altLang="en-US" sz="1200" dirty="0">
                <a:latin typeface="微软雅黑" panose="020B0503020204020204" charset="-122"/>
                <a:ea typeface="微软雅黑" panose="020B0503020204020204" charset="-122"/>
                <a:sym typeface="Calibri" panose="020F0502020204030204" charset="0"/>
              </a:rPr>
              <a:t>（虚线），其他取值不能被所有浏览器兼容</a:t>
            </a:r>
            <a:endParaRPr lang="zh-CN" altLang="en-US" sz="1200" dirty="0">
              <a:latin typeface="微软雅黑" panose="020B0503020204020204" charset="-122"/>
              <a:ea typeface="微软雅黑" panose="020B0503020204020204" charset="-122"/>
              <a:sym typeface="Calibri" panose="020F0502020204030204" charset="0"/>
            </a:endParaRPr>
          </a:p>
        </p:txBody>
      </p:sp>
    </p:spTree>
  </p:cSld>
  <p:clrMapOvr>
    <a:masterClrMapping/>
  </p:clrMapOvr>
  <p:transition spd="slow">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7649" name="文本框 99"/>
          <p:cNvSpPr txBox="1"/>
          <p:nvPr/>
        </p:nvSpPr>
        <p:spPr>
          <a:xfrm>
            <a:off x="2141935" y="2078831"/>
            <a:ext cx="5454253" cy="1753235"/>
          </a:xfrm>
          <a:prstGeom prst="rect">
            <a:avLst/>
          </a:prstGeom>
          <a:noFill/>
          <a:ln w="9525">
            <a:noFill/>
          </a:ln>
        </p:spPr>
        <p:txBody>
          <a:bodyPr wrap="square" anchor="t">
            <a:spAutoFit/>
          </a:bodyPr>
          <a:p>
            <a:pPr lvl="0"/>
            <a:r>
              <a:rPr lang="zh-CN" altLang="en-US">
                <a:solidFill>
                  <a:srgbClr val="993333"/>
                </a:solidFill>
                <a:latin typeface="宋体" panose="02010600030101010101" pitchFamily="2" charset="-122"/>
                <a:ea typeface="宋体" panose="02010600030101010101" pitchFamily="2" charset="-122"/>
              </a:rPr>
              <a:t>选择器</a:t>
            </a:r>
            <a:r>
              <a:rPr lang="en-US" altLang="zh-CN">
                <a:solidFill>
                  <a:srgbClr val="993333"/>
                </a:solidFill>
                <a:latin typeface="宋体" panose="02010600030101010101" pitchFamily="2" charset="-122"/>
                <a:ea typeface="宋体" panose="02010600030101010101" pitchFamily="2" charset="-122"/>
              </a:rPr>
              <a:t>{font: font-style  font-weight  font-size/line-height  font-family;}</a:t>
            </a:r>
            <a:endParaRPr lang="en-US" altLang="zh-CN">
              <a:latin typeface="宋体" panose="02010600030101010101" pitchFamily="2" charset="-122"/>
              <a:ea typeface="宋体" panose="02010600030101010101" pitchFamily="2" charset="-122"/>
            </a:endParaRPr>
          </a:p>
          <a:p>
            <a:pPr lvl="0"/>
            <a:r>
              <a:rPr lang="en-US" altLang="zh-CN">
                <a:latin typeface="宋体" panose="02010600030101010101" pitchFamily="2" charset="-122"/>
                <a:ea typeface="宋体" panose="02010600030101010101" pitchFamily="2" charset="-122"/>
              </a:rPr>
              <a:t>     </a:t>
            </a:r>
            <a:r>
              <a:rPr lang="zh-CN" altLang="en-US">
                <a:latin typeface="宋体" panose="02010600030101010101" pitchFamily="2" charset="-122"/>
                <a:ea typeface="宋体" panose="02010600030101010101" pitchFamily="2" charset="-122"/>
              </a:rPr>
              <a:t>一定有注意：</a:t>
            </a:r>
            <a:endParaRPr lang="zh-CN" altLang="en-US">
              <a:latin typeface="宋体" panose="02010600030101010101" pitchFamily="2" charset="-122"/>
              <a:ea typeface="宋体" panose="02010600030101010101" pitchFamily="2" charset="-122"/>
            </a:endParaRPr>
          </a:p>
          <a:p>
            <a:pPr lvl="0"/>
            <a:r>
              <a:rPr lang="zh-CN" altLang="en-US">
                <a:latin typeface="宋体" panose="02010600030101010101" pitchFamily="2" charset="-122"/>
                <a:ea typeface="宋体" panose="02010600030101010101" pitchFamily="2" charset="-122"/>
              </a:rPr>
              <a:t>     </a:t>
            </a:r>
            <a:r>
              <a:rPr lang="en-US" altLang="zh-CN">
                <a:latin typeface="宋体" panose="02010600030101010101" pitchFamily="2" charset="-122"/>
                <a:ea typeface="宋体" panose="02010600030101010101" pitchFamily="2" charset="-122"/>
              </a:rPr>
              <a:t>1. </a:t>
            </a:r>
            <a:r>
              <a:rPr lang="zh-CN" altLang="en-US">
                <a:latin typeface="宋体" panose="02010600030101010101" pitchFamily="2" charset="-122"/>
                <a:ea typeface="宋体" panose="02010600030101010101" pitchFamily="2" charset="-122"/>
              </a:rPr>
              <a:t>严格按照顺序写。</a:t>
            </a:r>
            <a:endParaRPr lang="zh-CN" altLang="en-US">
              <a:latin typeface="宋体" panose="02010600030101010101" pitchFamily="2" charset="-122"/>
              <a:ea typeface="宋体" panose="02010600030101010101" pitchFamily="2" charset="-122"/>
            </a:endParaRPr>
          </a:p>
          <a:p>
            <a:pPr lvl="0"/>
            <a:r>
              <a:rPr lang="zh-CN" altLang="en-US">
                <a:latin typeface="宋体" panose="02010600030101010101" pitchFamily="2" charset="-122"/>
                <a:ea typeface="宋体" panose="02010600030101010101" pitchFamily="2" charset="-122"/>
              </a:rPr>
              <a:t>     </a:t>
            </a:r>
            <a:r>
              <a:rPr lang="en-US" altLang="zh-CN">
                <a:latin typeface="宋体" panose="02010600030101010101" pitchFamily="2" charset="-122"/>
                <a:ea typeface="宋体" panose="02010600030101010101" pitchFamily="2" charset="-122"/>
              </a:rPr>
              <a:t>2. </a:t>
            </a:r>
            <a:r>
              <a:rPr lang="zh-CN" altLang="en-US">
                <a:latin typeface="宋体" panose="02010600030101010101" pitchFamily="2" charset="-122"/>
                <a:ea typeface="宋体" panose="02010600030101010101" pitchFamily="2" charset="-122"/>
              </a:rPr>
              <a:t>必须有字号 和 行高  必须有 </a:t>
            </a:r>
            <a:r>
              <a:rPr lang="en-US" altLang="zh-CN">
                <a:latin typeface="宋体" panose="02010600030101010101" pitchFamily="2" charset="-122"/>
                <a:ea typeface="宋体" panose="02010600030101010101" pitchFamily="2" charset="-122"/>
              </a:rPr>
              <a:t>font-size  </a:t>
            </a:r>
            <a:r>
              <a:rPr lang="zh-CN" altLang="en-US">
                <a:latin typeface="宋体" panose="02010600030101010101" pitchFamily="2" charset="-122"/>
                <a:ea typeface="宋体" panose="02010600030101010101" pitchFamily="2" charset="-122"/>
              </a:rPr>
              <a:t>和 </a:t>
            </a:r>
            <a:r>
              <a:rPr lang="en-US" altLang="zh-CN">
                <a:latin typeface="宋体" panose="02010600030101010101" pitchFamily="2" charset="-122"/>
                <a:ea typeface="宋体" panose="02010600030101010101" pitchFamily="2" charset="-122"/>
              </a:rPr>
              <a:t>font-family </a:t>
            </a:r>
            <a:endParaRPr lang="zh-CN" altLang="en-US">
              <a:latin typeface="宋体" panose="02010600030101010101" pitchFamily="2" charset="-122"/>
              <a:ea typeface="宋体" panose="02010600030101010101" pitchFamily="2" charset="-122"/>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8673" name="TextBox 3"/>
          <p:cNvSpPr txBox="1"/>
          <p:nvPr/>
        </p:nvSpPr>
        <p:spPr>
          <a:xfrm>
            <a:off x="1670447" y="1732121"/>
            <a:ext cx="944880" cy="321945"/>
          </a:xfrm>
          <a:prstGeom prst="rect">
            <a:avLst/>
          </a:prstGeom>
          <a:noFill/>
          <a:ln w="9525">
            <a:noFill/>
          </a:ln>
        </p:spPr>
        <p:txBody>
          <a:bodyPr wrap="none" anchor="ctr">
            <a:spAutoFit/>
          </a:bodyPr>
          <a:p>
            <a:pPr lvl="0"/>
            <a:r>
              <a:rPr lang="zh-CN" altLang="en-US" sz="1500" b="1" dirty="0">
                <a:latin typeface="微软雅黑" panose="020B0503020204020204" charset="-122"/>
                <a:ea typeface="微软雅黑" panose="020B0503020204020204" charset="-122"/>
                <a:sym typeface="Calibri" panose="020F0502020204030204" charset="0"/>
              </a:rPr>
              <a:t>复合属性</a:t>
            </a:r>
            <a:endParaRPr lang="zh-CN" altLang="en-US" sz="1500" b="1" dirty="0">
              <a:latin typeface="微软雅黑" panose="020B0503020204020204" charset="-122"/>
              <a:ea typeface="微软雅黑" panose="020B0503020204020204" charset="-122"/>
              <a:sym typeface="Calibri" panose="020F0502020204030204" charset="0"/>
            </a:endParaRPr>
          </a:p>
        </p:txBody>
      </p:sp>
      <p:sp>
        <p:nvSpPr>
          <p:cNvPr id="28674" name="TextBox 4"/>
          <p:cNvSpPr txBox="1"/>
          <p:nvPr/>
        </p:nvSpPr>
        <p:spPr>
          <a:xfrm>
            <a:off x="1656160" y="2275285"/>
            <a:ext cx="4130040" cy="3415030"/>
          </a:xfrm>
          <a:prstGeom prst="rect">
            <a:avLst/>
          </a:prstGeom>
          <a:noFill/>
          <a:ln w="9525">
            <a:noFill/>
          </a:ln>
        </p:spPr>
        <p:txBody>
          <a:bodyPr wrap="none" anchor="t">
            <a:spAutoFit/>
          </a:bodyPr>
          <a:p>
            <a:pPr lvl="0">
              <a:lnSpc>
                <a:spcPct val="150000"/>
              </a:lnSpc>
            </a:pPr>
            <a:r>
              <a:rPr lang="zh-CN" altLang="en-US" sz="1200" dirty="0">
                <a:latin typeface="微软雅黑" panose="020B0503020204020204" charset="-122"/>
                <a:ea typeface="微软雅黑" panose="020B0503020204020204" charset="-122"/>
                <a:sym typeface="Calibri" panose="020F0502020204030204" charset="0"/>
              </a:rPr>
              <a:t>背景属性：</a:t>
            </a:r>
            <a:endParaRPr lang="en-US" altLang="zh-CN" sz="1200" dirty="0">
              <a:latin typeface="微软雅黑" panose="020B0503020204020204" charset="-122"/>
              <a:ea typeface="微软雅黑" panose="020B0503020204020204" charset="-122"/>
              <a:sym typeface="Calibri" panose="020F0502020204030204" charset="0"/>
            </a:endParaRPr>
          </a:p>
          <a:p>
            <a:pPr lvl="0">
              <a:lnSpc>
                <a:spcPct val="150000"/>
              </a:lnSpc>
            </a:pPr>
            <a:r>
              <a:rPr lang="en-US" altLang="zh-CN" sz="1200" dirty="0">
                <a:latin typeface="微软雅黑" panose="020B0503020204020204" charset="-122"/>
                <a:ea typeface="微软雅黑" panose="020B0503020204020204" charset="-122"/>
                <a:sym typeface="Calibri" panose="020F0502020204030204" charset="0"/>
              </a:rPr>
              <a:t>background</a:t>
            </a:r>
            <a:r>
              <a:rPr lang="zh-CN" altLang="en-US" sz="1200" dirty="0">
                <a:latin typeface="微软雅黑" panose="020B0503020204020204" charset="-122"/>
                <a:ea typeface="微软雅黑" panose="020B0503020204020204" charset="-122"/>
                <a:sym typeface="Calibri" panose="020F0502020204030204" charset="0"/>
              </a:rPr>
              <a:t>：背景色 背景图 平铺方式 定位 背景图固定；</a:t>
            </a:r>
            <a:endParaRPr lang="en-US" altLang="zh-CN" sz="1200" dirty="0">
              <a:latin typeface="微软雅黑" panose="020B0503020204020204" charset="-122"/>
              <a:ea typeface="微软雅黑" panose="020B0503020204020204" charset="-122"/>
              <a:sym typeface="Calibri" panose="020F0502020204030204" charset="0"/>
            </a:endParaRPr>
          </a:p>
          <a:p>
            <a:pPr lvl="0">
              <a:lnSpc>
                <a:spcPct val="150000"/>
              </a:lnSpc>
            </a:pPr>
            <a:r>
              <a:rPr lang="zh-CN" altLang="en-US" sz="1200" b="1" dirty="0">
                <a:solidFill>
                  <a:srgbClr val="FF0000"/>
                </a:solidFill>
                <a:latin typeface="微软雅黑" panose="020B0503020204020204" charset="-122"/>
                <a:ea typeface="微软雅黑" panose="020B0503020204020204" charset="-122"/>
                <a:sym typeface="Calibri" panose="020F0502020204030204" charset="0"/>
              </a:rPr>
              <a:t>注意：取值不分先后顺序</a:t>
            </a:r>
            <a:endParaRPr lang="en-US" altLang="zh-CN" sz="1200" b="1" dirty="0">
              <a:solidFill>
                <a:srgbClr val="FF0000"/>
              </a:solidFill>
              <a:latin typeface="微软雅黑" panose="020B0503020204020204" charset="-122"/>
              <a:ea typeface="微软雅黑" panose="020B0503020204020204" charset="-122"/>
              <a:sym typeface="Calibri" panose="020F0502020204030204" charset="0"/>
            </a:endParaRPr>
          </a:p>
          <a:p>
            <a:pPr lvl="0">
              <a:lnSpc>
                <a:spcPct val="150000"/>
              </a:lnSpc>
            </a:pPr>
            <a:endParaRPr lang="en-US" altLang="zh-CN" sz="1200" dirty="0">
              <a:latin typeface="微软雅黑" panose="020B0503020204020204" charset="-122"/>
              <a:ea typeface="微软雅黑" panose="020B0503020204020204" charset="-122"/>
              <a:sym typeface="Calibri" panose="020F0502020204030204" charset="0"/>
            </a:endParaRPr>
          </a:p>
          <a:p>
            <a:pPr lvl="0">
              <a:lnSpc>
                <a:spcPct val="150000"/>
              </a:lnSpc>
            </a:pPr>
            <a:r>
              <a:rPr lang="en-US" altLang="zh-CN" sz="1200" dirty="0">
                <a:latin typeface="微软雅黑" panose="020B0503020204020204" charset="-122"/>
                <a:ea typeface="微软雅黑" panose="020B0503020204020204" charset="-122"/>
                <a:sym typeface="Calibri" panose="020F0502020204030204" charset="0"/>
              </a:rPr>
              <a:t>1.1 </a:t>
            </a:r>
            <a:r>
              <a:rPr lang="zh-CN" altLang="en-US" sz="1200" dirty="0">
                <a:latin typeface="微软雅黑" panose="020B0503020204020204" charset="-122"/>
                <a:ea typeface="微软雅黑" panose="020B0503020204020204" charset="-122"/>
                <a:sym typeface="Calibri" panose="020F0502020204030204" charset="0"/>
              </a:rPr>
              <a:t>背景图</a:t>
            </a:r>
            <a:endParaRPr lang="en-US" altLang="zh-CN" sz="1200" dirty="0">
              <a:latin typeface="微软雅黑" panose="020B0503020204020204" charset="-122"/>
              <a:ea typeface="微软雅黑" panose="020B0503020204020204" charset="-122"/>
              <a:sym typeface="Calibri" panose="020F0502020204030204" charset="0"/>
            </a:endParaRPr>
          </a:p>
          <a:p>
            <a:pPr lvl="0">
              <a:lnSpc>
                <a:spcPct val="150000"/>
              </a:lnSpc>
            </a:pPr>
            <a:r>
              <a:rPr lang="en-US" altLang="zh-CN" sz="1200" dirty="0">
                <a:latin typeface="微软雅黑" panose="020B0503020204020204" charset="-122"/>
                <a:ea typeface="微软雅黑" panose="020B0503020204020204" charset="-122"/>
                <a:sym typeface="Calibri" panose="020F0502020204030204" charset="0"/>
              </a:rPr>
              <a:t>      url</a:t>
            </a:r>
            <a:r>
              <a:rPr lang="zh-CN" altLang="en-US" sz="1200" dirty="0">
                <a:latin typeface="微软雅黑" panose="020B0503020204020204" charset="-122"/>
                <a:ea typeface="微软雅黑" panose="020B0503020204020204" charset="-122"/>
                <a:sym typeface="Calibri" panose="020F0502020204030204" charset="0"/>
              </a:rPr>
              <a:t>（相对路径查找图片）</a:t>
            </a:r>
            <a:endParaRPr lang="en-US" altLang="zh-CN" sz="1200" dirty="0">
              <a:latin typeface="微软雅黑" panose="020B0503020204020204" charset="-122"/>
              <a:ea typeface="微软雅黑" panose="020B0503020204020204" charset="-122"/>
              <a:sym typeface="Calibri" panose="020F0502020204030204" charset="0"/>
            </a:endParaRPr>
          </a:p>
          <a:p>
            <a:pPr lvl="0">
              <a:lnSpc>
                <a:spcPct val="150000"/>
              </a:lnSpc>
            </a:pPr>
            <a:endParaRPr lang="en-US" altLang="zh-CN" sz="1200" dirty="0">
              <a:latin typeface="微软雅黑" panose="020B0503020204020204" charset="-122"/>
              <a:ea typeface="微软雅黑" panose="020B0503020204020204" charset="-122"/>
              <a:sym typeface="Calibri" panose="020F0502020204030204" charset="0"/>
            </a:endParaRPr>
          </a:p>
          <a:p>
            <a:pPr lvl="0">
              <a:lnSpc>
                <a:spcPct val="150000"/>
              </a:lnSpc>
            </a:pPr>
            <a:r>
              <a:rPr lang="en-US" altLang="zh-CN" sz="1200" dirty="0">
                <a:latin typeface="微软雅黑" panose="020B0503020204020204" charset="-122"/>
                <a:ea typeface="微软雅黑" panose="020B0503020204020204" charset="-122"/>
                <a:sym typeface="Calibri" panose="020F0502020204030204" charset="0"/>
              </a:rPr>
              <a:t>1.2 </a:t>
            </a:r>
            <a:r>
              <a:rPr lang="zh-CN" altLang="en-US" sz="1200" dirty="0">
                <a:latin typeface="微软雅黑" panose="020B0503020204020204" charset="-122"/>
                <a:ea typeface="微软雅黑" panose="020B0503020204020204" charset="-122"/>
                <a:sym typeface="Calibri" panose="020F0502020204030204" charset="0"/>
              </a:rPr>
              <a:t>平铺方式</a:t>
            </a:r>
            <a:endParaRPr lang="en-US" altLang="zh-CN" sz="1200" dirty="0">
              <a:latin typeface="微软雅黑" panose="020B0503020204020204" charset="-122"/>
              <a:ea typeface="微软雅黑" panose="020B0503020204020204" charset="-122"/>
              <a:sym typeface="Calibri" panose="020F0502020204030204" charset="0"/>
            </a:endParaRPr>
          </a:p>
          <a:p>
            <a:pPr lvl="0">
              <a:lnSpc>
                <a:spcPct val="150000"/>
              </a:lnSpc>
            </a:pPr>
            <a:r>
              <a:rPr lang="en-US" altLang="zh-CN" sz="1200" dirty="0">
                <a:latin typeface="微软雅黑" panose="020B0503020204020204" charset="-122"/>
                <a:ea typeface="微软雅黑" panose="020B0503020204020204" charset="-122"/>
                <a:sym typeface="Calibri" panose="020F0502020204030204" charset="0"/>
              </a:rPr>
              <a:t>      </a:t>
            </a:r>
            <a:r>
              <a:rPr lang="zh-CN" altLang="en-US" sz="1200" dirty="0">
                <a:latin typeface="微软雅黑" panose="020B0503020204020204" charset="-122"/>
                <a:ea typeface="微软雅黑" panose="020B0503020204020204" charset="-122"/>
                <a:sym typeface="Calibri" panose="020F0502020204030204" charset="0"/>
              </a:rPr>
              <a:t>平铺</a:t>
            </a:r>
            <a:r>
              <a:rPr lang="en-US" altLang="zh-CN" sz="1200" dirty="0">
                <a:latin typeface="微软雅黑" panose="020B0503020204020204" charset="-122"/>
                <a:ea typeface="微软雅黑" panose="020B0503020204020204" charset="-122"/>
                <a:sym typeface="Calibri" panose="020F0502020204030204" charset="0"/>
              </a:rPr>
              <a:t> -- repeat</a:t>
            </a:r>
            <a:r>
              <a:rPr lang="zh-CN" altLang="en-US" sz="1200" dirty="0">
                <a:latin typeface="微软雅黑" panose="020B0503020204020204" charset="-122"/>
                <a:ea typeface="微软雅黑" panose="020B0503020204020204" charset="-122"/>
                <a:sym typeface="Calibri" panose="020F0502020204030204" charset="0"/>
              </a:rPr>
              <a:t>（默认值）</a:t>
            </a:r>
            <a:endParaRPr lang="en-US" altLang="zh-CN" sz="1200" dirty="0">
              <a:latin typeface="微软雅黑" panose="020B0503020204020204" charset="-122"/>
              <a:ea typeface="微软雅黑" panose="020B0503020204020204" charset="-122"/>
              <a:sym typeface="Calibri" panose="020F0502020204030204" charset="0"/>
            </a:endParaRPr>
          </a:p>
          <a:p>
            <a:pPr lvl="0">
              <a:lnSpc>
                <a:spcPct val="150000"/>
              </a:lnSpc>
            </a:pPr>
            <a:r>
              <a:rPr lang="en-US" altLang="zh-CN" sz="1200" dirty="0">
                <a:latin typeface="微软雅黑" panose="020B0503020204020204" charset="-122"/>
                <a:ea typeface="微软雅黑" panose="020B0503020204020204" charset="-122"/>
                <a:sym typeface="Calibri" panose="020F0502020204030204" charset="0"/>
              </a:rPr>
              <a:t>      </a:t>
            </a:r>
            <a:r>
              <a:rPr lang="zh-CN" altLang="en-US" sz="1200" dirty="0">
                <a:latin typeface="微软雅黑" panose="020B0503020204020204" charset="-122"/>
                <a:ea typeface="微软雅黑" panose="020B0503020204020204" charset="-122"/>
                <a:sym typeface="Calibri" panose="020F0502020204030204" charset="0"/>
              </a:rPr>
              <a:t>不平铺</a:t>
            </a:r>
            <a:r>
              <a:rPr lang="en-US" altLang="zh-CN" sz="1200" dirty="0">
                <a:latin typeface="微软雅黑" panose="020B0503020204020204" charset="-122"/>
                <a:ea typeface="微软雅黑" panose="020B0503020204020204" charset="-122"/>
                <a:sym typeface="Calibri" panose="020F0502020204030204" charset="0"/>
              </a:rPr>
              <a:t> -- no-repeat</a:t>
            </a:r>
            <a:endParaRPr lang="en-US" altLang="zh-CN" sz="1200" dirty="0">
              <a:latin typeface="微软雅黑" panose="020B0503020204020204" charset="-122"/>
              <a:ea typeface="微软雅黑" panose="020B0503020204020204" charset="-122"/>
              <a:sym typeface="Calibri" panose="020F0502020204030204" charset="0"/>
            </a:endParaRPr>
          </a:p>
          <a:p>
            <a:pPr lvl="0">
              <a:lnSpc>
                <a:spcPct val="150000"/>
              </a:lnSpc>
            </a:pPr>
            <a:r>
              <a:rPr lang="en-US" altLang="zh-CN" sz="1200" dirty="0">
                <a:latin typeface="微软雅黑" panose="020B0503020204020204" charset="-122"/>
                <a:ea typeface="微软雅黑" panose="020B0503020204020204" charset="-122"/>
                <a:sym typeface="Calibri" panose="020F0502020204030204" charset="0"/>
              </a:rPr>
              <a:t>      x</a:t>
            </a:r>
            <a:r>
              <a:rPr lang="zh-CN" altLang="en-US" sz="1200" dirty="0">
                <a:latin typeface="微软雅黑" panose="020B0503020204020204" charset="-122"/>
                <a:ea typeface="微软雅黑" panose="020B0503020204020204" charset="-122"/>
                <a:sym typeface="Calibri" panose="020F0502020204030204" charset="0"/>
              </a:rPr>
              <a:t>轴平铺</a:t>
            </a:r>
            <a:r>
              <a:rPr lang="en-US" altLang="zh-CN" sz="1200" dirty="0">
                <a:latin typeface="微软雅黑" panose="020B0503020204020204" charset="-122"/>
                <a:ea typeface="微软雅黑" panose="020B0503020204020204" charset="-122"/>
                <a:sym typeface="Calibri" panose="020F0502020204030204" charset="0"/>
              </a:rPr>
              <a:t> -- repeat-x</a:t>
            </a:r>
            <a:endParaRPr lang="en-US" altLang="zh-CN" sz="1200" dirty="0">
              <a:latin typeface="微软雅黑" panose="020B0503020204020204" charset="-122"/>
              <a:ea typeface="微软雅黑" panose="020B0503020204020204" charset="-122"/>
              <a:sym typeface="Calibri" panose="020F0502020204030204" charset="0"/>
            </a:endParaRPr>
          </a:p>
          <a:p>
            <a:pPr lvl="0">
              <a:lnSpc>
                <a:spcPct val="150000"/>
              </a:lnSpc>
            </a:pPr>
            <a:r>
              <a:rPr lang="en-US" altLang="zh-CN" sz="1200" dirty="0">
                <a:latin typeface="微软雅黑" panose="020B0503020204020204" charset="-122"/>
                <a:ea typeface="微软雅黑" panose="020B0503020204020204" charset="-122"/>
                <a:sym typeface="Calibri" panose="020F0502020204030204" charset="0"/>
              </a:rPr>
              <a:t>      y</a:t>
            </a:r>
            <a:r>
              <a:rPr lang="zh-CN" altLang="en-US" sz="1200" dirty="0">
                <a:latin typeface="微软雅黑" panose="020B0503020204020204" charset="-122"/>
                <a:ea typeface="微软雅黑" panose="020B0503020204020204" charset="-122"/>
                <a:sym typeface="Calibri" panose="020F0502020204030204" charset="0"/>
              </a:rPr>
              <a:t>轴平铺 </a:t>
            </a:r>
            <a:r>
              <a:rPr lang="en-US" altLang="zh-CN" sz="1200" dirty="0">
                <a:latin typeface="微软雅黑" panose="020B0503020204020204" charset="-122"/>
                <a:ea typeface="微软雅黑" panose="020B0503020204020204" charset="-122"/>
                <a:sym typeface="Calibri" panose="020F0502020204030204" charset="0"/>
              </a:rPr>
              <a:t>-- repeat-y</a:t>
            </a:r>
            <a:endParaRPr lang="en-US" altLang="zh-CN" sz="1200" dirty="0">
              <a:latin typeface="微软雅黑" panose="020B0503020204020204" charset="-122"/>
              <a:ea typeface="微软雅黑" panose="020B0503020204020204" charset="-122"/>
              <a:sym typeface="Calibri" panose="020F0502020204030204" charset="0"/>
            </a:endParaRPr>
          </a:p>
        </p:txBody>
      </p:sp>
    </p:spTree>
  </p:cSld>
  <p:clrMapOvr>
    <a:masterClrMapping/>
  </p:clrMapOvr>
  <p:transition spd="slow">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9697" name="TextBox 3"/>
          <p:cNvSpPr txBox="1"/>
          <p:nvPr/>
        </p:nvSpPr>
        <p:spPr>
          <a:xfrm>
            <a:off x="1670447" y="1732121"/>
            <a:ext cx="1516380" cy="321945"/>
          </a:xfrm>
          <a:prstGeom prst="rect">
            <a:avLst/>
          </a:prstGeom>
          <a:noFill/>
          <a:ln w="9525">
            <a:noFill/>
          </a:ln>
        </p:spPr>
        <p:txBody>
          <a:bodyPr wrap="none" anchor="ctr">
            <a:spAutoFit/>
          </a:bodyPr>
          <a:p>
            <a:pPr lvl="0"/>
            <a:r>
              <a:rPr lang="zh-CN" altLang="en-US" sz="1500" b="1" dirty="0">
                <a:latin typeface="微软雅黑" panose="020B0503020204020204" charset="-122"/>
                <a:ea typeface="微软雅黑" panose="020B0503020204020204" charset="-122"/>
                <a:sym typeface="Calibri" panose="020F0502020204030204" charset="0"/>
              </a:rPr>
              <a:t>案例：导航效果</a:t>
            </a:r>
            <a:endParaRPr lang="zh-CN" altLang="en-US" sz="1500" b="1" dirty="0">
              <a:latin typeface="微软雅黑" panose="020B0503020204020204" charset="-122"/>
              <a:ea typeface="微软雅黑" panose="020B0503020204020204" charset="-122"/>
              <a:sym typeface="Calibri" panose="020F0502020204030204" charset="0"/>
            </a:endParaRPr>
          </a:p>
        </p:txBody>
      </p:sp>
      <p:sp>
        <p:nvSpPr>
          <p:cNvPr id="29698" name="TextBox 4"/>
          <p:cNvSpPr txBox="1"/>
          <p:nvPr/>
        </p:nvSpPr>
        <p:spPr>
          <a:xfrm>
            <a:off x="1656160" y="2275285"/>
            <a:ext cx="6022975" cy="3138170"/>
          </a:xfrm>
          <a:prstGeom prst="rect">
            <a:avLst/>
          </a:prstGeom>
          <a:noFill/>
          <a:ln w="9525">
            <a:noFill/>
          </a:ln>
        </p:spPr>
        <p:txBody>
          <a:bodyPr wrap="none" anchor="t">
            <a:spAutoFit/>
          </a:bodyPr>
          <a:p>
            <a:pPr lvl="0">
              <a:lnSpc>
                <a:spcPct val="150000"/>
              </a:lnSpc>
            </a:pPr>
            <a:r>
              <a:rPr lang="zh-CN" altLang="en-US" sz="1200" dirty="0">
                <a:latin typeface="微软雅黑" panose="020B0503020204020204" charset="-122"/>
                <a:ea typeface="微软雅黑" panose="020B0503020204020204" charset="-122"/>
                <a:sym typeface="Calibri" panose="020F0502020204030204" charset="0"/>
              </a:rPr>
              <a:t>背景属性：</a:t>
            </a:r>
            <a:endParaRPr lang="en-US" altLang="zh-CN" sz="1200" dirty="0">
              <a:latin typeface="微软雅黑" panose="020B0503020204020204" charset="-122"/>
              <a:ea typeface="微软雅黑" panose="020B0503020204020204" charset="-122"/>
              <a:sym typeface="Calibri" panose="020F0502020204030204" charset="0"/>
            </a:endParaRPr>
          </a:p>
          <a:p>
            <a:pPr lvl="0">
              <a:lnSpc>
                <a:spcPct val="150000"/>
              </a:lnSpc>
            </a:pPr>
            <a:r>
              <a:rPr lang="en-US" altLang="zh-CN" sz="1200" dirty="0">
                <a:latin typeface="微软雅黑" panose="020B0503020204020204" charset="-122"/>
                <a:ea typeface="微软雅黑" panose="020B0503020204020204" charset="-122"/>
                <a:sym typeface="Calibri" panose="020F0502020204030204" charset="0"/>
              </a:rPr>
              <a:t>1.3 </a:t>
            </a:r>
            <a:r>
              <a:rPr lang="zh-CN" altLang="en-US" sz="1200" dirty="0">
                <a:latin typeface="微软雅黑" panose="020B0503020204020204" charset="-122"/>
                <a:ea typeface="微软雅黑" panose="020B0503020204020204" charset="-122"/>
                <a:sym typeface="Calibri" panose="020F0502020204030204" charset="0"/>
              </a:rPr>
              <a:t>背景图定位</a:t>
            </a:r>
            <a:endParaRPr lang="en-US" altLang="zh-CN" sz="1200" dirty="0">
              <a:latin typeface="微软雅黑" panose="020B0503020204020204" charset="-122"/>
              <a:ea typeface="微软雅黑" panose="020B0503020204020204" charset="-122"/>
              <a:sym typeface="Calibri" panose="020F0502020204030204" charset="0"/>
            </a:endParaRPr>
          </a:p>
          <a:p>
            <a:pPr lvl="0">
              <a:lnSpc>
                <a:spcPct val="150000"/>
              </a:lnSpc>
            </a:pPr>
            <a:r>
              <a:rPr lang="en-US" altLang="zh-CN" sz="1200" dirty="0">
                <a:latin typeface="微软雅黑" panose="020B0503020204020204" charset="-122"/>
                <a:ea typeface="微软雅黑" panose="020B0503020204020204" charset="-122"/>
                <a:sym typeface="Calibri" panose="020F0502020204030204" charset="0"/>
              </a:rPr>
              <a:t>      X</a:t>
            </a:r>
            <a:r>
              <a:rPr lang="zh-CN" altLang="en-US" sz="1200" dirty="0">
                <a:latin typeface="微软雅黑" panose="020B0503020204020204" charset="-122"/>
                <a:ea typeface="微软雅黑" panose="020B0503020204020204" charset="-122"/>
                <a:sym typeface="Calibri" panose="020F0502020204030204" charset="0"/>
              </a:rPr>
              <a:t>轴位置 </a:t>
            </a:r>
            <a:r>
              <a:rPr lang="en-US" altLang="zh-CN" sz="1200" dirty="0">
                <a:latin typeface="微软雅黑" panose="020B0503020204020204" charset="-122"/>
                <a:ea typeface="微软雅黑" panose="020B0503020204020204" charset="-122"/>
                <a:sym typeface="Calibri" panose="020F0502020204030204" charset="0"/>
              </a:rPr>
              <a:t>Y</a:t>
            </a:r>
            <a:r>
              <a:rPr lang="zh-CN" altLang="en-US" sz="1200" dirty="0">
                <a:latin typeface="微软雅黑" panose="020B0503020204020204" charset="-122"/>
                <a:ea typeface="微软雅黑" panose="020B0503020204020204" charset="-122"/>
                <a:sym typeface="Calibri" panose="020F0502020204030204" charset="0"/>
              </a:rPr>
              <a:t>轴位置（顺序不可颠倒），其中取值可以为具体数值，也可以为百分比，</a:t>
            </a:r>
            <a:endParaRPr lang="en-US" altLang="zh-CN" sz="1200" dirty="0">
              <a:latin typeface="微软雅黑" panose="020B0503020204020204" charset="-122"/>
              <a:ea typeface="微软雅黑" panose="020B0503020204020204" charset="-122"/>
              <a:sym typeface="Calibri" panose="020F0502020204030204" charset="0"/>
            </a:endParaRPr>
          </a:p>
          <a:p>
            <a:pPr lvl="0">
              <a:lnSpc>
                <a:spcPct val="150000"/>
              </a:lnSpc>
            </a:pPr>
            <a:r>
              <a:rPr lang="en-US" altLang="zh-CN" sz="1200" dirty="0">
                <a:latin typeface="微软雅黑" panose="020B0503020204020204" charset="-122"/>
                <a:ea typeface="微软雅黑" panose="020B0503020204020204" charset="-122"/>
                <a:sym typeface="Calibri" panose="020F0502020204030204" charset="0"/>
              </a:rPr>
              <a:t>      </a:t>
            </a:r>
            <a:r>
              <a:rPr lang="zh-CN" altLang="en-US" sz="1200" dirty="0">
                <a:latin typeface="微软雅黑" panose="020B0503020204020204" charset="-122"/>
                <a:ea typeface="微软雅黑" panose="020B0503020204020204" charset="-122"/>
                <a:sym typeface="Calibri" panose="020F0502020204030204" charset="0"/>
              </a:rPr>
              <a:t>也可以为方向英文，</a:t>
            </a:r>
            <a:endParaRPr lang="en-US" altLang="zh-CN" sz="1200" dirty="0">
              <a:latin typeface="微软雅黑" panose="020B0503020204020204" charset="-122"/>
              <a:ea typeface="微软雅黑" panose="020B0503020204020204" charset="-122"/>
              <a:sym typeface="Calibri" panose="020F0502020204030204" charset="0"/>
            </a:endParaRPr>
          </a:p>
          <a:p>
            <a:pPr lvl="0">
              <a:lnSpc>
                <a:spcPct val="150000"/>
              </a:lnSpc>
            </a:pPr>
            <a:r>
              <a:rPr lang="en-US" altLang="zh-CN" sz="1200" dirty="0">
                <a:latin typeface="微软雅黑" panose="020B0503020204020204" charset="-122"/>
                <a:ea typeface="微软雅黑" panose="020B0503020204020204" charset="-122"/>
                <a:sym typeface="Calibri" panose="020F0502020204030204" charset="0"/>
              </a:rPr>
              <a:t>      </a:t>
            </a:r>
            <a:r>
              <a:rPr lang="zh-CN" altLang="en-US" sz="1200" dirty="0">
                <a:latin typeface="微软雅黑" panose="020B0503020204020204" charset="-122"/>
                <a:ea typeface="微软雅黑" panose="020B0503020204020204" charset="-122"/>
                <a:sym typeface="Calibri" panose="020F0502020204030204" charset="0"/>
              </a:rPr>
              <a:t>上中下：</a:t>
            </a:r>
            <a:r>
              <a:rPr lang="en-US" altLang="zh-CN" sz="1200" dirty="0">
                <a:latin typeface="微软雅黑" panose="020B0503020204020204" charset="-122"/>
                <a:ea typeface="微软雅黑" panose="020B0503020204020204" charset="-122"/>
                <a:sym typeface="Calibri" panose="020F0502020204030204" charset="0"/>
              </a:rPr>
              <a:t>top|center|bottom</a:t>
            </a:r>
            <a:r>
              <a:rPr lang="zh-CN" altLang="en-US" sz="1200" dirty="0">
                <a:latin typeface="微软雅黑" panose="020B0503020204020204" charset="-122"/>
                <a:ea typeface="微软雅黑" panose="020B0503020204020204" charset="-122"/>
                <a:sym typeface="Calibri" panose="020F0502020204030204" charset="0"/>
              </a:rPr>
              <a:t>；左中右：</a:t>
            </a:r>
            <a:r>
              <a:rPr lang="en-US" altLang="zh-CN" sz="1200" dirty="0">
                <a:latin typeface="微软雅黑" panose="020B0503020204020204" charset="-122"/>
                <a:ea typeface="微软雅黑" panose="020B0503020204020204" charset="-122"/>
                <a:sym typeface="Calibri" panose="020F0502020204030204" charset="0"/>
              </a:rPr>
              <a:t>left|center|right</a:t>
            </a:r>
            <a:endParaRPr lang="en-US" altLang="zh-CN" sz="1200" dirty="0">
              <a:latin typeface="微软雅黑" panose="020B0503020204020204" charset="-122"/>
              <a:ea typeface="微软雅黑" panose="020B0503020204020204" charset="-122"/>
              <a:sym typeface="Calibri" panose="020F0502020204030204" charset="0"/>
            </a:endParaRPr>
          </a:p>
          <a:p>
            <a:pPr lvl="0">
              <a:lnSpc>
                <a:spcPct val="150000"/>
              </a:lnSpc>
            </a:pPr>
            <a:endParaRPr lang="en-US" altLang="zh-CN" sz="1200" dirty="0">
              <a:latin typeface="微软雅黑" panose="020B0503020204020204" charset="-122"/>
              <a:ea typeface="微软雅黑" panose="020B0503020204020204" charset="-122"/>
              <a:sym typeface="Calibri" panose="020F0502020204030204" charset="0"/>
            </a:endParaRPr>
          </a:p>
          <a:p>
            <a:pPr lvl="0">
              <a:lnSpc>
                <a:spcPct val="150000"/>
              </a:lnSpc>
            </a:pPr>
            <a:r>
              <a:rPr lang="en-US" altLang="zh-CN" sz="1200" dirty="0">
                <a:latin typeface="微软雅黑" panose="020B0503020204020204" charset="-122"/>
                <a:ea typeface="微软雅黑" panose="020B0503020204020204" charset="-122"/>
                <a:sym typeface="Calibri" panose="020F0502020204030204" charset="0"/>
              </a:rPr>
              <a:t>1.4 </a:t>
            </a:r>
            <a:r>
              <a:rPr lang="zh-CN" altLang="en-US" sz="1200" dirty="0">
                <a:latin typeface="微软雅黑" panose="020B0503020204020204" charset="-122"/>
                <a:ea typeface="微软雅黑" panose="020B0503020204020204" charset="-122"/>
                <a:sym typeface="Calibri" panose="020F0502020204030204" charset="0"/>
              </a:rPr>
              <a:t>背景图固定</a:t>
            </a:r>
            <a:endParaRPr lang="en-US" altLang="zh-CN" sz="1200" dirty="0">
              <a:latin typeface="微软雅黑" panose="020B0503020204020204" charset="-122"/>
              <a:ea typeface="微软雅黑" panose="020B0503020204020204" charset="-122"/>
              <a:sym typeface="Calibri" panose="020F0502020204030204" charset="0"/>
            </a:endParaRPr>
          </a:p>
          <a:p>
            <a:pPr lvl="0">
              <a:lnSpc>
                <a:spcPct val="150000"/>
              </a:lnSpc>
            </a:pPr>
            <a:r>
              <a:rPr lang="en-US" altLang="zh-CN" sz="1200" dirty="0">
                <a:latin typeface="微软雅黑" panose="020B0503020204020204" charset="-122"/>
                <a:ea typeface="微软雅黑" panose="020B0503020204020204" charset="-122"/>
                <a:sym typeface="Calibri" panose="020F0502020204030204" charset="0"/>
              </a:rPr>
              <a:t>      scroll</a:t>
            </a:r>
            <a:r>
              <a:rPr lang="zh-CN" altLang="en-US" sz="1200" dirty="0">
                <a:latin typeface="微软雅黑" panose="020B0503020204020204" charset="-122"/>
                <a:ea typeface="微软雅黑" panose="020B0503020204020204" charset="-122"/>
                <a:sym typeface="Calibri" panose="020F0502020204030204" charset="0"/>
              </a:rPr>
              <a:t>：默认值。背景图像会随着页面其余部分的滚动而移动。</a:t>
            </a:r>
            <a:endParaRPr lang="en-US" altLang="zh-CN" sz="1200" dirty="0">
              <a:latin typeface="微软雅黑" panose="020B0503020204020204" charset="-122"/>
              <a:ea typeface="微软雅黑" panose="020B0503020204020204" charset="-122"/>
              <a:sym typeface="Calibri" panose="020F0502020204030204" charset="0"/>
            </a:endParaRPr>
          </a:p>
          <a:p>
            <a:pPr lvl="0">
              <a:lnSpc>
                <a:spcPct val="150000"/>
              </a:lnSpc>
            </a:pPr>
            <a:r>
              <a:rPr lang="en-US" altLang="zh-CN" sz="1200" dirty="0">
                <a:latin typeface="微软雅黑" panose="020B0503020204020204" charset="-122"/>
                <a:ea typeface="微软雅黑" panose="020B0503020204020204" charset="-122"/>
                <a:sym typeface="Calibri" panose="020F0502020204030204" charset="0"/>
              </a:rPr>
              <a:t>      fixed</a:t>
            </a:r>
            <a:r>
              <a:rPr lang="zh-CN" altLang="en-US" sz="1200" dirty="0">
                <a:latin typeface="微软雅黑" panose="020B0503020204020204" charset="-122"/>
                <a:ea typeface="微软雅黑" panose="020B0503020204020204" charset="-122"/>
                <a:sym typeface="Calibri" panose="020F0502020204030204" charset="0"/>
              </a:rPr>
              <a:t>：当页面的其余部分滚动时，背景图像不会移动。</a:t>
            </a:r>
            <a:endParaRPr lang="en-US" altLang="zh-CN" sz="1200" dirty="0">
              <a:latin typeface="微软雅黑" panose="020B0503020204020204" charset="-122"/>
              <a:ea typeface="微软雅黑" panose="020B0503020204020204" charset="-122"/>
              <a:sym typeface="Calibri" panose="020F0502020204030204" charset="0"/>
            </a:endParaRPr>
          </a:p>
          <a:p>
            <a:pPr lvl="0">
              <a:lnSpc>
                <a:spcPct val="150000"/>
              </a:lnSpc>
            </a:pPr>
            <a:endParaRPr lang="en-US" altLang="zh-CN" sz="1200" dirty="0">
              <a:latin typeface="微软雅黑" panose="020B0503020204020204" charset="-122"/>
              <a:ea typeface="微软雅黑" panose="020B0503020204020204" charset="-122"/>
              <a:sym typeface="Calibri" panose="020F0502020204030204" charset="0"/>
            </a:endParaRPr>
          </a:p>
          <a:p>
            <a:pPr lvl="0">
              <a:lnSpc>
                <a:spcPct val="150000"/>
              </a:lnSpc>
            </a:pPr>
            <a:endParaRPr lang="en-US" altLang="zh-CN" sz="1200" dirty="0">
              <a:latin typeface="微软雅黑" panose="020B0503020204020204" charset="-122"/>
              <a:ea typeface="微软雅黑" panose="020B0503020204020204" charset="-122"/>
              <a:sym typeface="Calibri" panose="020F0502020204030204" charset="0"/>
            </a:endParaRPr>
          </a:p>
        </p:txBody>
      </p:sp>
    </p:spTree>
  </p:cSld>
  <p:clrMapOvr>
    <a:masterClrMapping/>
  </p:clrMapOvr>
  <p:transition spd="slow">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0721" name="TextBox 3"/>
          <p:cNvSpPr txBox="1"/>
          <p:nvPr/>
        </p:nvSpPr>
        <p:spPr>
          <a:xfrm>
            <a:off x="1670447" y="1732121"/>
            <a:ext cx="944880" cy="321945"/>
          </a:xfrm>
          <a:prstGeom prst="rect">
            <a:avLst/>
          </a:prstGeom>
          <a:noFill/>
          <a:ln w="9525">
            <a:noFill/>
          </a:ln>
        </p:spPr>
        <p:txBody>
          <a:bodyPr wrap="none" anchor="ctr">
            <a:spAutoFit/>
          </a:bodyPr>
          <a:p>
            <a:pPr lvl="0"/>
            <a:r>
              <a:rPr lang="zh-CN" altLang="en-US" sz="1500" b="1" dirty="0">
                <a:latin typeface="微软雅黑" panose="020B0503020204020204" charset="-122"/>
                <a:ea typeface="微软雅黑" panose="020B0503020204020204" charset="-122"/>
                <a:sym typeface="Calibri" panose="020F0502020204030204" charset="0"/>
              </a:rPr>
              <a:t>复合属性</a:t>
            </a:r>
            <a:endParaRPr lang="zh-CN" altLang="en-US" sz="1500" b="1" dirty="0">
              <a:latin typeface="微软雅黑" panose="020B0503020204020204" charset="-122"/>
              <a:ea typeface="微软雅黑" panose="020B0503020204020204" charset="-122"/>
              <a:sym typeface="Calibri" panose="020F0502020204030204" charset="0"/>
            </a:endParaRPr>
          </a:p>
        </p:txBody>
      </p:sp>
      <p:pic>
        <p:nvPicPr>
          <p:cNvPr id="30722" name="图片 1"/>
          <p:cNvPicPr>
            <a:picLocks noChangeAspect="1"/>
          </p:cNvPicPr>
          <p:nvPr/>
        </p:nvPicPr>
        <p:blipFill>
          <a:blip r:embed="rId1"/>
          <a:stretch>
            <a:fillRect/>
          </a:stretch>
        </p:blipFill>
        <p:spPr>
          <a:xfrm>
            <a:off x="1925241" y="2943225"/>
            <a:ext cx="5678090" cy="485775"/>
          </a:xfrm>
          <a:prstGeom prst="rect">
            <a:avLst/>
          </a:prstGeom>
          <a:noFill/>
          <a:ln w="9525">
            <a:noFill/>
          </a:ln>
        </p:spPr>
      </p:pic>
    </p:spTree>
  </p:cSld>
  <p:clrMapOvr>
    <a:masterClrMapping/>
  </p:clrMapOvr>
  <p:transition spd="slow">
    <p:fad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8194" name="Picture 6"/>
          <p:cNvPicPr>
            <a:picLocks noChangeAspect="1"/>
          </p:cNvPicPr>
          <p:nvPr/>
        </p:nvPicPr>
        <p:blipFill>
          <a:blip r:embed="rId1"/>
          <a:stretch>
            <a:fillRect/>
          </a:stretch>
        </p:blipFill>
        <p:spPr>
          <a:xfrm>
            <a:off x="748427" y="2521506"/>
            <a:ext cx="3699272" cy="2312194"/>
          </a:xfrm>
          <a:prstGeom prst="rect">
            <a:avLst/>
          </a:prstGeom>
          <a:noFill/>
          <a:ln w="9525">
            <a:noFill/>
          </a:ln>
        </p:spPr>
      </p:pic>
      <p:sp>
        <p:nvSpPr>
          <p:cNvPr id="2" name="内容占位符 2"/>
          <p:cNvSpPr>
            <a:spLocks noGrp="1"/>
          </p:cNvSpPr>
          <p:nvPr>
            <p:ph/>
          </p:nvPr>
        </p:nvSpPr>
        <p:spPr>
          <a:xfrm>
            <a:off x="573881" y="1826419"/>
            <a:ext cx="6172200" cy="883444"/>
          </a:xfrm>
          <a:prstGeom prst="rect">
            <a:avLst/>
          </a:prstGeom>
          <a:noFill/>
          <a:ln w="9525">
            <a:noFill/>
          </a:ln>
        </p:spPr>
        <p:txBody>
          <a:bodyPr anchor="t"/>
          <a:p>
            <a:pPr marL="0" lvl="0" indent="0" algn="ctr">
              <a:lnSpc>
                <a:spcPct val="150000"/>
              </a:lnSpc>
              <a:buNone/>
            </a:pPr>
            <a:r>
              <a:rPr lang="zh-CN" altLang="en-US" sz="1500" dirty="0"/>
              <a:t>以</a:t>
            </a:r>
            <a:r>
              <a:rPr lang="zh-CN" altLang="en-US" sz="1800" b="1" dirty="0">
                <a:solidFill>
                  <a:srgbClr val="009ED6"/>
                </a:solidFill>
              </a:rPr>
              <a:t>手机盒子</a:t>
            </a:r>
            <a:r>
              <a:rPr lang="zh-CN" altLang="en-US" sz="1500" dirty="0"/>
              <a:t>为例，更形象地认识</a:t>
            </a:r>
            <a:r>
              <a:rPr lang="en-US" altLang="x-none" sz="1800" b="1" dirty="0">
                <a:solidFill>
                  <a:srgbClr val="009ED6"/>
                </a:solidFill>
              </a:rPr>
              <a:t>CSS</a:t>
            </a:r>
            <a:r>
              <a:rPr lang="zh-CN" altLang="en-US" sz="1800" b="1" dirty="0">
                <a:solidFill>
                  <a:srgbClr val="009ED6"/>
                </a:solidFill>
              </a:rPr>
              <a:t>盒子模型</a:t>
            </a:r>
            <a:endParaRPr lang="zh-CN" altLang="en-US" sz="1800" b="1" dirty="0">
              <a:solidFill>
                <a:srgbClr val="009ED6"/>
              </a:solidFill>
            </a:endParaRPr>
          </a:p>
          <a:p>
            <a:pPr marL="0" lvl="0" indent="0">
              <a:lnSpc>
                <a:spcPct val="150000"/>
              </a:lnSpc>
              <a:buNone/>
            </a:pPr>
            <a:endParaRPr lang="en-US" altLang="x-none" sz="1800" b="1" dirty="0">
              <a:solidFill>
                <a:srgbClr val="009ED6"/>
              </a:solidFill>
            </a:endParaRPr>
          </a:p>
        </p:txBody>
      </p:sp>
      <p:sp>
        <p:nvSpPr>
          <p:cNvPr id="8196" name="圆角矩形标注 3"/>
          <p:cNvSpPr/>
          <p:nvPr/>
        </p:nvSpPr>
        <p:spPr>
          <a:xfrm>
            <a:off x="4868466" y="2572941"/>
            <a:ext cx="3102769" cy="2676525"/>
          </a:xfrm>
          <a:prstGeom prst="wedgeRoundRectCallout">
            <a:avLst>
              <a:gd name="adj1" fmla="val -57106"/>
              <a:gd name="adj2" fmla="val 13468"/>
              <a:gd name="adj3" fmla="val 16667"/>
            </a:avLst>
          </a:prstGeom>
          <a:solidFill>
            <a:srgbClr val="A3D3FF"/>
          </a:solidFill>
          <a:ln w="9525">
            <a:noFill/>
          </a:ln>
          <a:effectLst>
            <a:outerShdw dist="38100" dir="5400000" algn="ctr" rotWithShape="0">
              <a:srgbClr val="000000">
                <a:alpha val="34000"/>
              </a:srgbClr>
            </a:outerShdw>
          </a:effectLst>
        </p:spPr>
        <p:txBody>
          <a:bodyPr anchor="ctr"/>
          <a:p>
            <a:pPr lvl="0" eaLnBrk="0" hangingPunct="0">
              <a:lnSpc>
                <a:spcPct val="200000"/>
              </a:lnSpc>
            </a:pPr>
            <a:r>
              <a:rPr lang="zh-CN" altLang="en-US" sz="1350" dirty="0">
                <a:latin typeface="Arial" panose="020B0604020202020204" pitchFamily="34" charset="0"/>
                <a:ea typeface="宋体" panose="02010600030101010101" pitchFamily="2" charset="-122"/>
              </a:rPr>
              <a:t>如果把手机想象成</a:t>
            </a:r>
            <a:r>
              <a:rPr lang="en-US" altLang="x-none" sz="1350" dirty="0">
                <a:latin typeface="Arial" panose="020B0604020202020204" pitchFamily="34" charset="0"/>
                <a:ea typeface="宋体" panose="02010600030101010101" pitchFamily="2" charset="-122"/>
              </a:rPr>
              <a:t>HTML</a:t>
            </a:r>
            <a:r>
              <a:rPr lang="zh-CN" altLang="en-US" sz="1350" dirty="0">
                <a:latin typeface="Arial" panose="020B0604020202020204" pitchFamily="34" charset="0"/>
                <a:ea typeface="宋体" panose="02010600030101010101" pitchFamily="2" charset="-122"/>
              </a:rPr>
              <a:t>元素，那么手机盒子就是一个</a:t>
            </a:r>
            <a:r>
              <a:rPr lang="en-US" altLang="x-none" sz="1350" dirty="0">
                <a:latin typeface="Arial" panose="020B0604020202020204" pitchFamily="34" charset="0"/>
                <a:ea typeface="宋体" panose="02010600030101010101" pitchFamily="2" charset="-122"/>
              </a:rPr>
              <a:t>CSS</a:t>
            </a:r>
            <a:r>
              <a:rPr lang="zh-CN" altLang="en-US" sz="1350" dirty="0">
                <a:latin typeface="Arial" panose="020B0604020202020204" pitchFamily="34" charset="0"/>
                <a:ea typeface="宋体" panose="02010600030101010101" pitchFamily="2" charset="-122"/>
              </a:rPr>
              <a:t>盒子模型，其中手机为</a:t>
            </a:r>
            <a:r>
              <a:rPr lang="en-US" altLang="x-none" sz="1350" dirty="0">
                <a:latin typeface="Arial" panose="020B0604020202020204" pitchFamily="34" charset="0"/>
                <a:ea typeface="宋体" panose="02010600030101010101" pitchFamily="2" charset="-122"/>
              </a:rPr>
              <a:t>CSS</a:t>
            </a:r>
            <a:r>
              <a:rPr lang="zh-CN" altLang="en-US" sz="1350" dirty="0">
                <a:latin typeface="Arial" panose="020B0604020202020204" pitchFamily="34" charset="0"/>
                <a:ea typeface="宋体" panose="02010600030101010101" pitchFamily="2" charset="-122"/>
              </a:rPr>
              <a:t>盒子模型的内容，填充泡沫的厚度为</a:t>
            </a:r>
            <a:r>
              <a:rPr lang="en-US" altLang="x-none" sz="1350" dirty="0">
                <a:latin typeface="Arial" panose="020B0604020202020204" pitchFamily="34" charset="0"/>
                <a:ea typeface="宋体" panose="02010600030101010101" pitchFamily="2" charset="-122"/>
              </a:rPr>
              <a:t>CSS</a:t>
            </a:r>
            <a:r>
              <a:rPr lang="zh-CN" altLang="en-US" sz="1350" dirty="0">
                <a:latin typeface="Arial" panose="020B0604020202020204" pitchFamily="34" charset="0"/>
                <a:ea typeface="宋体" panose="02010600030101010101" pitchFamily="2" charset="-122"/>
              </a:rPr>
              <a:t>盒子模型的内边距，纸盒的厚度为</a:t>
            </a:r>
            <a:r>
              <a:rPr lang="en-US" altLang="x-none" sz="1350" dirty="0">
                <a:latin typeface="Arial" panose="020B0604020202020204" pitchFamily="34" charset="0"/>
                <a:ea typeface="宋体" panose="02010600030101010101" pitchFamily="2" charset="-122"/>
              </a:rPr>
              <a:t>CSS</a:t>
            </a:r>
            <a:r>
              <a:rPr lang="zh-CN" altLang="en-US" sz="1350" dirty="0">
                <a:latin typeface="Arial" panose="020B0604020202020204" pitchFamily="34" charset="0"/>
                <a:ea typeface="宋体" panose="02010600030101010101" pitchFamily="2" charset="-122"/>
              </a:rPr>
              <a:t>盒子模型的边框。</a:t>
            </a:r>
            <a:endParaRPr lang="zh-CN" altLang="en-US" sz="1350" dirty="0">
              <a:latin typeface="Arial" panose="020B0604020202020204" pitchFamily="34"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8194"/>
                                        </p:tgtEl>
                                        <p:attrNameLst>
                                          <p:attrName>style.visibility</p:attrName>
                                        </p:attrNameLst>
                                      </p:cBhvr>
                                      <p:to>
                                        <p:strVal val="visible"/>
                                      </p:to>
                                    </p:set>
                                    <p:animEffect transition="in" filter="wipe(up)">
                                      <p:cBhvr>
                                        <p:cTn id="7" dur="500"/>
                                        <p:tgtEl>
                                          <p:spTgt spid="819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196"/>
                                        </p:tgtEl>
                                        <p:attrNameLst>
                                          <p:attrName>style.visibility</p:attrName>
                                        </p:attrNameLst>
                                      </p:cBhvr>
                                      <p:to>
                                        <p:strVal val="visible"/>
                                      </p:to>
                                    </p:set>
                                    <p:animEffect transition="in" filter="fade">
                                      <p:cBhvr>
                                        <p:cTn id="12" dur="500"/>
                                        <p:tgtEl>
                                          <p:spTgt spid="81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6" grpId="0" bldLvl="0" animBg="1"/>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217" name="内容占位符 2"/>
          <p:cNvSpPr>
            <a:spLocks noGrp="1"/>
          </p:cNvSpPr>
          <p:nvPr>
            <p:ph/>
          </p:nvPr>
        </p:nvSpPr>
        <p:spPr>
          <a:xfrm>
            <a:off x="1485900" y="1785938"/>
            <a:ext cx="6353175" cy="883444"/>
          </a:xfrm>
          <a:prstGeom prst="rect">
            <a:avLst/>
          </a:prstGeom>
          <a:noFill/>
          <a:ln w="9525">
            <a:noFill/>
          </a:ln>
        </p:spPr>
        <p:txBody>
          <a:bodyPr anchor="t"/>
          <a:p>
            <a:pPr marL="0" lvl="0" indent="0">
              <a:lnSpc>
                <a:spcPct val="150000"/>
              </a:lnSpc>
              <a:buNone/>
            </a:pPr>
            <a:r>
              <a:rPr lang="zh-CN" altLang="en-US" sz="1500" dirty="0"/>
              <a:t>多个手机盒子放在一起时，它们之间的距离就是</a:t>
            </a:r>
            <a:r>
              <a:rPr lang="en-US" altLang="x-none" sz="1500" dirty="0"/>
              <a:t>CSS</a:t>
            </a:r>
            <a:r>
              <a:rPr lang="zh-CN" altLang="en-US" sz="1500" dirty="0"/>
              <a:t>盒子模型的外边距。</a:t>
            </a:r>
            <a:endParaRPr lang="en-US" altLang="x-none" sz="1800" b="1" dirty="0">
              <a:solidFill>
                <a:srgbClr val="009ED6"/>
              </a:solidFill>
            </a:endParaRPr>
          </a:p>
        </p:txBody>
      </p:sp>
      <p:pic>
        <p:nvPicPr>
          <p:cNvPr id="9218" name="Picture 4" descr="手机盒子模型2"/>
          <p:cNvPicPr>
            <a:picLocks noChangeAspect="1"/>
          </p:cNvPicPr>
          <p:nvPr/>
        </p:nvPicPr>
        <p:blipFill>
          <a:blip r:embed="rId1"/>
          <a:stretch>
            <a:fillRect/>
          </a:stretch>
        </p:blipFill>
        <p:spPr>
          <a:xfrm>
            <a:off x="1833563" y="2319338"/>
            <a:ext cx="5400675" cy="3361135"/>
          </a:xfrm>
          <a:prstGeom prst="rect">
            <a:avLst/>
          </a:prstGeom>
          <a:noFill/>
          <a:ln w="9525">
            <a:noFill/>
          </a:ln>
        </p:spPr>
      </p:pic>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内容占位符 3"/>
          <p:cNvPicPr>
            <a:picLocks noChangeAspect="1"/>
          </p:cNvPicPr>
          <p:nvPr>
            <p:ph idx="1"/>
          </p:nvPr>
        </p:nvPicPr>
        <p:blipFill>
          <a:blip r:embed="rId1"/>
          <a:stretch>
            <a:fillRect/>
          </a:stretch>
        </p:blipFill>
        <p:spPr>
          <a:xfrm>
            <a:off x="1258729" y="2087404"/>
            <a:ext cx="6627019" cy="2932748"/>
          </a:xfrm>
          <a:prstGeom prst="rect">
            <a:avLst/>
          </a:prstGeom>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nvPicPr>
        <p:blipFill>
          <a:blip r:embed="rId1"/>
          <a:stretch>
            <a:fillRect/>
          </a:stretch>
        </p:blipFill>
        <p:spPr>
          <a:xfrm>
            <a:off x="1390174" y="1345406"/>
            <a:ext cx="5730716" cy="4166711"/>
          </a:xfrm>
          <a:prstGeom prst="rect">
            <a:avLst/>
          </a:prstGeom>
        </p:spPr>
      </p:pic>
    </p:spTree>
  </p:cSld>
  <p:clrMapOvr>
    <a:masterClrMapping/>
  </p:clrMapOvr>
</p:sld>
</file>

<file path=ppt/theme/theme1.xml><?xml version="1.0" encoding="utf-8"?>
<a:theme xmlns:a="http://schemas.openxmlformats.org/drawingml/2006/main" name="PPT模板">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3">
      <a:majorFont>
        <a:latin typeface="Calibri"/>
        <a:ea typeface="Arial Unicode MS"/>
        <a:cs typeface=""/>
      </a:majorFont>
      <a:minorFont>
        <a:latin typeface="Calibri"/>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a:solidFill>
            <a:srgbClr val="FF0000"/>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5400">
          <a:solidFill>
            <a:srgbClr val="FF0000"/>
          </a:solidFill>
          <a:tailEnd type="arrow"/>
        </a:ln>
      </a:spPr>
      <a:bodyPr/>
      <a:lstStyle/>
      <a:style>
        <a:lnRef idx="1">
          <a:schemeClr val="accent1"/>
        </a:lnRef>
        <a:fillRef idx="0">
          <a:schemeClr val="accent1"/>
        </a:fillRef>
        <a:effectRef idx="0">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PPT模板</Template>
  <TotalTime>0</TotalTime>
  <Words>13106</Words>
  <Application>WPS 演示</Application>
  <PresentationFormat>全屏显示(4:3)</PresentationFormat>
  <Paragraphs>1166</Paragraphs>
  <Slides>129</Slides>
  <Notes>0</Notes>
  <HiddenSlides>0</HiddenSlides>
  <MMClips>0</MMClips>
  <ScaleCrop>false</ScaleCrop>
  <HeadingPairs>
    <vt:vector size="8" baseType="variant">
      <vt:variant>
        <vt:lpstr>已用的字体</vt:lpstr>
      </vt:variant>
      <vt:variant>
        <vt:i4>9</vt:i4>
      </vt:variant>
      <vt:variant>
        <vt:lpstr>主题</vt:lpstr>
      </vt:variant>
      <vt:variant>
        <vt:i4>1</vt:i4>
      </vt:variant>
      <vt:variant>
        <vt:lpstr>嵌入 OLE 服务器</vt:lpstr>
      </vt:variant>
      <vt:variant>
        <vt:i4>0</vt:i4>
      </vt:variant>
      <vt:variant>
        <vt:lpstr>幻灯片标题</vt:lpstr>
      </vt:variant>
      <vt:variant>
        <vt:i4>129</vt:i4>
      </vt:variant>
    </vt:vector>
  </HeadingPairs>
  <TitlesOfParts>
    <vt:vector size="139" baseType="lpstr">
      <vt:lpstr>Arial</vt:lpstr>
      <vt:lpstr>宋体</vt:lpstr>
      <vt:lpstr>Wingdings</vt:lpstr>
      <vt:lpstr>楷体</vt:lpstr>
      <vt:lpstr>Calibri</vt:lpstr>
      <vt:lpstr>微软雅黑</vt:lpstr>
      <vt:lpstr>Arial Unicode MS</vt:lpstr>
      <vt:lpstr>Times New Roman</vt:lpstr>
      <vt:lpstr>Arial</vt:lpstr>
      <vt:lpstr>PPT模板</vt:lpstr>
      <vt:lpstr>HTML+CSS 讲师：刘志远</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w3c组织</vt:lpstr>
      <vt:lpstr>开发工具</vt:lpstr>
      <vt:lpstr>PowerPoint 演示文稿</vt:lpstr>
      <vt:lpstr>html发展历史</vt:lpstr>
      <vt:lpstr>PowerPoint 演示文稿</vt:lpstr>
      <vt:lpstr>HTML 骨架</vt:lpstr>
      <vt:lpstr>PowerPoint 演示文稿</vt:lpstr>
      <vt:lpstr>PowerPoint 演示文稿</vt:lpstr>
      <vt:lpstr>PowerPoint 演示文稿</vt:lpstr>
      <vt:lpstr>PowerPoint 演示文稿</vt:lpstr>
      <vt:lpstr>PowerPoint 演示文稿</vt:lpstr>
      <vt:lpstr>PowerPoint 演示文稿</vt:lpstr>
      <vt:lpstr>注释的重要性</vt:lpstr>
      <vt:lpstr>认识常用标签</vt:lpstr>
      <vt:lpstr>PowerPoint 演示文稿</vt:lpstr>
      <vt:lpstr>PowerPoint 演示文稿</vt:lpstr>
      <vt:lpstr>PowerPoint 演示文稿</vt:lpstr>
      <vt:lpstr>PowerPoint 演示文稿</vt:lpstr>
      <vt:lpstr>案例展示</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&lt;ul&gt;     &lt;li&gt;列表项1&lt;/li&gt;     &lt;li&gt;列表项2&lt;/li&gt;     &lt;li&gt;列表项3&lt;/li&gt; ...... &lt;/ul&gt;</vt:lpstr>
      <vt:lpstr>PowerPoint 演示文稿</vt:lpstr>
      <vt:lpstr>PowerPoint 演示文稿</vt:lpstr>
      <vt:lpstr>PowerPoint 演示文稿</vt:lpstr>
      <vt:lpstr>自定义列表</vt:lpstr>
      <vt:lpstr>PowerPoint 演示文稿</vt:lpstr>
      <vt:lpstr>PowerPoint 演示文稿</vt:lpstr>
      <vt:lpstr>PowerPoint 演示文稿</vt:lpstr>
      <vt:lpstr>PowerPoint 演示文稿</vt:lpstr>
      <vt:lpstr>PowerPoint 演示文稿</vt:lpstr>
      <vt:lpstr>PowerPoint 演示文稿</vt:lpstr>
      <vt:lpstr>表单</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WwW.YlmF.CoM</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petrelsky5</dc:creator>
  <cp:lastModifiedBy>liuzhiyuan</cp:lastModifiedBy>
  <cp:revision>653</cp:revision>
  <dcterms:created xsi:type="dcterms:W3CDTF">2012-08-05T14:09:00Z</dcterms:created>
  <dcterms:modified xsi:type="dcterms:W3CDTF">2019-05-10T06:21:08Z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2052-11.1.0.8612</vt:lpwstr>
  </property>
</Properties>
</file>